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harts/chart9.xml" ContentType="application/vnd.openxmlformats-officedocument.drawingml.chart+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harts/chart7.xml" ContentType="application/vnd.openxmlformats-officedocument.drawingml.chart+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charts/chart8.xml" ContentType="application/vnd.openxmlformats-officedocument.drawingml.char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88" r:id="rId3"/>
    <p:sldId id="257" r:id="rId4"/>
    <p:sldId id="258" r:id="rId5"/>
    <p:sldId id="259" r:id="rId6"/>
    <p:sldId id="260" r:id="rId7"/>
    <p:sldId id="261" r:id="rId8"/>
    <p:sldId id="262" r:id="rId9"/>
    <p:sldId id="263" r:id="rId10"/>
    <p:sldId id="268" r:id="rId11"/>
    <p:sldId id="274" r:id="rId12"/>
    <p:sldId id="266" r:id="rId13"/>
    <p:sldId id="267" r:id="rId14"/>
    <p:sldId id="275" r:id="rId15"/>
    <p:sldId id="276" r:id="rId16"/>
    <p:sldId id="277" r:id="rId17"/>
    <p:sldId id="269" r:id="rId18"/>
    <p:sldId id="278" r:id="rId19"/>
    <p:sldId id="270" r:id="rId20"/>
    <p:sldId id="271" r:id="rId21"/>
    <p:sldId id="272" r:id="rId22"/>
    <p:sldId id="279" r:id="rId23"/>
    <p:sldId id="273" r:id="rId24"/>
    <p:sldId id="286" r:id="rId25"/>
    <p:sldId id="287" r:id="rId26"/>
    <p:sldId id="280" r:id="rId27"/>
    <p:sldId id="281" r:id="rId28"/>
    <p:sldId id="282" r:id="rId29"/>
    <p:sldId id="285" r:id="rId30"/>
    <p:sldId id="283" r:id="rId31"/>
    <p:sldId id="28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irali Baniasadi" initials="AB"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B2245"/>
    <a:srgbClr val="0033CC"/>
    <a:srgbClr val="007635"/>
    <a:srgbClr val="5CFF4F"/>
    <a:srgbClr val="88CAE8"/>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456" y="-6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E:\Ahmad\Academical\M.S\M.S.Thesis\Our%20Works\Papers\CAL\results-new\energy-spec.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E:\Ahmad\Academical\M.S\M.S.Thesis\Our%20Works\Papers\CAL\results-new\energy-spec.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H:\Inter-warp%20Insn%20Locality\02%20-%20ARCS\results-new\locality-pr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H:\Inter-warp%20Insn%20Locality\02%20-%20ARCS\results-new\energy-spec.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H:\Inter-warp%20Insn%20Locality\02%20-%20ARCS\results-new\energy-spec.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H:\Inter-warp%20Insn%20Locality\02%20-%20ARCS\results-new\energy-spec.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H:\Inter-warp%20Insn%20Locality\02%20-%20ARCS\results-new\energy-spec.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H:\Inter-warp%20Insn%20Locality\02%20-%20ARCS\results-new\energy-spec.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H:\Inter-warp%20Insn%20Locality\02%20-%20ARCS\results-new\energy-spe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view3D>
      <c:rotX val="75"/>
      <c:perspective val="30"/>
    </c:view3D>
    <c:plotArea>
      <c:layout>
        <c:manualLayout>
          <c:layoutTarget val="inner"/>
          <c:xMode val="edge"/>
          <c:yMode val="edge"/>
          <c:x val="0.128274844070734"/>
          <c:y val="0.17650212106973401"/>
          <c:w val="0.92509462667803166"/>
          <c:h val="0.821867203166052"/>
        </c:manualLayout>
      </c:layout>
      <c:pie3DChart>
        <c:varyColors val="1"/>
        <c:ser>
          <c:idx val="1"/>
          <c:order val="0"/>
          <c:tx>
            <c:strRef>
              <c:f>'baseline-energy'!$V$51</c:f>
              <c:strCache>
                <c:ptCount val="1"/>
                <c:pt idx="0">
                  <c:v>breakdown</c:v>
                </c:pt>
              </c:strCache>
            </c:strRef>
          </c:tx>
          <c:explosion val="25"/>
          <c:dPt>
            <c:idx val="0"/>
            <c:spPr>
              <a:solidFill>
                <a:schemeClr val="tx1">
                  <a:lumMod val="95000"/>
                  <a:lumOff val="5000"/>
                </a:schemeClr>
              </a:solidFill>
            </c:spPr>
          </c:dPt>
          <c:dPt>
            <c:idx val="1"/>
            <c:spPr>
              <a:solidFill>
                <a:schemeClr val="tx2">
                  <a:lumMod val="20000"/>
                  <a:lumOff val="80000"/>
                </a:schemeClr>
              </a:solidFill>
              <a:ln w="3175">
                <a:solidFill>
                  <a:schemeClr val="tx1">
                    <a:lumMod val="50000"/>
                    <a:lumOff val="50000"/>
                  </a:schemeClr>
                </a:solidFill>
              </a:ln>
            </c:spPr>
          </c:dPt>
          <c:dPt>
            <c:idx val="2"/>
            <c:spPr>
              <a:solidFill>
                <a:schemeClr val="accent4">
                  <a:lumMod val="75000"/>
                </a:schemeClr>
              </a:solidFill>
              <a:ln w="3175">
                <a:solidFill>
                  <a:schemeClr val="tx1">
                    <a:lumMod val="50000"/>
                    <a:lumOff val="50000"/>
                  </a:schemeClr>
                </a:solidFill>
              </a:ln>
            </c:spPr>
          </c:dPt>
          <c:dPt>
            <c:idx val="3"/>
            <c:spPr>
              <a:solidFill>
                <a:srgbClr val="FFFF00"/>
              </a:solidFill>
              <a:ln w="3175">
                <a:solidFill>
                  <a:schemeClr val="tx1">
                    <a:lumMod val="50000"/>
                    <a:lumOff val="50000"/>
                  </a:schemeClr>
                </a:solidFill>
              </a:ln>
            </c:spPr>
          </c:dPt>
          <c:dPt>
            <c:idx val="4"/>
            <c:spPr>
              <a:solidFill>
                <a:srgbClr val="92D050"/>
              </a:solidFill>
              <a:ln w="3175">
                <a:solidFill>
                  <a:schemeClr val="tx1">
                    <a:lumMod val="50000"/>
                    <a:lumOff val="50000"/>
                  </a:schemeClr>
                </a:solidFill>
              </a:ln>
            </c:spPr>
          </c:dPt>
          <c:cat>
            <c:strRef>
              <c:f>'baseline-energy'!$W$52:$AA$52</c:f>
              <c:strCache>
                <c:ptCount val="5"/>
                <c:pt idx="0">
                  <c:v>I-Cache tag</c:v>
                </c:pt>
                <c:pt idx="1">
                  <c:v>I-Cache data</c:v>
                </c:pt>
                <c:pt idx="2">
                  <c:v>Instruction buffer</c:v>
                </c:pt>
                <c:pt idx="3">
                  <c:v>Scoreboard</c:v>
                </c:pt>
                <c:pt idx="4">
                  <c:v>Operand Collector and buffering</c:v>
                </c:pt>
              </c:strCache>
            </c:strRef>
          </c:cat>
          <c:val>
            <c:numRef>
              <c:f>'baseline-energy'!$W$51:$AA$51</c:f>
              <c:numCache>
                <c:formatCode>General</c:formatCode>
                <c:ptCount val="5"/>
                <c:pt idx="0">
                  <c:v>7.9816284959656914E-3</c:v>
                </c:pt>
                <c:pt idx="1">
                  <c:v>0.264073073651026</c:v>
                </c:pt>
                <c:pt idx="2">
                  <c:v>9.6244869885855386E-2</c:v>
                </c:pt>
                <c:pt idx="3">
                  <c:v>0.22673798592580616</c:v>
                </c:pt>
                <c:pt idx="4">
                  <c:v>0.40496244204134801</c:v>
                </c:pt>
              </c:numCache>
            </c:numRef>
          </c:val>
        </c:ser>
      </c:pie3DChart>
    </c:plotArea>
    <c:plotVisOnly val="1"/>
    <c:dispBlanksAs val="zero"/>
  </c:chart>
  <c:spPr>
    <a:ln>
      <a:noFill/>
    </a:ln>
  </c:spPr>
  <c:txPr>
    <a:bodyPr/>
    <a:lstStyle/>
    <a:p>
      <a:pPr>
        <a:defRPr sz="900"/>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8420788788533217"/>
          <c:y val="0.32403921355771614"/>
          <c:w val="0.35051993322378516"/>
          <c:h val="1"/>
        </c:manualLayout>
      </c:layout>
      <c:pieChart>
        <c:varyColors val="1"/>
        <c:ser>
          <c:idx val="1"/>
          <c:order val="0"/>
          <c:tx>
            <c:strRef>
              <c:f>'baseline-energy'!$V$51</c:f>
              <c:strCache>
                <c:ptCount val="1"/>
                <c:pt idx="0">
                  <c:v>breakdown</c:v>
                </c:pt>
              </c:strCache>
            </c:strRef>
          </c:tx>
          <c:dPt>
            <c:idx val="0"/>
            <c:spPr>
              <a:solidFill>
                <a:schemeClr val="tx1">
                  <a:lumMod val="95000"/>
                  <a:lumOff val="5000"/>
                </a:schemeClr>
              </a:solidFill>
            </c:spPr>
          </c:dPt>
          <c:dPt>
            <c:idx val="1"/>
            <c:spPr>
              <a:solidFill>
                <a:schemeClr val="tx2">
                  <a:lumMod val="20000"/>
                  <a:lumOff val="80000"/>
                </a:schemeClr>
              </a:solidFill>
              <a:ln w="3175">
                <a:solidFill>
                  <a:schemeClr val="tx1">
                    <a:lumMod val="50000"/>
                    <a:lumOff val="50000"/>
                  </a:schemeClr>
                </a:solidFill>
              </a:ln>
            </c:spPr>
          </c:dPt>
          <c:dPt>
            <c:idx val="2"/>
            <c:spPr>
              <a:solidFill>
                <a:schemeClr val="accent4">
                  <a:lumMod val="75000"/>
                </a:schemeClr>
              </a:solidFill>
              <a:ln w="3175">
                <a:solidFill>
                  <a:schemeClr val="tx1">
                    <a:lumMod val="50000"/>
                    <a:lumOff val="50000"/>
                  </a:schemeClr>
                </a:solidFill>
              </a:ln>
            </c:spPr>
          </c:dPt>
          <c:dPt>
            <c:idx val="3"/>
            <c:spPr>
              <a:solidFill>
                <a:srgbClr val="FFFF00"/>
              </a:solidFill>
              <a:ln w="3175">
                <a:solidFill>
                  <a:schemeClr val="tx1">
                    <a:lumMod val="50000"/>
                    <a:lumOff val="50000"/>
                  </a:schemeClr>
                </a:solidFill>
              </a:ln>
            </c:spPr>
          </c:dPt>
          <c:dPt>
            <c:idx val="4"/>
            <c:spPr>
              <a:solidFill>
                <a:srgbClr val="92D050"/>
              </a:solidFill>
              <a:ln w="3175">
                <a:solidFill>
                  <a:schemeClr val="tx1">
                    <a:lumMod val="50000"/>
                    <a:lumOff val="50000"/>
                  </a:schemeClr>
                </a:solidFill>
              </a:ln>
            </c:spPr>
          </c:dPt>
          <c:cat>
            <c:strRef>
              <c:f>'baseline-energy'!$W$52:$AA$52</c:f>
              <c:strCache>
                <c:ptCount val="5"/>
                <c:pt idx="0">
                  <c:v>I-Cache tag</c:v>
                </c:pt>
                <c:pt idx="1">
                  <c:v>I-Cache data</c:v>
                </c:pt>
                <c:pt idx="2">
                  <c:v>Instruction buffer</c:v>
                </c:pt>
                <c:pt idx="3">
                  <c:v>Scoreboard</c:v>
                </c:pt>
                <c:pt idx="4">
                  <c:v>Operand Collector and buffering</c:v>
                </c:pt>
              </c:strCache>
            </c:strRef>
          </c:cat>
          <c:val>
            <c:numRef>
              <c:f>'baseline-energy'!$W$51:$AA$51</c:f>
              <c:numCache>
                <c:formatCode>General</c:formatCode>
                <c:ptCount val="5"/>
                <c:pt idx="0">
                  <c:v>7.9816284959656793E-3</c:v>
                </c:pt>
                <c:pt idx="1">
                  <c:v>0.264073073651026</c:v>
                </c:pt>
                <c:pt idx="2">
                  <c:v>9.6244869885855247E-2</c:v>
                </c:pt>
                <c:pt idx="3">
                  <c:v>0.22673798592580607</c:v>
                </c:pt>
                <c:pt idx="4">
                  <c:v>0.40496244204134801</c:v>
                </c:pt>
              </c:numCache>
            </c:numRef>
          </c:val>
        </c:ser>
        <c:firstSliceAng val="0"/>
      </c:pieChart>
      <c:spPr>
        <a:noFill/>
        <a:ln w="25400">
          <a:noFill/>
        </a:ln>
      </c:spPr>
    </c:plotArea>
    <c:legend>
      <c:legendPos val="r"/>
      <c:layout>
        <c:manualLayout>
          <c:xMode val="edge"/>
          <c:yMode val="edge"/>
          <c:x val="0"/>
          <c:y val="0"/>
          <c:w val="0.99305391723538305"/>
          <c:h val="1"/>
        </c:manualLayout>
      </c:layout>
      <c:spPr>
        <a:solidFill>
          <a:schemeClr val="bg1"/>
        </a:solidFill>
      </c:spPr>
      <c:txPr>
        <a:bodyPr/>
        <a:lstStyle/>
        <a:p>
          <a:pPr rtl="0">
            <a:defRPr/>
          </a:pPr>
          <a:endParaRPr lang="en-US"/>
        </a:p>
      </c:txPr>
    </c:legend>
    <c:plotVisOnly val="1"/>
    <c:dispBlanksAs val="zero"/>
  </c:chart>
  <c:spPr>
    <a:ln>
      <a:noFill/>
    </a:ln>
  </c:spPr>
  <c:txPr>
    <a:bodyPr/>
    <a:lstStyle/>
    <a:p>
      <a:pPr>
        <a:defRPr sz="1400"/>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912491524930193"/>
          <c:y val="2.8252296587926513E-2"/>
          <c:w val="0.85000486666583563"/>
          <c:h val="0.6384520997375327"/>
        </c:manualLayout>
      </c:layout>
      <c:barChart>
        <c:barDir val="col"/>
        <c:grouping val="stacked"/>
        <c:ser>
          <c:idx val="0"/>
          <c:order val="0"/>
          <c:tx>
            <c:strRef>
              <c:f>Sheet1!$G$2</c:f>
              <c:strCache>
                <c:ptCount val="1"/>
                <c:pt idx="0">
                  <c:v>&lt;= 16-fetch</c:v>
                </c:pt>
              </c:strCache>
            </c:strRef>
          </c:tx>
          <c:spPr>
            <a:solidFill>
              <a:schemeClr val="tx2">
                <a:lumMod val="60000"/>
                <a:lumOff val="40000"/>
              </a:schemeClr>
            </a:solidFill>
            <a:ln>
              <a:noFill/>
            </a:ln>
          </c:spPr>
          <c:cat>
            <c:strRef>
              <c:f>Sheet1!$A$3:$A$10</c:f>
              <c:strCache>
                <c:ptCount val="8"/>
                <c:pt idx="0">
                  <c:v>CP</c:v>
                </c:pt>
                <c:pt idx="1">
                  <c:v>HSPT</c:v>
                </c:pt>
                <c:pt idx="2">
                  <c:v>LPS</c:v>
                </c:pt>
                <c:pt idx="3">
                  <c:v>MP</c:v>
                </c:pt>
                <c:pt idx="4">
                  <c:v>MTM</c:v>
                </c:pt>
                <c:pt idx="5">
                  <c:v>NN</c:v>
                </c:pt>
                <c:pt idx="6">
                  <c:v>RAY</c:v>
                </c:pt>
                <c:pt idx="7">
                  <c:v>SCN</c:v>
                </c:pt>
              </c:strCache>
            </c:strRef>
          </c:cat>
          <c:val>
            <c:numRef>
              <c:f>Sheet1!$G$3:$G$10</c:f>
              <c:numCache>
                <c:formatCode>General</c:formatCode>
                <c:ptCount val="8"/>
                <c:pt idx="0">
                  <c:v>0.78139999999999998</c:v>
                </c:pt>
                <c:pt idx="1">
                  <c:v>0.78739999999999999</c:v>
                </c:pt>
                <c:pt idx="2">
                  <c:v>0.60160000000000036</c:v>
                </c:pt>
                <c:pt idx="3">
                  <c:v>7.0900000000000019E-2</c:v>
                </c:pt>
                <c:pt idx="4">
                  <c:v>0.7974</c:v>
                </c:pt>
                <c:pt idx="5">
                  <c:v>0.56360000000000032</c:v>
                </c:pt>
                <c:pt idx="6">
                  <c:v>0.62540000000000029</c:v>
                </c:pt>
                <c:pt idx="7">
                  <c:v>0.65940000000000032</c:v>
                </c:pt>
              </c:numCache>
            </c:numRef>
          </c:val>
        </c:ser>
        <c:ser>
          <c:idx val="1"/>
          <c:order val="1"/>
          <c:tx>
            <c:strRef>
              <c:f>Sheet1!$H$2</c:f>
              <c:strCache>
                <c:ptCount val="1"/>
                <c:pt idx="0">
                  <c:v>&lt;= 32-fetch and &gt; 16-fetch</c:v>
                </c:pt>
              </c:strCache>
            </c:strRef>
          </c:tx>
          <c:spPr>
            <a:solidFill>
              <a:schemeClr val="tx2">
                <a:lumMod val="40000"/>
                <a:lumOff val="60000"/>
              </a:schemeClr>
            </a:solidFill>
            <a:ln>
              <a:noFill/>
            </a:ln>
          </c:spPr>
          <c:cat>
            <c:strRef>
              <c:f>Sheet1!$A$3:$A$10</c:f>
              <c:strCache>
                <c:ptCount val="8"/>
                <c:pt idx="0">
                  <c:v>CP</c:v>
                </c:pt>
                <c:pt idx="1">
                  <c:v>HSPT</c:v>
                </c:pt>
                <c:pt idx="2">
                  <c:v>LPS</c:v>
                </c:pt>
                <c:pt idx="3">
                  <c:v>MP</c:v>
                </c:pt>
                <c:pt idx="4">
                  <c:v>MTM</c:v>
                </c:pt>
                <c:pt idx="5">
                  <c:v>NN</c:v>
                </c:pt>
                <c:pt idx="6">
                  <c:v>RAY</c:v>
                </c:pt>
                <c:pt idx="7">
                  <c:v>SCN</c:v>
                </c:pt>
              </c:strCache>
            </c:strRef>
          </c:cat>
          <c:val>
            <c:numRef>
              <c:f>Sheet1!$H$3:$H$10</c:f>
              <c:numCache>
                <c:formatCode>General</c:formatCode>
                <c:ptCount val="8"/>
                <c:pt idx="0">
                  <c:v>3.7600000000000022E-2</c:v>
                </c:pt>
                <c:pt idx="1">
                  <c:v>4.1700000000000022E-2</c:v>
                </c:pt>
                <c:pt idx="2">
                  <c:v>7.8700000000000034E-2</c:v>
                </c:pt>
                <c:pt idx="3">
                  <c:v>4.2800000000000026E-2</c:v>
                </c:pt>
                <c:pt idx="4">
                  <c:v>4.9500000000000023E-2</c:v>
                </c:pt>
                <c:pt idx="5">
                  <c:v>0.1721</c:v>
                </c:pt>
                <c:pt idx="6">
                  <c:v>4.0600000000000108E-2</c:v>
                </c:pt>
                <c:pt idx="7">
                  <c:v>5.7600000000000012E-2</c:v>
                </c:pt>
              </c:numCache>
            </c:numRef>
          </c:val>
        </c:ser>
        <c:ser>
          <c:idx val="2"/>
          <c:order val="2"/>
          <c:tx>
            <c:strRef>
              <c:f>Sheet1!$I$2</c:f>
              <c:strCache>
                <c:ptCount val="1"/>
                <c:pt idx="0">
                  <c:v>&lt;= 64-fetch and &gt; 32-fetch</c:v>
                </c:pt>
              </c:strCache>
            </c:strRef>
          </c:tx>
          <c:spPr>
            <a:solidFill>
              <a:schemeClr val="tx2">
                <a:lumMod val="20000"/>
                <a:lumOff val="80000"/>
              </a:schemeClr>
            </a:solidFill>
            <a:ln>
              <a:noFill/>
            </a:ln>
          </c:spPr>
          <c:cat>
            <c:strRef>
              <c:f>Sheet1!$A$3:$A$10</c:f>
              <c:strCache>
                <c:ptCount val="8"/>
                <c:pt idx="0">
                  <c:v>CP</c:v>
                </c:pt>
                <c:pt idx="1">
                  <c:v>HSPT</c:v>
                </c:pt>
                <c:pt idx="2">
                  <c:v>LPS</c:v>
                </c:pt>
                <c:pt idx="3">
                  <c:v>MP</c:v>
                </c:pt>
                <c:pt idx="4">
                  <c:v>MTM</c:v>
                </c:pt>
                <c:pt idx="5">
                  <c:v>NN</c:v>
                </c:pt>
                <c:pt idx="6">
                  <c:v>RAY</c:v>
                </c:pt>
                <c:pt idx="7">
                  <c:v>SCN</c:v>
                </c:pt>
              </c:strCache>
            </c:strRef>
          </c:cat>
          <c:val>
            <c:numRef>
              <c:f>Sheet1!$I$3:$I$10</c:f>
              <c:numCache>
                <c:formatCode>General</c:formatCode>
                <c:ptCount val="8"/>
                <c:pt idx="0">
                  <c:v>4.5900000000000003E-2</c:v>
                </c:pt>
                <c:pt idx="1">
                  <c:v>2.4000000000000011E-2</c:v>
                </c:pt>
                <c:pt idx="2">
                  <c:v>6.0700000000000018E-2</c:v>
                </c:pt>
                <c:pt idx="3">
                  <c:v>7.940000000000004E-2</c:v>
                </c:pt>
                <c:pt idx="4">
                  <c:v>3.0200000000000008E-2</c:v>
                </c:pt>
                <c:pt idx="5">
                  <c:v>0.12180000000000002</c:v>
                </c:pt>
                <c:pt idx="6">
                  <c:v>3.489999999999991E-2</c:v>
                </c:pt>
                <c:pt idx="7">
                  <c:v>5.0600000000000013E-2</c:v>
                </c:pt>
              </c:numCache>
            </c:numRef>
          </c:val>
        </c:ser>
        <c:ser>
          <c:idx val="3"/>
          <c:order val="3"/>
          <c:tx>
            <c:strRef>
              <c:f>Sheet1!$J$2</c:f>
              <c:strCache>
                <c:ptCount val="1"/>
                <c:pt idx="0">
                  <c:v>&gt; 64-fetch</c:v>
                </c:pt>
              </c:strCache>
            </c:strRef>
          </c:tx>
          <c:spPr>
            <a:solidFill>
              <a:srgbClr val="002060"/>
            </a:solidFill>
            <a:ln>
              <a:noFill/>
            </a:ln>
          </c:spPr>
          <c:cat>
            <c:strRef>
              <c:f>Sheet1!$A$3:$A$10</c:f>
              <c:strCache>
                <c:ptCount val="8"/>
                <c:pt idx="0">
                  <c:v>CP</c:v>
                </c:pt>
                <c:pt idx="1">
                  <c:v>HSPT</c:v>
                </c:pt>
                <c:pt idx="2">
                  <c:v>LPS</c:v>
                </c:pt>
                <c:pt idx="3">
                  <c:v>MP</c:v>
                </c:pt>
                <c:pt idx="4">
                  <c:v>MTM</c:v>
                </c:pt>
                <c:pt idx="5">
                  <c:v>NN</c:v>
                </c:pt>
                <c:pt idx="6">
                  <c:v>RAY</c:v>
                </c:pt>
                <c:pt idx="7">
                  <c:v>SCN</c:v>
                </c:pt>
              </c:strCache>
            </c:strRef>
          </c:cat>
          <c:val>
            <c:numRef>
              <c:f>Sheet1!$J$3:$J$10</c:f>
              <c:numCache>
                <c:formatCode>General</c:formatCode>
                <c:ptCount val="8"/>
                <c:pt idx="0">
                  <c:v>0.1338</c:v>
                </c:pt>
                <c:pt idx="1">
                  <c:v>0.14650000000000007</c:v>
                </c:pt>
                <c:pt idx="2">
                  <c:v>0.24920000000000009</c:v>
                </c:pt>
                <c:pt idx="3">
                  <c:v>0.64080000000000048</c:v>
                </c:pt>
                <c:pt idx="4">
                  <c:v>8.4700000000000067E-2</c:v>
                </c:pt>
                <c:pt idx="5">
                  <c:v>0.111</c:v>
                </c:pt>
                <c:pt idx="6">
                  <c:v>0.29890000000000017</c:v>
                </c:pt>
                <c:pt idx="7">
                  <c:v>0.22770000000000001</c:v>
                </c:pt>
              </c:numCache>
            </c:numRef>
          </c:val>
        </c:ser>
        <c:gapWidth val="80"/>
        <c:overlap val="100"/>
        <c:axId val="49639424"/>
        <c:axId val="49640960"/>
      </c:barChart>
      <c:catAx>
        <c:axId val="49639424"/>
        <c:scaling>
          <c:orientation val="minMax"/>
        </c:scaling>
        <c:axPos val="b"/>
        <c:tickLblPos val="nextTo"/>
        <c:txPr>
          <a:bodyPr/>
          <a:lstStyle/>
          <a:p>
            <a:pPr>
              <a:defRPr b="1"/>
            </a:pPr>
            <a:endParaRPr lang="en-US"/>
          </a:p>
        </c:txPr>
        <c:crossAx val="49640960"/>
        <c:crosses val="autoZero"/>
        <c:auto val="1"/>
        <c:lblAlgn val="ctr"/>
        <c:lblOffset val="100"/>
      </c:catAx>
      <c:valAx>
        <c:axId val="49640960"/>
        <c:scaling>
          <c:orientation val="minMax"/>
          <c:max val="1"/>
        </c:scaling>
        <c:axPos val="l"/>
        <c:majorGridlines/>
        <c:title>
          <c:tx>
            <c:rich>
              <a:bodyPr rot="-5400000" vert="horz"/>
              <a:lstStyle/>
              <a:p>
                <a:pPr>
                  <a:defRPr/>
                </a:pPr>
                <a:r>
                  <a:rPr lang="en-US"/>
                  <a:t>Redundancy rate</a:t>
                </a:r>
              </a:p>
            </c:rich>
          </c:tx>
          <c:layout/>
        </c:title>
        <c:numFmt formatCode="0%" sourceLinked="0"/>
        <c:tickLblPos val="nextTo"/>
        <c:txPr>
          <a:bodyPr/>
          <a:lstStyle/>
          <a:p>
            <a:pPr>
              <a:defRPr b="1"/>
            </a:pPr>
            <a:endParaRPr lang="en-US"/>
          </a:p>
        </c:txPr>
        <c:crossAx val="49639424"/>
        <c:crosses val="autoZero"/>
        <c:crossBetween val="between"/>
      </c:valAx>
    </c:plotArea>
    <c:legend>
      <c:legendPos val="b"/>
      <c:layout>
        <c:manualLayout>
          <c:xMode val="edge"/>
          <c:yMode val="edge"/>
          <c:x val="0"/>
          <c:y val="0.83864943182680263"/>
          <c:w val="1"/>
          <c:h val="0.16135056817319793"/>
        </c:manualLayout>
      </c:layout>
      <c:txPr>
        <a:bodyPr/>
        <a:lstStyle/>
        <a:p>
          <a:pPr>
            <a:defRPr sz="1600" b="1"/>
          </a:pPr>
          <a:endParaRPr lang="en-US"/>
        </a:p>
      </c:txPr>
    </c:legend>
    <c:plotVisOnly val="1"/>
    <c:dispBlanksAs val="gap"/>
  </c:chart>
  <c:spPr>
    <a:ln>
      <a:noFill/>
    </a:ln>
  </c:spPr>
  <c:txPr>
    <a:bodyPr/>
    <a:lstStyle/>
    <a:p>
      <a:pPr>
        <a:defRPr sz="1400">
          <a:solidFill>
            <a:schemeClr val="tx2"/>
          </a:solidFil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957424716480601"/>
          <c:y val="4.6014866073889389E-2"/>
          <c:w val="0.86042575283519462"/>
          <c:h val="0.81224097795530004"/>
        </c:manualLayout>
      </c:layout>
      <c:barChart>
        <c:barDir val="col"/>
        <c:grouping val="clustered"/>
        <c:ser>
          <c:idx val="0"/>
          <c:order val="0"/>
          <c:tx>
            <c:strRef>
              <c:f>summery!$B$56</c:f>
              <c:strCache>
                <c:ptCount val="1"/>
                <c:pt idx="0">
                  <c:v>1024Thd-RR-32FC</c:v>
                </c:pt>
              </c:strCache>
            </c:strRef>
          </c:tx>
          <c:spPr>
            <a:solidFill>
              <a:srgbClr val="00206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summery!$B$57:$B$65</c:f>
              <c:numCache>
                <c:formatCode>0%</c:formatCode>
                <c:ptCount val="9"/>
                <c:pt idx="0">
                  <c:v>0.999</c:v>
                </c:pt>
                <c:pt idx="1">
                  <c:v>0.89410000000000001</c:v>
                </c:pt>
                <c:pt idx="2">
                  <c:v>0.83410000000000029</c:v>
                </c:pt>
                <c:pt idx="3">
                  <c:v>0.29940000000000017</c:v>
                </c:pt>
                <c:pt idx="4">
                  <c:v>0.94630000000000003</c:v>
                </c:pt>
                <c:pt idx="5">
                  <c:v>0.99170000000000003</c:v>
                </c:pt>
                <c:pt idx="6">
                  <c:v>0.75960000000000061</c:v>
                </c:pt>
                <c:pt idx="7">
                  <c:v>0.96570000000000034</c:v>
                </c:pt>
                <c:pt idx="8">
                  <c:v>0.83623749999999997</c:v>
                </c:pt>
              </c:numCache>
            </c:numRef>
          </c:val>
        </c:ser>
        <c:ser>
          <c:idx val="4"/>
          <c:order val="1"/>
          <c:tx>
            <c:strRef>
              <c:f>summery!$F$56</c:f>
              <c:strCache>
                <c:ptCount val="1"/>
                <c:pt idx="0">
                  <c:v>512Thd-RR-32FC</c:v>
                </c:pt>
              </c:strCache>
            </c:strRef>
          </c:tx>
          <c:spPr>
            <a:solidFill>
              <a:srgbClr val="54FF4B"/>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summery!$F$57:$F$65</c:f>
              <c:numCache>
                <c:formatCode>0%</c:formatCode>
                <c:ptCount val="9"/>
                <c:pt idx="0">
                  <c:v>0.99839999999999973</c:v>
                </c:pt>
                <c:pt idx="1">
                  <c:v>0.89410000000000001</c:v>
                </c:pt>
                <c:pt idx="2">
                  <c:v>0.79460000000000031</c:v>
                </c:pt>
                <c:pt idx="3">
                  <c:v>0.29940000000000017</c:v>
                </c:pt>
                <c:pt idx="4">
                  <c:v>0.94010000000000005</c:v>
                </c:pt>
                <c:pt idx="5">
                  <c:v>0.99160000000000004</c:v>
                </c:pt>
                <c:pt idx="6">
                  <c:v>0.75960000000000061</c:v>
                </c:pt>
                <c:pt idx="7">
                  <c:v>0.97840000000000005</c:v>
                </c:pt>
                <c:pt idx="8">
                  <c:v>0.83202500000000035</c:v>
                </c:pt>
              </c:numCache>
            </c:numRef>
          </c:val>
        </c:ser>
        <c:axId val="49666304"/>
        <c:axId val="49741824"/>
      </c:barChart>
      <c:catAx>
        <c:axId val="49666304"/>
        <c:scaling>
          <c:orientation val="minMax"/>
        </c:scaling>
        <c:axPos val="b"/>
        <c:tickLblPos val="nextTo"/>
        <c:crossAx val="49741824"/>
        <c:crosses val="autoZero"/>
        <c:auto val="1"/>
        <c:lblAlgn val="ctr"/>
        <c:lblOffset val="100"/>
      </c:catAx>
      <c:valAx>
        <c:axId val="49741824"/>
        <c:scaling>
          <c:orientation val="minMax"/>
          <c:max val="1"/>
        </c:scaling>
        <c:axPos val="l"/>
        <c:majorGridlines/>
        <c:title>
          <c:tx>
            <c:rich>
              <a:bodyPr rot="-5400000" vert="horz"/>
              <a:lstStyle/>
              <a:p>
                <a:pPr>
                  <a:defRPr/>
                </a:pPr>
                <a:r>
                  <a:rPr lang="en-US"/>
                  <a:t>FC hit rate</a:t>
                </a:r>
              </a:p>
            </c:rich>
          </c:tx>
          <c:layout>
            <c:manualLayout>
              <c:xMode val="edge"/>
              <c:yMode val="edge"/>
              <c:x val="0"/>
              <c:y val="0.27160308515555115"/>
            </c:manualLayout>
          </c:layout>
        </c:title>
        <c:numFmt formatCode="0%" sourceLinked="1"/>
        <c:tickLblPos val="nextTo"/>
        <c:crossAx val="49666304"/>
        <c:crosses val="autoZero"/>
        <c:crossBetween val="between"/>
      </c:valAx>
    </c:plotArea>
    <c:plotVisOnly val="1"/>
    <c:dispBlanksAs val="gap"/>
  </c:chart>
  <c:spPr>
    <a:ln>
      <a:noFill/>
    </a:ln>
  </c:spPr>
  <c:txPr>
    <a:bodyPr/>
    <a:lstStyle/>
    <a:p>
      <a:pPr>
        <a:defRPr sz="1400">
          <a:solidFill>
            <a:srgbClr val="0B2245"/>
          </a:solidFill>
          <a:latin typeface="+mj-lt"/>
          <a:cs typeface="Times New Roman" pitchFamily="18" charset="0"/>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066491688538901"/>
          <c:y val="4.5866670047886547E-2"/>
          <c:w val="0.85933508311461104"/>
          <c:h val="0.81268041977844629"/>
        </c:manualLayout>
      </c:layout>
      <c:barChart>
        <c:barDir val="col"/>
        <c:grouping val="clustered"/>
        <c:ser>
          <c:idx val="0"/>
          <c:order val="0"/>
          <c:tx>
            <c:strRef>
              <c:f>summery!$K$56</c:f>
              <c:strCache>
                <c:ptCount val="1"/>
                <c:pt idx="0">
                  <c:v>1024Thd-RR-32FC</c:v>
                </c:pt>
              </c:strCache>
            </c:strRef>
          </c:tx>
          <c:spPr>
            <a:solidFill>
              <a:srgbClr val="00206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summery!$K$57:$K$65</c:f>
              <c:numCache>
                <c:formatCode>0%</c:formatCode>
                <c:ptCount val="9"/>
                <c:pt idx="0">
                  <c:v>7.0568068988597507E-2</c:v>
                </c:pt>
                <c:pt idx="1">
                  <c:v>7.6744641423317939E-2</c:v>
                </c:pt>
                <c:pt idx="2">
                  <c:v>8.4925409140843899E-2</c:v>
                </c:pt>
                <c:pt idx="3">
                  <c:v>2.0424346675624129E-2</c:v>
                </c:pt>
                <c:pt idx="4">
                  <c:v>7.9896094894625055E-2</c:v>
                </c:pt>
                <c:pt idx="5">
                  <c:v>0.18739636540601909</c:v>
                </c:pt>
                <c:pt idx="6">
                  <c:v>6.1227422687800202E-2</c:v>
                </c:pt>
                <c:pt idx="7">
                  <c:v>9.0583083632425773E-2</c:v>
                </c:pt>
                <c:pt idx="8">
                  <c:v>8.3970679106156743E-2</c:v>
                </c:pt>
              </c:numCache>
            </c:numRef>
          </c:val>
        </c:ser>
        <c:ser>
          <c:idx val="4"/>
          <c:order val="1"/>
          <c:tx>
            <c:strRef>
              <c:f>summery!$O$56</c:f>
              <c:strCache>
                <c:ptCount val="1"/>
                <c:pt idx="0">
                  <c:v>512Thd-RR-32FC</c:v>
                </c:pt>
              </c:strCache>
            </c:strRef>
          </c:tx>
          <c:spPr>
            <a:solidFill>
              <a:srgbClr val="54FF4B"/>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summery!$O$57:$O$65</c:f>
              <c:numCache>
                <c:formatCode>0%</c:formatCode>
                <c:ptCount val="9"/>
                <c:pt idx="0">
                  <c:v>7.0544769942938443E-2</c:v>
                </c:pt>
                <c:pt idx="1">
                  <c:v>7.6744641423317939E-2</c:v>
                </c:pt>
                <c:pt idx="2">
                  <c:v>8.0060307105336334E-2</c:v>
                </c:pt>
                <c:pt idx="3">
                  <c:v>2.0424346675624129E-2</c:v>
                </c:pt>
                <c:pt idx="4">
                  <c:v>7.934639805157194E-2</c:v>
                </c:pt>
                <c:pt idx="5">
                  <c:v>0.18737845432022612</c:v>
                </c:pt>
                <c:pt idx="6">
                  <c:v>6.1227422687800202E-2</c:v>
                </c:pt>
                <c:pt idx="7">
                  <c:v>9.2754780120892569E-2</c:v>
                </c:pt>
                <c:pt idx="8">
                  <c:v>8.3560140040963585E-2</c:v>
                </c:pt>
              </c:numCache>
            </c:numRef>
          </c:val>
        </c:ser>
        <c:axId val="49766400"/>
        <c:axId val="49767936"/>
      </c:barChart>
      <c:catAx>
        <c:axId val="49766400"/>
        <c:scaling>
          <c:orientation val="minMax"/>
        </c:scaling>
        <c:axPos val="b"/>
        <c:tickLblPos val="nextTo"/>
        <c:crossAx val="49767936"/>
        <c:crosses val="autoZero"/>
        <c:auto val="1"/>
        <c:lblAlgn val="ctr"/>
        <c:lblOffset val="100"/>
      </c:catAx>
      <c:valAx>
        <c:axId val="49767936"/>
        <c:scaling>
          <c:orientation val="minMax"/>
          <c:max val="0.30000000000000016"/>
        </c:scaling>
        <c:axPos val="l"/>
        <c:majorGridlines/>
        <c:title>
          <c:tx>
            <c:rich>
              <a:bodyPr rot="-5400000" vert="horz"/>
              <a:lstStyle/>
              <a:p>
                <a:pPr>
                  <a:defRPr/>
                </a:pPr>
                <a:r>
                  <a:rPr lang="en-US"/>
                  <a:t>Front-end energy saving</a:t>
                </a:r>
              </a:p>
            </c:rich>
          </c:tx>
          <c:layout>
            <c:manualLayout>
              <c:xMode val="edge"/>
              <c:yMode val="edge"/>
              <c:x val="0"/>
              <c:y val="5.0064877156056016E-2"/>
            </c:manualLayout>
          </c:layout>
        </c:title>
        <c:numFmt formatCode="0%" sourceLinked="1"/>
        <c:tickLblPos val="nextTo"/>
        <c:crossAx val="49766400"/>
        <c:crosses val="autoZero"/>
        <c:crossBetween val="between"/>
      </c:valAx>
    </c:plotArea>
    <c:plotVisOnly val="1"/>
    <c:dispBlanksAs val="gap"/>
  </c:chart>
  <c:spPr>
    <a:ln>
      <a:noFill/>
    </a:ln>
  </c:spPr>
  <c:txPr>
    <a:bodyPr/>
    <a:lstStyle/>
    <a:p>
      <a:pPr>
        <a:defRPr sz="1400">
          <a:solidFill>
            <a:srgbClr val="0B2245"/>
          </a:solidFill>
          <a:latin typeface="+mj-lt"/>
          <a:cs typeface="Times New Roman" pitchFamily="18" charset="0"/>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906029297781808"/>
          <c:y val="5.1400554097404495E-2"/>
          <c:w val="0.86093970702218336"/>
          <c:h val="0.80063687515635573"/>
        </c:manualLayout>
      </c:layout>
      <c:barChart>
        <c:barDir val="col"/>
        <c:grouping val="clustered"/>
        <c:ser>
          <c:idx val="0"/>
          <c:order val="0"/>
          <c:tx>
            <c:strRef>
              <c:f>summery!$B$56</c:f>
              <c:strCache>
                <c:ptCount val="1"/>
                <c:pt idx="0">
                  <c:v>1024Thd-RR-32FC</c:v>
                </c:pt>
              </c:strCache>
            </c:strRef>
          </c:tx>
          <c:spPr>
            <a:solidFill>
              <a:srgbClr val="00206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summery!$B$57:$B$65</c:f>
              <c:numCache>
                <c:formatCode>0%</c:formatCode>
                <c:ptCount val="9"/>
                <c:pt idx="0">
                  <c:v>0.999</c:v>
                </c:pt>
                <c:pt idx="1">
                  <c:v>0.89410000000000001</c:v>
                </c:pt>
                <c:pt idx="2">
                  <c:v>0.83410000000000029</c:v>
                </c:pt>
                <c:pt idx="3">
                  <c:v>0.29940000000000017</c:v>
                </c:pt>
                <c:pt idx="4">
                  <c:v>0.94630000000000003</c:v>
                </c:pt>
                <c:pt idx="5">
                  <c:v>0.99170000000000003</c:v>
                </c:pt>
                <c:pt idx="6">
                  <c:v>0.75960000000000061</c:v>
                </c:pt>
                <c:pt idx="7">
                  <c:v>0.96570000000000034</c:v>
                </c:pt>
                <c:pt idx="8">
                  <c:v>0.83623749999999997</c:v>
                </c:pt>
              </c:numCache>
            </c:numRef>
          </c:val>
        </c:ser>
        <c:ser>
          <c:idx val="1"/>
          <c:order val="1"/>
          <c:tx>
            <c:strRef>
              <c:f>summery!$C$56</c:f>
              <c:strCache>
                <c:ptCount val="1"/>
                <c:pt idx="0">
                  <c:v>1024Thd-2Lev-32FC</c:v>
                </c:pt>
              </c:strCache>
            </c:strRef>
          </c:tx>
          <c:spPr>
            <a:solidFill>
              <a:srgbClr val="FFFF0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summery!$C$57:$C$65</c:f>
              <c:numCache>
                <c:formatCode>0%</c:formatCode>
                <c:ptCount val="9"/>
                <c:pt idx="0">
                  <c:v>0.99849999999999972</c:v>
                </c:pt>
                <c:pt idx="1">
                  <c:v>0.88900000000000001</c:v>
                </c:pt>
                <c:pt idx="2">
                  <c:v>0.82720000000000005</c:v>
                </c:pt>
                <c:pt idx="3">
                  <c:v>0.29940000000000017</c:v>
                </c:pt>
                <c:pt idx="4">
                  <c:v>0.9176000000000003</c:v>
                </c:pt>
                <c:pt idx="5">
                  <c:v>0.99239999999999973</c:v>
                </c:pt>
                <c:pt idx="6">
                  <c:v>0.69570000000000032</c:v>
                </c:pt>
                <c:pt idx="7">
                  <c:v>0.98570000000000002</c:v>
                </c:pt>
                <c:pt idx="8">
                  <c:v>0.82568750000000002</c:v>
                </c:pt>
              </c:numCache>
            </c:numRef>
          </c:val>
        </c:ser>
        <c:axId val="64370944"/>
        <c:axId val="64380928"/>
      </c:barChart>
      <c:catAx>
        <c:axId val="64370944"/>
        <c:scaling>
          <c:orientation val="minMax"/>
        </c:scaling>
        <c:axPos val="b"/>
        <c:tickLblPos val="nextTo"/>
        <c:crossAx val="64380928"/>
        <c:crosses val="autoZero"/>
        <c:auto val="1"/>
        <c:lblAlgn val="ctr"/>
        <c:lblOffset val="100"/>
      </c:catAx>
      <c:valAx>
        <c:axId val="64380928"/>
        <c:scaling>
          <c:orientation val="minMax"/>
          <c:max val="1"/>
        </c:scaling>
        <c:axPos val="l"/>
        <c:majorGridlines/>
        <c:title>
          <c:tx>
            <c:rich>
              <a:bodyPr rot="-5400000" vert="horz"/>
              <a:lstStyle/>
              <a:p>
                <a:pPr>
                  <a:defRPr/>
                </a:pPr>
                <a:r>
                  <a:rPr lang="en-US"/>
                  <a:t>FC hit rate</a:t>
                </a:r>
              </a:p>
            </c:rich>
          </c:tx>
          <c:layout>
            <c:manualLayout>
              <c:xMode val="edge"/>
              <c:yMode val="edge"/>
              <c:x val="0"/>
              <c:y val="0.27118585136470225"/>
            </c:manualLayout>
          </c:layout>
        </c:title>
        <c:numFmt formatCode="0%" sourceLinked="1"/>
        <c:tickLblPos val="nextTo"/>
        <c:crossAx val="64370944"/>
        <c:crosses val="autoZero"/>
        <c:crossBetween val="between"/>
      </c:valAx>
    </c:plotArea>
    <c:plotVisOnly val="1"/>
    <c:dispBlanksAs val="gap"/>
  </c:chart>
  <c:spPr>
    <a:ln>
      <a:noFill/>
    </a:ln>
  </c:spPr>
  <c:txPr>
    <a:bodyPr/>
    <a:lstStyle/>
    <a:p>
      <a:pPr>
        <a:defRPr sz="1400">
          <a:solidFill>
            <a:srgbClr val="0B2245"/>
          </a:solidFill>
          <a:latin typeface="+mj-lt"/>
          <a:cs typeface="Times New Roman" pitchFamily="18" charset="0"/>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29226297235807"/>
          <c:y val="4.5866670047886547E-2"/>
          <c:w val="0.87077370276419364"/>
          <c:h val="0.80664747824396332"/>
        </c:manualLayout>
      </c:layout>
      <c:barChart>
        <c:barDir val="col"/>
        <c:grouping val="clustered"/>
        <c:ser>
          <c:idx val="0"/>
          <c:order val="0"/>
          <c:tx>
            <c:strRef>
              <c:f>summery!$K$56</c:f>
              <c:strCache>
                <c:ptCount val="1"/>
                <c:pt idx="0">
                  <c:v>1024Thd-RR-32FC</c:v>
                </c:pt>
              </c:strCache>
            </c:strRef>
          </c:tx>
          <c:spPr>
            <a:solidFill>
              <a:srgbClr val="00206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summery!$K$57:$K$65</c:f>
              <c:numCache>
                <c:formatCode>0%</c:formatCode>
                <c:ptCount val="9"/>
                <c:pt idx="0">
                  <c:v>7.0568068988597507E-2</c:v>
                </c:pt>
                <c:pt idx="1">
                  <c:v>7.6744641423317939E-2</c:v>
                </c:pt>
                <c:pt idx="2">
                  <c:v>8.4925409140843899E-2</c:v>
                </c:pt>
                <c:pt idx="3">
                  <c:v>2.0424346675624129E-2</c:v>
                </c:pt>
                <c:pt idx="4">
                  <c:v>7.9896094894625055E-2</c:v>
                </c:pt>
                <c:pt idx="5">
                  <c:v>0.18739636540601909</c:v>
                </c:pt>
                <c:pt idx="6">
                  <c:v>6.1227422687800202E-2</c:v>
                </c:pt>
                <c:pt idx="7">
                  <c:v>9.0583083632425773E-2</c:v>
                </c:pt>
                <c:pt idx="8">
                  <c:v>8.3970679106156743E-2</c:v>
                </c:pt>
              </c:numCache>
            </c:numRef>
          </c:val>
        </c:ser>
        <c:ser>
          <c:idx val="1"/>
          <c:order val="1"/>
          <c:tx>
            <c:strRef>
              <c:f>summery!$L$56</c:f>
              <c:strCache>
                <c:ptCount val="1"/>
                <c:pt idx="0">
                  <c:v>1024Thd-2Lev-32FC</c:v>
                </c:pt>
              </c:strCache>
            </c:strRef>
          </c:tx>
          <c:spPr>
            <a:solidFill>
              <a:srgbClr val="FFFF0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summery!$L$57:$L$65</c:f>
              <c:numCache>
                <c:formatCode>0%</c:formatCode>
                <c:ptCount val="9"/>
                <c:pt idx="0">
                  <c:v>7.0544333192663386E-2</c:v>
                </c:pt>
                <c:pt idx="1">
                  <c:v>7.6226677997159362E-2</c:v>
                </c:pt>
                <c:pt idx="2">
                  <c:v>8.4103111703500669E-2</c:v>
                </c:pt>
                <c:pt idx="3">
                  <c:v>2.0424346675624129E-2</c:v>
                </c:pt>
                <c:pt idx="4">
                  <c:v>7.7911510309517429E-2</c:v>
                </c:pt>
                <c:pt idx="5">
                  <c:v>0.18755196386894304</c:v>
                </c:pt>
                <c:pt idx="6">
                  <c:v>5.5352970337923829E-2</c:v>
                </c:pt>
                <c:pt idx="7">
                  <c:v>9.2669231854506789E-2</c:v>
                </c:pt>
                <c:pt idx="8">
                  <c:v>8.3098018242479879E-2</c:v>
                </c:pt>
              </c:numCache>
            </c:numRef>
          </c:val>
        </c:ser>
        <c:axId val="64401408"/>
        <c:axId val="64402944"/>
      </c:barChart>
      <c:catAx>
        <c:axId val="64401408"/>
        <c:scaling>
          <c:orientation val="minMax"/>
        </c:scaling>
        <c:axPos val="b"/>
        <c:tickLblPos val="nextTo"/>
        <c:crossAx val="64402944"/>
        <c:crosses val="autoZero"/>
        <c:auto val="1"/>
        <c:lblAlgn val="ctr"/>
        <c:lblOffset val="100"/>
      </c:catAx>
      <c:valAx>
        <c:axId val="64402944"/>
        <c:scaling>
          <c:orientation val="minMax"/>
          <c:max val="0.30000000000000016"/>
        </c:scaling>
        <c:axPos val="l"/>
        <c:majorGridlines/>
        <c:title>
          <c:tx>
            <c:rich>
              <a:bodyPr rot="-5400000" vert="horz"/>
              <a:lstStyle/>
              <a:p>
                <a:pPr>
                  <a:defRPr/>
                </a:pPr>
                <a:r>
                  <a:rPr lang="en-US"/>
                  <a:t>Front-end energy saving</a:t>
                </a:r>
              </a:p>
            </c:rich>
          </c:tx>
          <c:layout>
            <c:manualLayout>
              <c:xMode val="edge"/>
              <c:yMode val="edge"/>
              <c:x val="3.4314430033673608E-3"/>
              <c:y val="6.0384360167539404E-2"/>
            </c:manualLayout>
          </c:layout>
        </c:title>
        <c:numFmt formatCode="0%" sourceLinked="1"/>
        <c:tickLblPos val="nextTo"/>
        <c:crossAx val="64401408"/>
        <c:crosses val="autoZero"/>
        <c:crossBetween val="between"/>
      </c:valAx>
    </c:plotArea>
    <c:plotVisOnly val="1"/>
    <c:dispBlanksAs val="gap"/>
  </c:chart>
  <c:spPr>
    <a:ln>
      <a:noFill/>
    </a:ln>
  </c:spPr>
  <c:txPr>
    <a:bodyPr/>
    <a:lstStyle/>
    <a:p>
      <a:pPr>
        <a:defRPr sz="1400">
          <a:solidFill>
            <a:srgbClr val="0B2245"/>
          </a:solidFill>
          <a:latin typeface="+mj-lt"/>
          <a:cs typeface="Times New Roman" pitchFamily="18" charset="0"/>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3190913639085608"/>
          <c:y val="4.6014866073889389E-2"/>
          <c:w val="0.86809086360914467"/>
          <c:h val="0.80602275281018032"/>
        </c:manualLayout>
      </c:layout>
      <c:barChart>
        <c:barDir val="col"/>
        <c:grouping val="clustered"/>
        <c:ser>
          <c:idx val="0"/>
          <c:order val="0"/>
          <c:tx>
            <c:strRef>
              <c:f>summery!$B$56</c:f>
              <c:strCache>
                <c:ptCount val="1"/>
                <c:pt idx="0">
                  <c:v>1024Thd-RR-32FC</c:v>
                </c:pt>
              </c:strCache>
            </c:strRef>
          </c:tx>
          <c:spPr>
            <a:solidFill>
              <a:srgbClr val="00206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summery!$B$57:$B$65</c:f>
              <c:numCache>
                <c:formatCode>0%</c:formatCode>
                <c:ptCount val="9"/>
                <c:pt idx="0">
                  <c:v>0.999</c:v>
                </c:pt>
                <c:pt idx="1">
                  <c:v>0.89410000000000001</c:v>
                </c:pt>
                <c:pt idx="2">
                  <c:v>0.83410000000000029</c:v>
                </c:pt>
                <c:pt idx="3">
                  <c:v>0.29940000000000017</c:v>
                </c:pt>
                <c:pt idx="4">
                  <c:v>0.94630000000000003</c:v>
                </c:pt>
                <c:pt idx="5">
                  <c:v>0.99170000000000003</c:v>
                </c:pt>
                <c:pt idx="6">
                  <c:v>0.75960000000000061</c:v>
                </c:pt>
                <c:pt idx="7">
                  <c:v>0.96570000000000034</c:v>
                </c:pt>
                <c:pt idx="8">
                  <c:v>0.83623749999999997</c:v>
                </c:pt>
              </c:numCache>
            </c:numRef>
          </c:val>
        </c:ser>
        <c:ser>
          <c:idx val="2"/>
          <c:order val="1"/>
          <c:tx>
            <c:strRef>
              <c:f>summery!$D$56</c:f>
              <c:strCache>
                <c:ptCount val="1"/>
                <c:pt idx="0">
                  <c:v>1024Thd-RR-16FC</c:v>
                </c:pt>
              </c:strCache>
            </c:strRef>
          </c:tx>
          <c:spPr>
            <a:solidFill>
              <a:srgbClr val="FF000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summery!$D$57:$D$65</c:f>
              <c:numCache>
                <c:formatCode>0%</c:formatCode>
                <c:ptCount val="9"/>
                <c:pt idx="0">
                  <c:v>0.97120000000000029</c:v>
                </c:pt>
                <c:pt idx="1">
                  <c:v>0.88200000000000001</c:v>
                </c:pt>
                <c:pt idx="2">
                  <c:v>0.77400000000000035</c:v>
                </c:pt>
                <c:pt idx="3">
                  <c:v>0.1663</c:v>
                </c:pt>
                <c:pt idx="4">
                  <c:v>0.92860000000000031</c:v>
                </c:pt>
                <c:pt idx="5">
                  <c:v>0.97560000000000036</c:v>
                </c:pt>
                <c:pt idx="6">
                  <c:v>0.72390000000000032</c:v>
                </c:pt>
                <c:pt idx="7">
                  <c:v>0.84760000000000035</c:v>
                </c:pt>
                <c:pt idx="8">
                  <c:v>0.78365000000000029</c:v>
                </c:pt>
              </c:numCache>
            </c:numRef>
          </c:val>
        </c:ser>
        <c:axId val="64567168"/>
        <c:axId val="64568704"/>
      </c:barChart>
      <c:catAx>
        <c:axId val="64567168"/>
        <c:scaling>
          <c:orientation val="minMax"/>
        </c:scaling>
        <c:axPos val="b"/>
        <c:tickLblPos val="nextTo"/>
        <c:crossAx val="64568704"/>
        <c:crosses val="autoZero"/>
        <c:auto val="1"/>
        <c:lblAlgn val="ctr"/>
        <c:lblOffset val="100"/>
      </c:catAx>
      <c:valAx>
        <c:axId val="64568704"/>
        <c:scaling>
          <c:orientation val="minMax"/>
          <c:max val="1"/>
        </c:scaling>
        <c:axPos val="l"/>
        <c:majorGridlines/>
        <c:title>
          <c:tx>
            <c:rich>
              <a:bodyPr rot="-5400000" vert="horz"/>
              <a:lstStyle/>
              <a:p>
                <a:pPr>
                  <a:defRPr/>
                </a:pPr>
                <a:r>
                  <a:rPr lang="en-US"/>
                  <a:t>FC hit rate</a:t>
                </a:r>
              </a:p>
            </c:rich>
          </c:tx>
          <c:layout>
            <c:manualLayout>
              <c:xMode val="edge"/>
              <c:yMode val="edge"/>
              <c:x val="3.4146772702740211E-3"/>
              <c:y val="0.26849291253779101"/>
            </c:manualLayout>
          </c:layout>
        </c:title>
        <c:numFmt formatCode="0%" sourceLinked="1"/>
        <c:tickLblPos val="nextTo"/>
        <c:crossAx val="64567168"/>
        <c:crosses val="autoZero"/>
        <c:crossBetween val="between"/>
      </c:valAx>
    </c:plotArea>
    <c:plotVisOnly val="1"/>
    <c:dispBlanksAs val="gap"/>
  </c:chart>
  <c:spPr>
    <a:ln>
      <a:noFill/>
    </a:ln>
  </c:spPr>
  <c:txPr>
    <a:bodyPr/>
    <a:lstStyle/>
    <a:p>
      <a:pPr>
        <a:defRPr sz="1400">
          <a:solidFill>
            <a:srgbClr val="0B2245"/>
          </a:solidFill>
          <a:latin typeface="+mj-lt"/>
          <a:cs typeface="Times New Roman" pitchFamily="18" charset="0"/>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2879421814099709"/>
          <c:y val="4.5866670047886547E-2"/>
          <c:w val="0.87120578185900299"/>
          <c:h val="0.80664747824396332"/>
        </c:manualLayout>
      </c:layout>
      <c:barChart>
        <c:barDir val="col"/>
        <c:grouping val="clustered"/>
        <c:ser>
          <c:idx val="0"/>
          <c:order val="0"/>
          <c:tx>
            <c:strRef>
              <c:f>summery!$K$56</c:f>
              <c:strCache>
                <c:ptCount val="1"/>
                <c:pt idx="0">
                  <c:v>1024Thd-RR-32FC</c:v>
                </c:pt>
              </c:strCache>
            </c:strRef>
          </c:tx>
          <c:spPr>
            <a:solidFill>
              <a:srgbClr val="00206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summery!$K$57:$K$65</c:f>
              <c:numCache>
                <c:formatCode>0%</c:formatCode>
                <c:ptCount val="9"/>
                <c:pt idx="0">
                  <c:v>7.0568068988597507E-2</c:v>
                </c:pt>
                <c:pt idx="1">
                  <c:v>7.6744641423317939E-2</c:v>
                </c:pt>
                <c:pt idx="2">
                  <c:v>8.4925409140843899E-2</c:v>
                </c:pt>
                <c:pt idx="3">
                  <c:v>2.0424346675624129E-2</c:v>
                </c:pt>
                <c:pt idx="4">
                  <c:v>7.9896094894625055E-2</c:v>
                </c:pt>
                <c:pt idx="5">
                  <c:v>0.18739636540601909</c:v>
                </c:pt>
                <c:pt idx="6">
                  <c:v>6.1227422687800202E-2</c:v>
                </c:pt>
                <c:pt idx="7">
                  <c:v>9.0583083632425773E-2</c:v>
                </c:pt>
                <c:pt idx="8">
                  <c:v>8.3970679106156743E-2</c:v>
                </c:pt>
              </c:numCache>
            </c:numRef>
          </c:val>
        </c:ser>
        <c:ser>
          <c:idx val="2"/>
          <c:order val="1"/>
          <c:tx>
            <c:strRef>
              <c:f>summery!$M$56</c:f>
              <c:strCache>
                <c:ptCount val="1"/>
                <c:pt idx="0">
                  <c:v>1024Thd-RR-16FC</c:v>
                </c:pt>
              </c:strCache>
            </c:strRef>
          </c:tx>
          <c:spPr>
            <a:solidFill>
              <a:srgbClr val="FF0000"/>
            </a:solidFill>
            <a:ln w="3175">
              <a:solidFill>
                <a:schemeClr val="bg1">
                  <a:lumMod val="50000"/>
                </a:schemeClr>
              </a:solidFill>
            </a:ln>
          </c:spPr>
          <c:cat>
            <c:strRef>
              <c:f>summery!$A$57:$A$65</c:f>
              <c:strCache>
                <c:ptCount val="9"/>
                <c:pt idx="0">
                  <c:v>CP</c:v>
                </c:pt>
                <c:pt idx="1">
                  <c:v>HSPT</c:v>
                </c:pt>
                <c:pt idx="2">
                  <c:v>LPS</c:v>
                </c:pt>
                <c:pt idx="3">
                  <c:v>MP</c:v>
                </c:pt>
                <c:pt idx="4">
                  <c:v>MTM</c:v>
                </c:pt>
                <c:pt idx="5">
                  <c:v>NN</c:v>
                </c:pt>
                <c:pt idx="6">
                  <c:v>RAY</c:v>
                </c:pt>
                <c:pt idx="7">
                  <c:v>SCN</c:v>
                </c:pt>
                <c:pt idx="8">
                  <c:v>avg</c:v>
                </c:pt>
              </c:strCache>
            </c:strRef>
          </c:cat>
          <c:val>
            <c:numRef>
              <c:f>summery!$M$57:$M$65</c:f>
              <c:numCache>
                <c:formatCode>0%</c:formatCode>
                <c:ptCount val="9"/>
                <c:pt idx="0">
                  <c:v>9.0184658350428951E-2</c:v>
                </c:pt>
                <c:pt idx="1">
                  <c:v>0.10057629738384002</c:v>
                </c:pt>
                <c:pt idx="2">
                  <c:v>0.10458674075183112</c:v>
                </c:pt>
                <c:pt idx="3">
                  <c:v>1.3154210430262905E-2</c:v>
                </c:pt>
                <c:pt idx="4">
                  <c:v>0.10359915153954602</c:v>
                </c:pt>
                <c:pt idx="5">
                  <c:v>0.24276159595144908</c:v>
                </c:pt>
                <c:pt idx="6">
                  <c:v>7.8413229674967E-2</c:v>
                </c:pt>
                <c:pt idx="7">
                  <c:v>0.103638197806158</c:v>
                </c:pt>
                <c:pt idx="8">
                  <c:v>0.10461426023606005</c:v>
                </c:pt>
              </c:numCache>
            </c:numRef>
          </c:val>
        </c:ser>
        <c:axId val="64580992"/>
        <c:axId val="64611456"/>
      </c:barChart>
      <c:catAx>
        <c:axId val="64580992"/>
        <c:scaling>
          <c:orientation val="minMax"/>
        </c:scaling>
        <c:axPos val="b"/>
        <c:tickLblPos val="nextTo"/>
        <c:crossAx val="64611456"/>
        <c:crosses val="autoZero"/>
        <c:auto val="1"/>
        <c:lblAlgn val="ctr"/>
        <c:lblOffset val="100"/>
      </c:catAx>
      <c:valAx>
        <c:axId val="64611456"/>
        <c:scaling>
          <c:orientation val="minMax"/>
          <c:max val="0.30000000000000016"/>
        </c:scaling>
        <c:axPos val="l"/>
        <c:majorGridlines/>
        <c:title>
          <c:tx>
            <c:rich>
              <a:bodyPr rot="-5400000" vert="horz"/>
              <a:lstStyle/>
              <a:p>
                <a:pPr>
                  <a:defRPr/>
                </a:pPr>
                <a:r>
                  <a:rPr lang="en-US"/>
                  <a:t>Front-end energy saving</a:t>
                </a:r>
              </a:p>
            </c:rich>
          </c:tx>
          <c:layout>
            <c:manualLayout>
              <c:xMode val="edge"/>
              <c:yMode val="edge"/>
              <c:x val="3.3187122100143034E-4"/>
              <c:y val="3.6146930908998703E-2"/>
            </c:manualLayout>
          </c:layout>
        </c:title>
        <c:numFmt formatCode="0%" sourceLinked="1"/>
        <c:tickLblPos val="nextTo"/>
        <c:crossAx val="64580992"/>
        <c:crosses val="autoZero"/>
        <c:crossBetween val="between"/>
      </c:valAx>
    </c:plotArea>
    <c:plotVisOnly val="1"/>
    <c:dispBlanksAs val="gap"/>
  </c:chart>
  <c:spPr>
    <a:ln>
      <a:noFill/>
    </a:ln>
  </c:spPr>
  <c:txPr>
    <a:bodyPr/>
    <a:lstStyle/>
    <a:p>
      <a:pPr>
        <a:defRPr sz="1400">
          <a:solidFill>
            <a:srgbClr val="0B2245"/>
          </a:solidFill>
          <a:latin typeface="+mj-lt"/>
          <a:cs typeface="Times New Roman" pitchFamily="18" charset="0"/>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C3F447-5980-408F-A6A6-E65FA32CEDE8}" type="datetimeFigureOut">
              <a:rPr lang="en-US" smtClean="0"/>
              <a:pPr/>
              <a:t>2/21/2013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93E1A5-8BFD-413A-9B2E-A09F532E65D9}"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1041260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1</a:t>
            </a:fld>
            <a:endParaRPr lang="en-US"/>
          </a:p>
        </p:txBody>
      </p:sp>
    </p:spTree>
    <p:extLst>
      <p:ext uri="{BB962C8B-B14F-4D97-AF65-F5344CB8AC3E}">
        <p14:creationId xmlns:mc="http://schemas.openxmlformats.org/markup-compatibility/2006" xmlns:mv="urn:schemas-microsoft-com:mac:vml" xmlns:p14="http://schemas.microsoft.com/office/powerpoint/2010/main" xmlns="" val="2796586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11</a:t>
            </a:fld>
            <a:endParaRPr lang="en-US"/>
          </a:p>
        </p:txBody>
      </p:sp>
    </p:spTree>
    <p:extLst>
      <p:ext uri="{BB962C8B-B14F-4D97-AF65-F5344CB8AC3E}">
        <p14:creationId xmlns:mc="http://schemas.openxmlformats.org/markup-compatibility/2006" xmlns:mv="urn:schemas-microsoft-com:mac:vml" xmlns:p14="http://schemas.microsoft.com/office/powerpoint/2010/main" xmlns="" val="3698276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7EF6B9-2663-4D49-8CAB-06840F920BBE}"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7EF6B9-2663-4D49-8CAB-06840F920BBE}"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14</a:t>
            </a:fld>
            <a:endParaRPr lang="en-US"/>
          </a:p>
        </p:txBody>
      </p:sp>
    </p:spTree>
    <p:extLst>
      <p:ext uri="{BB962C8B-B14F-4D97-AF65-F5344CB8AC3E}">
        <p14:creationId xmlns:mc="http://schemas.openxmlformats.org/markup-compatibility/2006" xmlns:mv="urn:schemas-microsoft-com:mac:vml" xmlns:p14="http://schemas.microsoft.com/office/powerpoint/2010/main" xmlns="" val="1871692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15</a:t>
            </a:fld>
            <a:endParaRPr lang="en-US"/>
          </a:p>
        </p:txBody>
      </p:sp>
    </p:spTree>
    <p:extLst>
      <p:ext uri="{BB962C8B-B14F-4D97-AF65-F5344CB8AC3E}">
        <p14:creationId xmlns:mc="http://schemas.openxmlformats.org/markup-compatibility/2006" xmlns:mv="urn:schemas-microsoft-com:mac:vml" xmlns:p14="http://schemas.microsoft.com/office/powerpoint/2010/main" xmlns="" val="2682952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16</a:t>
            </a:fld>
            <a:endParaRPr lang="en-US"/>
          </a:p>
        </p:txBody>
      </p:sp>
    </p:spTree>
    <p:extLst>
      <p:ext uri="{BB962C8B-B14F-4D97-AF65-F5344CB8AC3E}">
        <p14:creationId xmlns:mc="http://schemas.openxmlformats.org/markup-compatibility/2006" xmlns:mv="urn:schemas-microsoft-com:mac:vml" xmlns:p14="http://schemas.microsoft.com/office/powerpoint/2010/main" xmlns="" val="4284599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7EF6B9-2663-4D49-8CAB-06840F920BBE}"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18</a:t>
            </a:fld>
            <a:endParaRPr lang="en-US"/>
          </a:p>
        </p:txBody>
      </p:sp>
    </p:spTree>
    <p:extLst>
      <p:ext uri="{BB962C8B-B14F-4D97-AF65-F5344CB8AC3E}">
        <p14:creationId xmlns:mc="http://schemas.openxmlformats.org/markup-compatibility/2006" xmlns:mv="urn:schemas-microsoft-com:mac:vml" xmlns:p14="http://schemas.microsoft.com/office/powerpoint/2010/main" xmlns="" val="3098163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7EF6B9-2663-4D49-8CAB-06840F920BBE}"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7EF6B9-2663-4D49-8CAB-06840F920BBE}"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3</a:t>
            </a:fld>
            <a:endParaRPr lang="en-US"/>
          </a:p>
        </p:txBody>
      </p:sp>
    </p:spTree>
    <p:extLst>
      <p:ext uri="{BB962C8B-B14F-4D97-AF65-F5344CB8AC3E}">
        <p14:creationId xmlns:mc="http://schemas.openxmlformats.org/markup-compatibility/2006" xmlns:mv="urn:schemas-microsoft-com:mac:vml" xmlns:p14="http://schemas.microsoft.com/office/powerpoint/2010/main" xmlns="" val="38132350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7EF6B9-2663-4D49-8CAB-06840F920BBE}"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22</a:t>
            </a:fld>
            <a:endParaRPr lang="en-US"/>
          </a:p>
        </p:txBody>
      </p:sp>
    </p:spTree>
    <p:extLst>
      <p:ext uri="{BB962C8B-B14F-4D97-AF65-F5344CB8AC3E}">
        <p14:creationId xmlns:mc="http://schemas.openxmlformats.org/markup-compatibility/2006" xmlns:mv="urn:schemas-microsoft-com:mac:vml" xmlns:p14="http://schemas.microsoft.com/office/powerpoint/2010/main" xmlns="" val="4026962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Reducing multithreading depth is expected to reduce ITL. CP, LPS, and SCN are among the benchmarks that have enough parallelism to run more than 512 threads per SM. As reported, reducing multithreading depth to 512 threads reduces FC hit rate up to 6% (in LPS) compared to 1024 threads per SM but has minor effect on energy reduction. We expect to see lower FC hit rate under 2Lev compared to RR under fixed FC size and multithreading depth. This is because 2Lev keeps the warps of different fetch groups at different paces reducing the ITL. As reported, 2Lev impact on FC hit rate is frequent but insignificant. Among the parameters studied here, FC size has the highest impact. Lower FC size reduces FC hit rate. However, smaller FC comes with lower energy overhead. As reported, a 16-entry FC has a lower FC hit rate (on average of 9% to 10% percent) compared to a 32-entry. However, since the 16-entry consumes less energy, it still shows higher energy reduction. </a:t>
            </a:r>
            <a:endParaRPr lang="en-US" dirty="0"/>
          </a:p>
        </p:txBody>
      </p:sp>
      <p:sp>
        <p:nvSpPr>
          <p:cNvPr id="4" name="Slide Number Placeholder 3"/>
          <p:cNvSpPr>
            <a:spLocks noGrp="1"/>
          </p:cNvSpPr>
          <p:nvPr>
            <p:ph type="sldNum" sz="quarter" idx="10"/>
          </p:nvPr>
        </p:nvSpPr>
        <p:spPr/>
        <p:txBody>
          <a:bodyPr/>
          <a:lstStyle/>
          <a:p>
            <a:fld id="{847EF6B9-2663-4D49-8CAB-06840F920BBE}"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Reducing multithreading depth is expected to reduce ITL. CP, LPS, and SCN are among the benchmarks that have enough parallelism to run more than 512 threads per SM. As reported, reducing multithreading depth to 512 threads reduces FC hit rate up to 6% (in LPS) compared to 1024 threads per SM but has minor effect on energy reduction. We expect to see lower FC hit rate under 2Lev compared to RR under fixed FC size and multithreading depth. This is because 2Lev keeps the warps of different fetch groups at different paces reducing the ITL. As reported, 2Lev impact on FC hit rate is frequent but insignificant. Among the parameters studied here, FC size has the highest impact. Lower FC size reduces FC hit rate. However, smaller FC comes with lower energy overhead. As reported, a 16-entry FC has a lower FC hit rate (on average of 9% to 10% percent) compared to a 32-entry. However, since the 16-entry consumes less energy, it still shows higher energy reduction. </a:t>
            </a:r>
            <a:endParaRPr lang="en-US" dirty="0"/>
          </a:p>
        </p:txBody>
      </p:sp>
      <p:sp>
        <p:nvSpPr>
          <p:cNvPr id="4" name="Slide Number Placeholder 3"/>
          <p:cNvSpPr>
            <a:spLocks noGrp="1"/>
          </p:cNvSpPr>
          <p:nvPr>
            <p:ph type="sldNum" sz="quarter" idx="10"/>
          </p:nvPr>
        </p:nvSpPr>
        <p:spPr/>
        <p:txBody>
          <a:bodyPr/>
          <a:lstStyle/>
          <a:p>
            <a:fld id="{847EF6B9-2663-4D49-8CAB-06840F920BBE}"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Reducing multithreading depth is expected to reduce ITL. CP, LPS, and SCN are among the benchmarks that have enough parallelism to run more than 512 threads per SM. As reported, reducing multithreading depth to 512 threads reduces FC hit rate up to 6% (in LPS) compared to 1024 threads per SM but has minor effect on energy reduction. We expect to see lower FC hit rate under 2Lev compared to RR under fixed FC size and multithreading depth. This is because 2Lev keeps the warps of different fetch groups at different paces reducing the ITL. As reported, 2Lev impact on FC hit rate is frequent but insignificant. Among the parameters studied here, FC size has the highest impact. Lower FC size reduces FC hit rate. However, smaller FC comes with lower energy overhead. As reported, a 16-entry FC has a lower FC hit rate (on average of 9% to 10% percent) compared to a 32-entry. However, since the 16-entry consumes less energy, it still shows higher energy reduction. </a:t>
            </a:r>
            <a:endParaRPr lang="en-US" dirty="0"/>
          </a:p>
        </p:txBody>
      </p:sp>
      <p:sp>
        <p:nvSpPr>
          <p:cNvPr id="4" name="Slide Number Placeholder 3"/>
          <p:cNvSpPr>
            <a:spLocks noGrp="1"/>
          </p:cNvSpPr>
          <p:nvPr>
            <p:ph type="sldNum" sz="quarter" idx="10"/>
          </p:nvPr>
        </p:nvSpPr>
        <p:spPr/>
        <p:txBody>
          <a:bodyPr/>
          <a:lstStyle/>
          <a:p>
            <a:fld id="{847EF6B9-2663-4D49-8CAB-06840F920BBE}"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26</a:t>
            </a:fld>
            <a:endParaRPr lang="en-US"/>
          </a:p>
        </p:txBody>
      </p:sp>
    </p:spTree>
    <p:extLst>
      <p:ext uri="{BB962C8B-B14F-4D97-AF65-F5344CB8AC3E}">
        <p14:creationId xmlns:mc="http://schemas.openxmlformats.org/markup-compatibility/2006" xmlns:mv="urn:schemas-microsoft-com:mac:vml" xmlns:p14="http://schemas.microsoft.com/office/powerpoint/2010/main" xmlns="" val="31319530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27</a:t>
            </a:fld>
            <a:endParaRPr lang="en-US"/>
          </a:p>
        </p:txBody>
      </p:sp>
    </p:spTree>
    <p:extLst>
      <p:ext uri="{BB962C8B-B14F-4D97-AF65-F5344CB8AC3E}">
        <p14:creationId xmlns:mc="http://schemas.openxmlformats.org/markup-compatibility/2006" xmlns:mv="urn:schemas-microsoft-com:mac:vml" xmlns:p14="http://schemas.microsoft.com/office/powerpoint/2010/main" xmlns="" val="7953403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28</a:t>
            </a:fld>
            <a:endParaRPr lang="en-US"/>
          </a:p>
        </p:txBody>
      </p:sp>
    </p:spTree>
    <p:extLst>
      <p:ext uri="{BB962C8B-B14F-4D97-AF65-F5344CB8AC3E}">
        <p14:creationId xmlns:mc="http://schemas.openxmlformats.org/markup-compatibility/2006" xmlns:mv="urn:schemas-microsoft-com:mac:vml" xmlns:p14="http://schemas.microsoft.com/office/powerpoint/2010/main" xmlns="" val="11901294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29</a:t>
            </a:fld>
            <a:endParaRPr lang="en-US"/>
          </a:p>
        </p:txBody>
      </p:sp>
    </p:spTree>
    <p:extLst>
      <p:ext uri="{BB962C8B-B14F-4D97-AF65-F5344CB8AC3E}">
        <p14:creationId xmlns:mc="http://schemas.openxmlformats.org/markup-compatibility/2006" xmlns:mv="urn:schemas-microsoft-com:mac:vml" xmlns:p14="http://schemas.microsoft.com/office/powerpoint/2010/main" xmlns="" val="41137539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30</a:t>
            </a:fld>
            <a:endParaRPr lang="en-US"/>
          </a:p>
        </p:txBody>
      </p:sp>
    </p:spTree>
    <p:extLst>
      <p:ext uri="{BB962C8B-B14F-4D97-AF65-F5344CB8AC3E}">
        <p14:creationId xmlns:mc="http://schemas.openxmlformats.org/markup-compatibility/2006" xmlns:mv="urn:schemas-microsoft-com:mac:vml" xmlns:p14="http://schemas.microsoft.com/office/powerpoint/2010/main" xmlns="" val="1052582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7EF6B9-2663-4D49-8CAB-06840F920BBE}"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3E1A5-8BFD-413A-9B2E-A09F532E65D9}" type="slidenum">
              <a:rPr lang="en-US" smtClean="0"/>
              <a:pPr/>
              <a:t>31</a:t>
            </a:fld>
            <a:endParaRPr lang="en-US"/>
          </a:p>
        </p:txBody>
      </p:sp>
    </p:spTree>
    <p:extLst>
      <p:ext uri="{BB962C8B-B14F-4D97-AF65-F5344CB8AC3E}">
        <p14:creationId xmlns:mc="http://schemas.openxmlformats.org/markup-compatibility/2006" xmlns:mv="urn:schemas-microsoft-com:mac:vml" xmlns:p14="http://schemas.microsoft.com/office/powerpoint/2010/main" xmlns="" val="594790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7EF6B9-2663-4D49-8CAB-06840F920BBE}"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architecture we are modeling.</a:t>
            </a:r>
            <a:endParaRPr lang="en-US" dirty="0"/>
          </a:p>
        </p:txBody>
      </p:sp>
      <p:sp>
        <p:nvSpPr>
          <p:cNvPr id="4" name="Slide Number Placeholder 3"/>
          <p:cNvSpPr>
            <a:spLocks noGrp="1"/>
          </p:cNvSpPr>
          <p:nvPr>
            <p:ph type="sldNum" sz="quarter" idx="10"/>
          </p:nvPr>
        </p:nvSpPr>
        <p:spPr/>
        <p:txBody>
          <a:bodyPr/>
          <a:lstStyle/>
          <a:p>
            <a:fld id="{847EF6B9-2663-4D49-8CAB-06840F920BBE}"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-Define warp, warp scheduler, and SIMD width</a:t>
            </a:r>
          </a:p>
          <a:p>
            <a:r>
              <a:rPr lang="en-US" dirty="0" smtClean="0"/>
              <a:t>-Define the shared resource</a:t>
            </a:r>
            <a:r>
              <a:rPr lang="en-US" baseline="0" dirty="0" smtClean="0"/>
              <a:t> per SM: thread pool, shared memory, and register file</a:t>
            </a:r>
          </a:p>
          <a:p>
            <a:r>
              <a:rPr lang="en-US" dirty="0" smtClean="0"/>
              <a:t>-Talk about memory access coalescing here</a:t>
            </a:r>
          </a:p>
          <a:p>
            <a:endParaRPr lang="en-US" dirty="0"/>
          </a:p>
        </p:txBody>
      </p:sp>
      <p:sp>
        <p:nvSpPr>
          <p:cNvPr id="4" name="Slide Number Placeholder 3"/>
          <p:cNvSpPr>
            <a:spLocks noGrp="1"/>
          </p:cNvSpPr>
          <p:nvPr>
            <p:ph type="sldNum" sz="quarter" idx="10"/>
          </p:nvPr>
        </p:nvSpPr>
        <p:spPr/>
        <p:txBody>
          <a:bodyPr/>
          <a:lstStyle/>
          <a:p>
            <a:fld id="{847EF6B9-2663-4D49-8CAB-06840F920BBE}"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-Define warp, warp scheduler, and SIMD width</a:t>
            </a:r>
          </a:p>
          <a:p>
            <a:r>
              <a:rPr lang="en-US" dirty="0" smtClean="0"/>
              <a:t>-Define the shared resource</a:t>
            </a:r>
            <a:r>
              <a:rPr lang="en-US" baseline="0" dirty="0" smtClean="0"/>
              <a:t> per SM: thread pool, shared memory, and register file</a:t>
            </a:r>
          </a:p>
          <a:p>
            <a:r>
              <a:rPr lang="en-US" dirty="0" smtClean="0"/>
              <a:t>-Talk about memory access coalescing here</a:t>
            </a:r>
          </a:p>
          <a:p>
            <a:endParaRPr lang="en-US" dirty="0"/>
          </a:p>
        </p:txBody>
      </p:sp>
      <p:sp>
        <p:nvSpPr>
          <p:cNvPr id="4" name="Slide Number Placeholder 3"/>
          <p:cNvSpPr>
            <a:spLocks noGrp="1"/>
          </p:cNvSpPr>
          <p:nvPr>
            <p:ph type="sldNum" sz="quarter" idx="10"/>
          </p:nvPr>
        </p:nvSpPr>
        <p:spPr/>
        <p:txBody>
          <a:bodyPr/>
          <a:lstStyle/>
          <a:p>
            <a:fld id="{847EF6B9-2663-4D49-8CAB-06840F920BBE}"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7EF6B9-2663-4D49-8CAB-06840F920BBE}"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Instruction Fetch (IF)</a:t>
            </a:r>
          </a:p>
          <a:p>
            <a:pPr lvl="2"/>
            <a:r>
              <a:rPr lang="en-US" dirty="0" smtClean="0"/>
              <a:t> Responsible of instruction feed</a:t>
            </a:r>
          </a:p>
          <a:p>
            <a:pPr lvl="1"/>
            <a:r>
              <a:rPr lang="en-US" dirty="0" smtClean="0"/>
              <a:t>Instruction Buffer (IB)</a:t>
            </a:r>
          </a:p>
          <a:p>
            <a:pPr lvl="2"/>
            <a:r>
              <a:rPr lang="en-US" dirty="0" smtClean="0"/>
              <a:t>Stall instruction to resolve instruction dependency</a:t>
            </a:r>
          </a:p>
          <a:p>
            <a:pPr lvl="1"/>
            <a:r>
              <a:rPr lang="en-US" dirty="0" smtClean="0"/>
              <a:t>Instruction Dispatch (ID)</a:t>
            </a:r>
          </a:p>
          <a:p>
            <a:pPr lvl="2"/>
            <a:r>
              <a:rPr lang="en-US" dirty="0" smtClean="0"/>
              <a:t>Fetch operands and issue ready instructions</a:t>
            </a:r>
          </a:p>
          <a:p>
            <a:endParaRPr lang="en-US" dirty="0"/>
          </a:p>
        </p:txBody>
      </p:sp>
      <p:sp>
        <p:nvSpPr>
          <p:cNvPr id="4" name="Slide Number Placeholder 3"/>
          <p:cNvSpPr>
            <a:spLocks noGrp="1"/>
          </p:cNvSpPr>
          <p:nvPr>
            <p:ph type="sldNum" sz="quarter" idx="10"/>
          </p:nvPr>
        </p:nvSpPr>
        <p:spPr/>
        <p:txBody>
          <a:bodyPr/>
          <a:lstStyle/>
          <a:p>
            <a:fld id="{847EF6B9-2663-4D49-8CAB-06840F920BB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gi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Autofit/>
          </a:bodyPr>
          <a:lstStyle>
            <a:lvl1pPr>
              <a:defRPr sz="3600">
                <a:ln w="3175">
                  <a:solidFill>
                    <a:srgbClr val="88CAE8"/>
                  </a:solidFill>
                </a:ln>
                <a:solidFill>
                  <a:sysClr val="windowText" lastClr="000000"/>
                </a:solidFill>
              </a:defRPr>
            </a:lvl1pPr>
          </a:lstStyle>
          <a:p>
            <a:endParaRPr lang="en-US" dirty="0"/>
          </a:p>
        </p:txBody>
      </p:sp>
      <p:sp>
        <p:nvSpPr>
          <p:cNvPr id="3" name="Subtitle 2"/>
          <p:cNvSpPr>
            <a:spLocks noGrp="1"/>
          </p:cNvSpPr>
          <p:nvPr>
            <p:ph type="subTitle" idx="1"/>
          </p:nvPr>
        </p:nvSpPr>
        <p:spPr>
          <a:xfrm>
            <a:off x="1371600" y="3962400"/>
            <a:ext cx="6400800" cy="1676400"/>
          </a:xfrm>
        </p:spPr>
        <p:txBody>
          <a:bodyPr>
            <a:normAutofit/>
          </a:bodyPr>
          <a:lstStyle>
            <a:lvl1pPr marL="0" indent="0" algn="ctr">
              <a:buNone/>
              <a:defRPr sz="2800" baseline="30000">
                <a:solidFill>
                  <a:schemeClr val="tx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Inter-Warp Instruction Temporal Locality in Deep-Multithreaded GPUs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Inter-Warp Instruction Temporal Locality in Deep-Multithreaded GPUs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2" descr="E:\Ahmad\uvic.jpg"/>
          <p:cNvPicPr>
            <a:picLocks noChangeAspect="1" noChangeArrowheads="1"/>
          </p:cNvPicPr>
          <p:nvPr userDrawn="1"/>
        </p:nvPicPr>
        <p:blipFill>
          <a:blip r:embed="rId2" cstate="print"/>
          <a:srcRect/>
          <a:stretch>
            <a:fillRect/>
          </a:stretch>
        </p:blipFill>
        <p:spPr bwMode="auto">
          <a:xfrm>
            <a:off x="7401560" y="6442560"/>
            <a:ext cx="200977" cy="244316"/>
          </a:xfrm>
          <a:prstGeom prst="rect">
            <a:avLst/>
          </a:prstGeom>
          <a:noFill/>
        </p:spPr>
      </p:pic>
      <p:pic>
        <p:nvPicPr>
          <p:cNvPr id="9" name="Picture 3" descr="E:\Ahmad\ut.bmp"/>
          <p:cNvPicPr>
            <a:picLocks noChangeAspect="1" noChangeArrowheads="1"/>
          </p:cNvPicPr>
          <p:nvPr userDrawn="1"/>
        </p:nvPicPr>
        <p:blipFill>
          <a:blip r:embed="rId3" cstate="print"/>
          <a:srcRect/>
          <a:stretch>
            <a:fillRect/>
          </a:stretch>
        </p:blipFill>
        <p:spPr bwMode="auto">
          <a:xfrm>
            <a:off x="7137326" y="6450714"/>
            <a:ext cx="228600" cy="228600"/>
          </a:xfrm>
          <a:prstGeom prst="rect">
            <a:avLst/>
          </a:prstGeom>
          <a:noFill/>
        </p:spPr>
      </p:pic>
      <p:pic>
        <p:nvPicPr>
          <p:cNvPr id="10" name="Picture 4" descr="E:\Ahmad\Academical\M.S\CADS2013\cads2013-13Jan15\Images\IPMLogo.gif"/>
          <p:cNvPicPr>
            <a:picLocks noChangeAspect="1" noChangeArrowheads="1"/>
          </p:cNvPicPr>
          <p:nvPr userDrawn="1"/>
        </p:nvPicPr>
        <p:blipFill>
          <a:blip r:embed="rId4"/>
          <a:srcRect b="43243"/>
          <a:stretch>
            <a:fillRect/>
          </a:stretch>
        </p:blipFill>
        <p:spPr bwMode="auto">
          <a:xfrm>
            <a:off x="7625033" y="6477641"/>
            <a:ext cx="321537" cy="194310"/>
          </a:xfrm>
          <a:prstGeom prst="rect">
            <a:avLst/>
          </a:prstGeom>
          <a:noFill/>
        </p:spPr>
      </p:pic>
      <p:sp>
        <p:nvSpPr>
          <p:cNvPr id="18" name="Rectangle 17"/>
          <p:cNvSpPr/>
          <p:nvPr userDrawn="1"/>
        </p:nvSpPr>
        <p:spPr>
          <a:xfrm>
            <a:off x="8001000" y="6400800"/>
            <a:ext cx="533400" cy="304800"/>
          </a:xfrm>
          <a:prstGeom prst="rect">
            <a:avLst/>
          </a:prstGeom>
          <a:solidFill>
            <a:srgbClr val="0B2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userDrawn="1"/>
        </p:nvSpPr>
        <p:spPr>
          <a:xfrm>
            <a:off x="533400" y="6411682"/>
            <a:ext cx="8077200" cy="304800"/>
          </a:xfrm>
          <a:prstGeom prst="roundRect">
            <a:avLst/>
          </a:prstGeom>
          <a:no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userDrawn="1"/>
        </p:nvSpPr>
        <p:spPr>
          <a:xfrm>
            <a:off x="533400" y="182562"/>
            <a:ext cx="8077200" cy="762000"/>
          </a:xfrm>
          <a:prstGeom prst="roundRect">
            <a:avLst/>
          </a:prstGeom>
          <a:solidFill>
            <a:srgbClr val="0B2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52400"/>
            <a:ext cx="8229600" cy="792162"/>
          </a:xfrm>
        </p:spPr>
        <p:txBody>
          <a:bodyPr>
            <a:normAutofit/>
          </a:bodyPr>
          <a:lstStyle>
            <a:lvl1pPr>
              <a:defRPr sz="3200" b="1">
                <a:solidFill>
                  <a:srgbClr val="FFFF00"/>
                </a:solidFill>
                <a:latin typeface="+mj-lt"/>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lvl1pPr>
              <a:buFont typeface="Wingdings" pitchFamily="2" charset="2"/>
              <a:buChar char="v"/>
              <a:defRPr sz="2400">
                <a:solidFill>
                  <a:srgbClr val="0B2245"/>
                </a:solidFill>
                <a:latin typeface="+mj-lt"/>
              </a:defRPr>
            </a:lvl1pPr>
            <a:lvl2pPr>
              <a:buFont typeface="Courier New" pitchFamily="49" charset="0"/>
              <a:buChar char="o"/>
              <a:defRPr sz="2000">
                <a:solidFill>
                  <a:srgbClr val="0B2245"/>
                </a:solidFill>
                <a:latin typeface="+mj-lt"/>
              </a:defRPr>
            </a:lvl2pPr>
            <a:lvl3pPr>
              <a:defRPr sz="1800">
                <a:solidFill>
                  <a:srgbClr val="0B2245"/>
                </a:solidFill>
                <a:latin typeface="+mj-lt"/>
              </a:defRPr>
            </a:lvl3pPr>
            <a:lvl4pPr>
              <a:defRPr sz="1600">
                <a:solidFill>
                  <a:srgbClr val="0B2245"/>
                </a:solidFill>
                <a:latin typeface="+mj-lt"/>
              </a:defRPr>
            </a:lvl4pPr>
            <a:lvl5pPr>
              <a:defRPr sz="1600">
                <a:solidFill>
                  <a:srgbClr val="0B2245"/>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685800" y="6394901"/>
            <a:ext cx="5105400" cy="365125"/>
          </a:xfrm>
        </p:spPr>
        <p:txBody>
          <a:bodyPr/>
          <a:lstStyle>
            <a:lvl1pPr>
              <a:defRPr b="1">
                <a:ln w="3175">
                  <a:noFill/>
                </a:ln>
                <a:solidFill>
                  <a:srgbClr val="0B2245"/>
                </a:solidFill>
                <a:latin typeface="+mn-lt"/>
              </a:defRPr>
            </a:lvl1pPr>
          </a:lstStyle>
          <a:p>
            <a:pPr algn="l"/>
            <a:r>
              <a:rPr lang="en-US" dirty="0" smtClean="0"/>
              <a:t>Inter-Warp Instruction Temporal Locality in Deep-Multithreaded GPUs</a:t>
            </a:r>
            <a:endParaRPr lang="en-US" dirty="0"/>
          </a:p>
        </p:txBody>
      </p:sp>
      <p:sp>
        <p:nvSpPr>
          <p:cNvPr id="6" name="Slide Number Placeholder 5"/>
          <p:cNvSpPr>
            <a:spLocks noGrp="1"/>
          </p:cNvSpPr>
          <p:nvPr>
            <p:ph type="sldNum" sz="quarter" idx="12"/>
          </p:nvPr>
        </p:nvSpPr>
        <p:spPr>
          <a:xfrm>
            <a:off x="7924800" y="6379363"/>
            <a:ext cx="685800" cy="365125"/>
          </a:xfrm>
        </p:spPr>
        <p:txBody>
          <a:bodyPr/>
          <a:lstStyle>
            <a:lvl1pPr algn="ctr">
              <a:defRPr sz="1600" b="1">
                <a:ln w="3175">
                  <a:noFill/>
                </a:ln>
                <a:solidFill>
                  <a:srgbClr val="FFFF00"/>
                </a:solidFill>
              </a:defRPr>
            </a:lvl1p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Inter-Warp Instruction Temporal Locality in Deep-Multithreaded GPUs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Inter-Warp Instruction Temporal Locality in Deep-Multithreaded GPUs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Inter-Warp Instruction Temporal Locality in Deep-Multithreaded GPUs</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Inter-Warp Instruction Temporal Locality in Deep-Multithreaded GPUs</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Inter-Warp Instruction Temporal Locality in Deep-Multithreaded GPUs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Inter-Warp Instruction Temporal Locality in Deep-Multithreaded GPUs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Inter-Warp Instruction Temporal Locality in Deep-Multithreaded GPUs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2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371600"/>
            <a:ext cx="8534400" cy="1470025"/>
          </a:xfrm>
        </p:spPr>
        <p:txBody>
          <a:bodyPr/>
          <a:lstStyle/>
          <a:p>
            <a:r>
              <a:rPr lang="en-US" b="1" dirty="0" smtClean="0">
                <a:ln w="3175">
                  <a:solidFill>
                    <a:srgbClr val="0B2245"/>
                  </a:solidFill>
                </a:ln>
                <a:solidFill>
                  <a:srgbClr val="FF0000"/>
                </a:solidFill>
              </a:rPr>
              <a:t>Inter-Warp Instruction Temporal Locality in Deep-Multithreaded GPUs</a:t>
            </a:r>
            <a:endParaRPr lang="en-US" b="1" dirty="0">
              <a:ln w="3175">
                <a:solidFill>
                  <a:srgbClr val="0B2245"/>
                </a:solidFill>
              </a:ln>
              <a:solidFill>
                <a:srgbClr val="FF0000"/>
              </a:solidFill>
            </a:endParaRPr>
          </a:p>
        </p:txBody>
      </p:sp>
      <p:sp>
        <p:nvSpPr>
          <p:cNvPr id="3" name="Subtitle 2"/>
          <p:cNvSpPr>
            <a:spLocks noGrp="1"/>
          </p:cNvSpPr>
          <p:nvPr>
            <p:ph type="subTitle" idx="1"/>
          </p:nvPr>
        </p:nvSpPr>
        <p:spPr>
          <a:xfrm>
            <a:off x="762000" y="3429000"/>
            <a:ext cx="7467600" cy="2514600"/>
          </a:xfrm>
        </p:spPr>
        <p:txBody>
          <a:bodyPr>
            <a:normAutofit/>
          </a:bodyPr>
          <a:lstStyle/>
          <a:p>
            <a:r>
              <a:rPr lang="en-US" sz="2000" b="1" i="1" baseline="0" dirty="0" smtClean="0">
                <a:solidFill>
                  <a:srgbClr val="0B2245"/>
                </a:solidFill>
                <a:latin typeface="Arial"/>
                <a:ea typeface="Lingoes Unicode" pitchFamily="34" charset="-128"/>
                <a:cs typeface="Times New Roman" pitchFamily="18" charset="0"/>
              </a:rPr>
              <a:t>Ahmad </a:t>
            </a:r>
            <a:r>
              <a:rPr lang="en-US" sz="2000" b="1" i="1" baseline="0" dirty="0" err="1" smtClean="0">
                <a:solidFill>
                  <a:srgbClr val="0B2245"/>
                </a:solidFill>
                <a:latin typeface="Arial"/>
                <a:ea typeface="Lingoes Unicode" pitchFamily="34" charset="-128"/>
                <a:cs typeface="Times New Roman" pitchFamily="18" charset="0"/>
              </a:rPr>
              <a:t>Lashgar</a:t>
            </a:r>
            <a:r>
              <a:rPr lang="en-US" sz="2000" b="1" i="1" baseline="0" dirty="0" smtClean="0">
                <a:solidFill>
                  <a:srgbClr val="0B2245"/>
                </a:solidFill>
                <a:latin typeface="Arial"/>
                <a:ea typeface="Lingoes Unicode" pitchFamily="34" charset="-128"/>
                <a:cs typeface="Times New Roman" pitchFamily="18" charset="0"/>
              </a:rPr>
              <a:t>, </a:t>
            </a:r>
            <a:r>
              <a:rPr lang="en-US" sz="2000" b="1" i="1" baseline="0" dirty="0" err="1" smtClean="0">
                <a:solidFill>
                  <a:srgbClr val="0B2245"/>
                </a:solidFill>
                <a:latin typeface="Arial"/>
                <a:ea typeface="Lingoes Unicode" pitchFamily="34" charset="-128"/>
                <a:cs typeface="Times New Roman" pitchFamily="18" charset="0"/>
              </a:rPr>
              <a:t>Amirali</a:t>
            </a:r>
            <a:r>
              <a:rPr lang="en-US" sz="2000" b="1" i="1" baseline="0" dirty="0" smtClean="0">
                <a:solidFill>
                  <a:srgbClr val="0B2245"/>
                </a:solidFill>
                <a:latin typeface="Arial"/>
                <a:ea typeface="Lingoes Unicode" pitchFamily="34" charset="-128"/>
                <a:cs typeface="Times New Roman" pitchFamily="18" charset="0"/>
              </a:rPr>
              <a:t> </a:t>
            </a:r>
            <a:r>
              <a:rPr lang="en-US" sz="2000" b="1" i="1" baseline="0" dirty="0" err="1" smtClean="0">
                <a:solidFill>
                  <a:srgbClr val="0B2245"/>
                </a:solidFill>
                <a:latin typeface="Arial"/>
                <a:ea typeface="Lingoes Unicode" pitchFamily="34" charset="-128"/>
                <a:cs typeface="Times New Roman" pitchFamily="18" charset="0"/>
              </a:rPr>
              <a:t>Baniasadi</a:t>
            </a:r>
            <a:r>
              <a:rPr lang="en-US" sz="2000" b="1" i="1" baseline="0" dirty="0" smtClean="0">
                <a:solidFill>
                  <a:srgbClr val="0B2245"/>
                </a:solidFill>
                <a:latin typeface="Arial"/>
                <a:ea typeface="Lingoes Unicode" pitchFamily="34" charset="-128"/>
                <a:cs typeface="Times New Roman" pitchFamily="18" charset="0"/>
              </a:rPr>
              <a:t>, Ahmad </a:t>
            </a:r>
            <a:r>
              <a:rPr lang="en-US" sz="2000" b="1" i="1" baseline="0" dirty="0" err="1" smtClean="0">
                <a:solidFill>
                  <a:srgbClr val="0B2245"/>
                </a:solidFill>
                <a:latin typeface="Arial"/>
                <a:ea typeface="Lingoes Unicode" pitchFamily="34" charset="-128"/>
                <a:cs typeface="Times New Roman" pitchFamily="18" charset="0"/>
              </a:rPr>
              <a:t>Khonsari</a:t>
            </a:r>
            <a:endParaRPr lang="en-US" sz="2000" b="1" i="1" dirty="0" smtClean="0">
              <a:solidFill>
                <a:srgbClr val="0B2245"/>
              </a:solidFill>
              <a:latin typeface="Arial"/>
              <a:ea typeface="Lingoes Unicode" pitchFamily="34" charset="-128"/>
              <a:cs typeface="Times New Roman" pitchFamily="18" charset="0"/>
            </a:endParaRPr>
          </a:p>
          <a:p>
            <a:endParaRPr lang="en-US" sz="2000" dirty="0" smtClean="0">
              <a:solidFill>
                <a:srgbClr val="0B2245"/>
              </a:solidFill>
              <a:latin typeface="Lingoes Unicode" pitchFamily="34" charset="-128"/>
              <a:ea typeface="Lingoes Unicode" pitchFamily="34" charset="-128"/>
              <a:cs typeface="Times New Roman" pitchFamily="18" charset="0"/>
            </a:endParaRPr>
          </a:p>
          <a:p>
            <a:r>
              <a:rPr lang="en-US" sz="2000" b="1" baseline="0" dirty="0" smtClean="0">
                <a:solidFill>
                  <a:srgbClr val="0033CC"/>
                </a:solidFill>
                <a:latin typeface="Arial"/>
                <a:ea typeface="Lingoes Unicode" pitchFamily="34" charset="-128"/>
                <a:cs typeface="Times New Roman" pitchFamily="18" charset="0"/>
              </a:rPr>
              <a:t>ECE, University of Tehran,   ECE, University of Victoria</a:t>
            </a:r>
          </a:p>
          <a:p>
            <a:endParaRPr lang="en-US" sz="2000" baseline="0" dirty="0" smtClean="0">
              <a:solidFill>
                <a:srgbClr val="0B2245"/>
              </a:solidFill>
              <a:latin typeface="Lingoes Unicode" pitchFamily="34" charset="-128"/>
              <a:ea typeface="Lingoes Unicode" pitchFamily="34" charset="-128"/>
              <a:cs typeface="Times New Roman" pitchFamily="18" charset="0"/>
            </a:endParaRPr>
          </a:p>
          <a:p>
            <a:endParaRPr lang="en-US" sz="2000" baseline="0" dirty="0" smtClean="0">
              <a:solidFill>
                <a:srgbClr val="0B2245"/>
              </a:solidFill>
              <a:latin typeface="Lingoes Unicode" pitchFamily="34" charset="-128"/>
              <a:ea typeface="Lingoes Unicode" pitchFamily="34" charset="-128"/>
              <a:cs typeface="Times New Roman" pitchFamily="18" charset="0"/>
            </a:endParaRPr>
          </a:p>
        </p:txBody>
      </p:sp>
      <p:pic>
        <p:nvPicPr>
          <p:cNvPr id="1026" name="Picture 2" descr="E:\Ahmad\uvic.jpg"/>
          <p:cNvPicPr>
            <a:picLocks noChangeAspect="1" noChangeArrowheads="1"/>
          </p:cNvPicPr>
          <p:nvPr/>
        </p:nvPicPr>
        <p:blipFill>
          <a:blip r:embed="rId3"/>
          <a:srcRect/>
          <a:stretch>
            <a:fillRect/>
          </a:stretch>
        </p:blipFill>
        <p:spPr bwMode="auto">
          <a:xfrm>
            <a:off x="4130675" y="5943600"/>
            <a:ext cx="669925" cy="814387"/>
          </a:xfrm>
          <a:prstGeom prst="rect">
            <a:avLst/>
          </a:prstGeom>
          <a:noFill/>
        </p:spPr>
      </p:pic>
      <p:pic>
        <p:nvPicPr>
          <p:cNvPr id="1027" name="Picture 3" descr="E:\Ahmad\ut.bmp"/>
          <p:cNvPicPr>
            <a:picLocks noChangeAspect="1" noChangeArrowheads="1"/>
          </p:cNvPicPr>
          <p:nvPr/>
        </p:nvPicPr>
        <p:blipFill>
          <a:blip r:embed="rId4" cstate="print"/>
          <a:srcRect/>
          <a:stretch>
            <a:fillRect/>
          </a:stretch>
        </p:blipFill>
        <p:spPr bwMode="auto">
          <a:xfrm>
            <a:off x="3200400" y="5943600"/>
            <a:ext cx="762000" cy="762000"/>
          </a:xfrm>
          <a:prstGeom prst="rect">
            <a:avLst/>
          </a:prstGeom>
          <a:noFill/>
        </p:spPr>
      </p:pic>
      <p:pic>
        <p:nvPicPr>
          <p:cNvPr id="1028" name="Picture 4" descr="E:\Ahmad\Academical\M.S\CADS2013\cads2013-13Jan15\Images\IPMLogo.gif"/>
          <p:cNvPicPr>
            <a:picLocks noChangeAspect="1" noChangeArrowheads="1"/>
          </p:cNvPicPr>
          <p:nvPr/>
        </p:nvPicPr>
        <p:blipFill>
          <a:blip r:embed="rId5"/>
          <a:srcRect b="43243"/>
          <a:stretch>
            <a:fillRect/>
          </a:stretch>
        </p:blipFill>
        <p:spPr bwMode="auto">
          <a:xfrm>
            <a:off x="4953000" y="6019800"/>
            <a:ext cx="1071789" cy="647700"/>
          </a:xfrm>
          <a:prstGeom prst="rect">
            <a:avLst/>
          </a:prstGeom>
          <a:noFill/>
        </p:spPr>
      </p:pic>
      <p:sp>
        <p:nvSpPr>
          <p:cNvPr id="7" name="Subtitle 2"/>
          <p:cNvSpPr txBox="1">
            <a:spLocks/>
          </p:cNvSpPr>
          <p:nvPr/>
        </p:nvSpPr>
        <p:spPr>
          <a:xfrm>
            <a:off x="0" y="457200"/>
            <a:ext cx="9144000" cy="685800"/>
          </a:xfrm>
          <a:prstGeom prst="rect">
            <a:avLst/>
          </a:prstGeom>
        </p:spPr>
        <p:txBody>
          <a:bodyPr vert="horz" lIns="91440" tIns="45720" rIns="91440" bIns="45720" rtlCol="0">
            <a:noAutofit/>
          </a:bodyPr>
          <a:lstStyle/>
          <a:p>
            <a:pPr lvl="0" algn="ctr">
              <a:spcBef>
                <a:spcPct val="20000"/>
              </a:spcBef>
            </a:pPr>
            <a:endParaRPr lang="en-US" sz="1600" dirty="0" smtClean="0">
              <a:solidFill>
                <a:srgbClr val="0B2245"/>
              </a:solidFill>
              <a:latin typeface="Lingoes Unicode" pitchFamily="34" charset="-128"/>
              <a:ea typeface="Lingoes Unicode"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Baseline Pipeline Front-end</a:t>
            </a:r>
            <a:endParaRPr lang="en-US" dirty="0"/>
          </a:p>
        </p:txBody>
      </p:sp>
      <p:sp>
        <p:nvSpPr>
          <p:cNvPr id="3" name="Content Placeholder 2"/>
          <p:cNvSpPr>
            <a:spLocks noGrp="1"/>
          </p:cNvSpPr>
          <p:nvPr>
            <p:ph idx="1"/>
          </p:nvPr>
        </p:nvSpPr>
        <p:spPr/>
        <p:txBody>
          <a:bodyPr>
            <a:normAutofit/>
          </a:bodyPr>
          <a:lstStyle/>
          <a:p>
            <a:pPr lvl="0"/>
            <a:r>
              <a:rPr lang="en-US" dirty="0" smtClean="0"/>
              <a:t>Modeled according to NVIDIA Patents</a:t>
            </a:r>
          </a:p>
          <a:p>
            <a:r>
              <a:rPr lang="en-US" dirty="0" smtClean="0"/>
              <a:t>3-Stage Front-end</a:t>
            </a:r>
          </a:p>
          <a:p>
            <a:pPr lvl="1"/>
            <a:r>
              <a:rPr lang="en-US" dirty="0" smtClean="0"/>
              <a:t>Instruction Fetch (IF)</a:t>
            </a:r>
          </a:p>
          <a:p>
            <a:pPr lvl="1"/>
            <a:r>
              <a:rPr lang="en-US" dirty="0" smtClean="0"/>
              <a:t>Instruction Buffer (IB)</a:t>
            </a:r>
          </a:p>
          <a:p>
            <a:pPr lvl="1"/>
            <a:r>
              <a:rPr lang="en-US" dirty="0" smtClean="0"/>
              <a:t>Instruction Dispatch (ID)</a:t>
            </a:r>
          </a:p>
          <a:p>
            <a:endParaRPr lang="en-US" dirty="0" smtClean="0"/>
          </a:p>
          <a:p>
            <a:r>
              <a:rPr lang="en-US" dirty="0" smtClean="0"/>
              <a:t>Energy breakdown</a:t>
            </a:r>
          </a:p>
          <a:p>
            <a:pPr lvl="1"/>
            <a:r>
              <a:rPr lang="en-US" dirty="0" smtClean="0"/>
              <a:t>I-Cache second most energy consuming</a:t>
            </a:r>
          </a:p>
        </p:txBody>
      </p: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graphicFrame>
        <p:nvGraphicFramePr>
          <p:cNvPr id="7" name="Picture 6"/>
          <p:cNvGraphicFramePr/>
          <p:nvPr/>
        </p:nvGraphicFramePr>
        <p:xfrm>
          <a:off x="2133600" y="4648200"/>
          <a:ext cx="1410844" cy="15082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Picture 8"/>
          <p:cNvGraphicFramePr/>
          <p:nvPr/>
        </p:nvGraphicFramePr>
        <p:xfrm>
          <a:off x="3657600" y="4800600"/>
          <a:ext cx="2590800" cy="1371600"/>
        </p:xfrm>
        <a:graphic>
          <a:graphicData uri="http://schemas.openxmlformats.org/drawingml/2006/chart">
            <c:chart xmlns:c="http://schemas.openxmlformats.org/drawingml/2006/chart" xmlns:r="http://schemas.openxmlformats.org/officeDocument/2006/relationships" r:id="rId4"/>
          </a:graphicData>
        </a:graphic>
      </p:graphicFrame>
      <p:sp>
        <p:nvSpPr>
          <p:cNvPr id="10" name="Footer Placeholder 9"/>
          <p:cNvSpPr>
            <a:spLocks noGrp="1"/>
          </p:cNvSpPr>
          <p:nvPr>
            <p:ph type="ftr" sz="quarter" idx="11"/>
          </p:nvPr>
        </p:nvSpPr>
        <p:spPr/>
        <p:txBody>
          <a:bodyPr/>
          <a:lstStyle/>
          <a:p>
            <a:r>
              <a:rPr lang="en-US" smtClean="0"/>
              <a:t>Inter-Warp Instruction Temporal Locality in Deep-Multithreaded GPUs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a:xfrm>
            <a:off x="2287404" y="2971800"/>
            <a:ext cx="1143000" cy="26670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SIMD Back-end </a:t>
            </a:r>
          </a:p>
          <a:p>
            <a:pPr algn="ctr"/>
            <a:endParaRPr lang="en-US" sz="1200"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a:solidFill>
                <a:schemeClr val="tx1"/>
              </a:solidFill>
            </a:endParaRPr>
          </a:p>
        </p:txBody>
      </p:sp>
      <p:sp>
        <p:nvSpPr>
          <p:cNvPr id="2" name="Title 1"/>
          <p:cNvSpPr>
            <a:spLocks noGrp="1"/>
          </p:cNvSpPr>
          <p:nvPr>
            <p:ph type="title"/>
          </p:nvPr>
        </p:nvSpPr>
        <p:spPr/>
        <p:txBody>
          <a:bodyPr/>
          <a:lstStyle/>
          <a:p>
            <a:r>
              <a:rPr lang="en-US" dirty="0" smtClean="0"/>
              <a:t>SM Pipeline Front-end Example</a:t>
            </a:r>
            <a:endParaRPr lang="en-US" dirty="0"/>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dirty="0"/>
          </a:p>
        </p:txBody>
      </p:sp>
      <p:graphicFrame>
        <p:nvGraphicFramePr>
          <p:cNvPr id="6" name="Table 5"/>
          <p:cNvGraphicFramePr>
            <a:graphicFrameLocks noGrp="1"/>
          </p:cNvGraphicFramePr>
          <p:nvPr/>
        </p:nvGraphicFramePr>
        <p:xfrm>
          <a:off x="306204" y="1219200"/>
          <a:ext cx="1676400" cy="304800"/>
        </p:xfrm>
        <a:graphic>
          <a:graphicData uri="http://schemas.openxmlformats.org/drawingml/2006/table">
            <a:tbl>
              <a:tblPr firstRow="1" bandRow="1">
                <a:tableStyleId>{2D5ABB26-0587-4C30-8999-92F81FD0307C}</a:tableStyleId>
              </a:tblPr>
              <a:tblGrid>
                <a:gridCol w="457200"/>
                <a:gridCol w="846667"/>
                <a:gridCol w="372533"/>
              </a:tblGrid>
              <a:tr h="228600">
                <a:tc>
                  <a:txBody>
                    <a:bodyPr/>
                    <a:lstStyle/>
                    <a:p>
                      <a:pPr algn="ctr"/>
                      <a:r>
                        <a:rPr lang="en-US" sz="1400" dirty="0" smtClean="0">
                          <a:solidFill>
                            <a:srgbClr val="0B2245"/>
                          </a:solidFill>
                        </a:rPr>
                        <a:t>W1</a:t>
                      </a: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B2245"/>
                          </a:solidFill>
                        </a:rPr>
                        <a:t>↓↓↓↓</a:t>
                      </a: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306204" y="1676400"/>
          <a:ext cx="1676400" cy="304800"/>
        </p:xfrm>
        <a:graphic>
          <a:graphicData uri="http://schemas.openxmlformats.org/drawingml/2006/table">
            <a:tbl>
              <a:tblPr firstRow="1" bandRow="1">
                <a:tableStyleId>{2D5ABB26-0587-4C30-8999-92F81FD0307C}</a:tableStyleId>
              </a:tblPr>
              <a:tblGrid>
                <a:gridCol w="457200"/>
                <a:gridCol w="846667"/>
                <a:gridCol w="372533"/>
              </a:tblGrid>
              <a:tr h="228600">
                <a:tc>
                  <a:txBody>
                    <a:bodyPr/>
                    <a:lstStyle/>
                    <a:p>
                      <a:pPr algn="ctr"/>
                      <a:r>
                        <a:rPr lang="en-US" sz="1400" dirty="0" smtClean="0">
                          <a:solidFill>
                            <a:srgbClr val="0B2245"/>
                          </a:solidFill>
                        </a:rPr>
                        <a:t>W2</a:t>
                      </a: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B2245"/>
                          </a:solidFill>
                        </a:rPr>
                        <a:t>↓↓↓↓</a:t>
                      </a: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sp>
        <p:nvSpPr>
          <p:cNvPr id="8" name="Rectangle 7"/>
          <p:cNvSpPr/>
          <p:nvPr/>
        </p:nvSpPr>
        <p:spPr>
          <a:xfrm>
            <a:off x="2287404" y="1219200"/>
            <a:ext cx="1143000" cy="7620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Warp Scheduler</a:t>
            </a:r>
            <a:endParaRPr lang="en-US" dirty="0">
              <a:solidFill>
                <a:srgbClr val="0B2245"/>
              </a:solidFill>
            </a:endParaRPr>
          </a:p>
        </p:txBody>
      </p:sp>
      <p:cxnSp>
        <p:nvCxnSpPr>
          <p:cNvPr id="10" name="Straight Arrow Connector 9"/>
          <p:cNvCxnSpPr/>
          <p:nvPr/>
        </p:nvCxnSpPr>
        <p:spPr>
          <a:xfrm>
            <a:off x="1982604" y="1371600"/>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982604" y="1828800"/>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2631098" y="2170906"/>
            <a:ext cx="3810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287404" y="2362200"/>
            <a:ext cx="1143000" cy="3810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a:t>
            </a:r>
            <a:endParaRPr lang="en-US" dirty="0">
              <a:solidFill>
                <a:srgbClr val="0B2245"/>
              </a:solidFill>
            </a:endParaRPr>
          </a:p>
        </p:txBody>
      </p:sp>
      <p:sp>
        <p:nvSpPr>
          <p:cNvPr id="15" name="Rectangle 14"/>
          <p:cNvSpPr/>
          <p:nvPr/>
        </p:nvSpPr>
        <p:spPr>
          <a:xfrm>
            <a:off x="3887604" y="1219200"/>
            <a:ext cx="2590800" cy="20574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Instruction Buffer</a:t>
            </a: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a:solidFill>
                <a:srgbClr val="0B2245"/>
              </a:solidFill>
            </a:endParaRPr>
          </a:p>
        </p:txBody>
      </p:sp>
      <p:graphicFrame>
        <p:nvGraphicFramePr>
          <p:cNvPr id="16" name="Table 15"/>
          <p:cNvGraphicFramePr>
            <a:graphicFrameLocks noGrp="1"/>
          </p:cNvGraphicFramePr>
          <p:nvPr/>
        </p:nvGraphicFramePr>
        <p:xfrm>
          <a:off x="3963804" y="1676400"/>
          <a:ext cx="2438400" cy="1524000"/>
        </p:xfrm>
        <a:graphic>
          <a:graphicData uri="http://schemas.openxmlformats.org/drawingml/2006/table">
            <a:tbl>
              <a:tblPr firstRow="1" bandRow="1">
                <a:tableStyleId>{2D5ABB26-0587-4C30-8999-92F81FD0307C}</a:tableStyleId>
              </a:tblPr>
              <a:tblGrid>
                <a:gridCol w="304800"/>
                <a:gridCol w="533400"/>
                <a:gridCol w="533400"/>
                <a:gridCol w="533400"/>
                <a:gridCol w="533400"/>
              </a:tblGrid>
              <a:tr h="165100">
                <a:tc>
                  <a:txBody>
                    <a:bodyPr/>
                    <a:lstStyle/>
                    <a:p>
                      <a:pPr algn="ctr"/>
                      <a:endParaRPr lang="en-US" sz="1400" b="1" dirty="0"/>
                    </a:p>
                  </a:txBody>
                  <a:tcPr vert="vert270">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err="1" smtClean="0">
                          <a:solidFill>
                            <a:srgbClr val="0B2245"/>
                          </a:solidFill>
                        </a:rPr>
                        <a:t>insn</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src1</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src2</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err="1" smtClean="0">
                          <a:solidFill>
                            <a:srgbClr val="0B2245"/>
                          </a:solidFill>
                        </a:rPr>
                        <a:t>dest</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rowSpan="2">
                  <a:txBody>
                    <a:bodyPr/>
                    <a:lstStyle/>
                    <a:p>
                      <a:pPr algn="ctr"/>
                      <a:r>
                        <a:rPr lang="en-US" sz="1400" b="1" dirty="0" smtClean="0">
                          <a:solidFill>
                            <a:srgbClr val="0B2245"/>
                          </a:solidFill>
                        </a:rPr>
                        <a:t>W1</a:t>
                      </a:r>
                      <a:endParaRPr lang="en-US" sz="1400" b="1" dirty="0">
                        <a:solidFill>
                          <a:srgbClr val="0B2245"/>
                        </a:solidFill>
                      </a:endParaRPr>
                    </a:p>
                  </a:txBody>
                  <a:tcPr vert="vert27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rowSpan="2">
                  <a:txBody>
                    <a:bodyPr/>
                    <a:lstStyle/>
                    <a:p>
                      <a:pPr algn="ctr"/>
                      <a:r>
                        <a:rPr lang="en-US" sz="1400" b="1" dirty="0" smtClean="0">
                          <a:solidFill>
                            <a:srgbClr val="0B2245"/>
                          </a:solidFill>
                        </a:rPr>
                        <a:t>W2</a:t>
                      </a:r>
                      <a:endParaRPr lang="en-US" sz="1400" b="1" dirty="0">
                        <a:solidFill>
                          <a:srgbClr val="0B2245"/>
                        </a:solidFill>
                      </a:endParaRPr>
                    </a:p>
                  </a:txBody>
                  <a:tcPr vert="vert27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cxnSp>
        <p:nvCxnSpPr>
          <p:cNvPr id="17" name="Straight Arrow Connector 16"/>
          <p:cNvCxnSpPr/>
          <p:nvPr/>
        </p:nvCxnSpPr>
        <p:spPr>
          <a:xfrm>
            <a:off x="3659004" y="1524000"/>
            <a:ext cx="2286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430404" y="1371600"/>
            <a:ext cx="4572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26" name="Shape 25"/>
          <p:cNvCxnSpPr>
            <a:stCxn id="14" idx="3"/>
          </p:cNvCxnSpPr>
          <p:nvPr/>
        </p:nvCxnSpPr>
        <p:spPr>
          <a:xfrm flipV="1">
            <a:off x="3430404" y="1524000"/>
            <a:ext cx="228600" cy="1028700"/>
          </a:xfrm>
          <a:prstGeom prst="bentConnector2">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0800000">
            <a:off x="6478404" y="1600200"/>
            <a:ext cx="685800" cy="1590"/>
          </a:xfrm>
          <a:prstGeom prst="straightConnector1">
            <a:avLst/>
          </a:prstGeom>
          <a:ln w="19050">
            <a:solidFill>
              <a:srgbClr val="0B2245"/>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783204" y="2286000"/>
            <a:ext cx="2209800" cy="13716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Scoreboard</a:t>
            </a: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a:solidFill>
                <a:srgbClr val="0B2245"/>
              </a:solidFill>
            </a:endParaRPr>
          </a:p>
        </p:txBody>
      </p:sp>
      <p:graphicFrame>
        <p:nvGraphicFramePr>
          <p:cNvPr id="38" name="Table 37"/>
          <p:cNvGraphicFramePr>
            <a:graphicFrameLocks noGrp="1"/>
          </p:cNvGraphicFramePr>
          <p:nvPr/>
        </p:nvGraphicFramePr>
        <p:xfrm>
          <a:off x="6906729" y="2650950"/>
          <a:ext cx="1981200" cy="914400"/>
        </p:xfrm>
        <a:graphic>
          <a:graphicData uri="http://schemas.openxmlformats.org/drawingml/2006/table">
            <a:tbl>
              <a:tblPr firstRow="1" bandRow="1">
                <a:tableStyleId>{2D5ABB26-0587-4C30-8999-92F81FD0307C}</a:tableStyleId>
              </a:tblPr>
              <a:tblGrid>
                <a:gridCol w="693420"/>
                <a:gridCol w="630855"/>
                <a:gridCol w="656925"/>
              </a:tblGrid>
              <a:tr h="165100">
                <a:tc>
                  <a:txBody>
                    <a:bodyPr/>
                    <a:lstStyle/>
                    <a:p>
                      <a:endParaRPr lang="en-US" sz="1400" b="1" dirty="0">
                        <a:solidFill>
                          <a:srgbClr val="0B2245"/>
                        </a:solidFill>
                      </a:endParaRPr>
                    </a:p>
                  </a:txBody>
                  <a:tcPr>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Field1</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Field2</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r>
                        <a:rPr lang="en-US" sz="1400" b="1" dirty="0" smtClean="0">
                          <a:solidFill>
                            <a:srgbClr val="0B2245"/>
                          </a:solidFill>
                        </a:rPr>
                        <a:t>W1</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r>
                        <a:rPr lang="en-US" sz="1400" b="1" dirty="0" smtClean="0">
                          <a:solidFill>
                            <a:srgbClr val="0B2245"/>
                          </a:solidFill>
                        </a:rPr>
                        <a:t>W2</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sp>
        <p:nvSpPr>
          <p:cNvPr id="42" name="Rectangle 41"/>
          <p:cNvSpPr/>
          <p:nvPr/>
        </p:nvSpPr>
        <p:spPr>
          <a:xfrm>
            <a:off x="7164204" y="1219200"/>
            <a:ext cx="1524000" cy="8382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Instruction Scheduler</a:t>
            </a:r>
            <a:endParaRPr lang="en-US" dirty="0">
              <a:solidFill>
                <a:srgbClr val="0B2245"/>
              </a:solidFill>
            </a:endParaRPr>
          </a:p>
        </p:txBody>
      </p:sp>
      <p:sp>
        <p:nvSpPr>
          <p:cNvPr id="50" name="Rectangle 49"/>
          <p:cNvSpPr/>
          <p:nvPr/>
        </p:nvSpPr>
        <p:spPr>
          <a:xfrm>
            <a:off x="3887604" y="3581400"/>
            <a:ext cx="2590800" cy="20574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Operand Buffering</a:t>
            </a: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a:solidFill>
                <a:schemeClr val="tx1"/>
              </a:solidFill>
            </a:endParaRPr>
          </a:p>
        </p:txBody>
      </p:sp>
      <p:graphicFrame>
        <p:nvGraphicFramePr>
          <p:cNvPr id="51" name="Table 50"/>
          <p:cNvGraphicFramePr>
            <a:graphicFrameLocks noGrp="1"/>
          </p:cNvGraphicFramePr>
          <p:nvPr/>
        </p:nvGraphicFramePr>
        <p:xfrm>
          <a:off x="3963804" y="4038600"/>
          <a:ext cx="2438400" cy="1493520"/>
        </p:xfrm>
        <a:graphic>
          <a:graphicData uri="http://schemas.openxmlformats.org/drawingml/2006/table">
            <a:tbl>
              <a:tblPr firstRow="1" bandRow="1">
                <a:tableStyleId>{2D5ABB26-0587-4C30-8999-92F81FD0307C}</a:tableStyleId>
              </a:tblPr>
              <a:tblGrid>
                <a:gridCol w="304800"/>
                <a:gridCol w="533400"/>
                <a:gridCol w="533400"/>
                <a:gridCol w="533400"/>
                <a:gridCol w="533400"/>
              </a:tblGrid>
              <a:tr h="165100">
                <a:tc>
                  <a:txBody>
                    <a:bodyPr/>
                    <a:lstStyle/>
                    <a:p>
                      <a:pPr algn="ctr"/>
                      <a:endParaRPr lang="en-US" sz="1400" b="1" dirty="0"/>
                    </a:p>
                  </a:txBody>
                  <a:tcPr vert="vert270">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200" b="1" dirty="0" smtClean="0">
                          <a:solidFill>
                            <a:srgbClr val="0B2245"/>
                          </a:solidFill>
                        </a:rPr>
                        <a:t>lane1</a:t>
                      </a:r>
                      <a:endParaRPr lang="en-US" sz="12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200" b="1" dirty="0" smtClean="0">
                          <a:solidFill>
                            <a:srgbClr val="0B2245"/>
                          </a:solidFill>
                        </a:rPr>
                        <a:t>lane2</a:t>
                      </a:r>
                      <a:endParaRPr lang="en-US" sz="12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200" b="1" dirty="0" smtClean="0">
                          <a:solidFill>
                            <a:srgbClr val="0B2245"/>
                          </a:solidFill>
                        </a:rPr>
                        <a:t>lane3</a:t>
                      </a:r>
                      <a:endParaRPr lang="en-US" sz="12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200" b="1" dirty="0" smtClean="0">
                          <a:solidFill>
                            <a:srgbClr val="0B2245"/>
                          </a:solidFill>
                        </a:rPr>
                        <a:t>lane4</a:t>
                      </a:r>
                      <a:endParaRPr lang="en-US" sz="12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pPr algn="ctr"/>
                      <a:endParaRPr lang="en-US" sz="1200" b="1"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pPr algn="ctr"/>
                      <a:endParaRPr lang="en-US" sz="1200" b="1"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pPr algn="ctr"/>
                      <a:endParaRPr lang="en-US" sz="1200" b="1"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pPr algn="ctr"/>
                      <a:endParaRPr lang="en-US" sz="1200" b="1"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sp>
        <p:nvSpPr>
          <p:cNvPr id="52" name="Rectangle 51"/>
          <p:cNvSpPr/>
          <p:nvPr/>
        </p:nvSpPr>
        <p:spPr>
          <a:xfrm>
            <a:off x="6783204" y="3886200"/>
            <a:ext cx="2209800" cy="23622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Register File</a:t>
            </a: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a:solidFill>
                <a:srgbClr val="0B2245"/>
              </a:solidFill>
            </a:endParaRPr>
          </a:p>
        </p:txBody>
      </p:sp>
      <p:graphicFrame>
        <p:nvGraphicFramePr>
          <p:cNvPr id="53" name="Table 52"/>
          <p:cNvGraphicFramePr>
            <a:graphicFrameLocks noGrp="1"/>
          </p:cNvGraphicFramePr>
          <p:nvPr/>
        </p:nvGraphicFramePr>
        <p:xfrm>
          <a:off x="6783204" y="4251150"/>
          <a:ext cx="2070075" cy="1828800"/>
        </p:xfrm>
        <a:graphic>
          <a:graphicData uri="http://schemas.openxmlformats.org/drawingml/2006/table">
            <a:tbl>
              <a:tblPr firstRow="1" bandRow="1">
                <a:tableStyleId>{2D5ABB26-0587-4C30-8999-92F81FD0307C}</a:tableStyleId>
              </a:tblPr>
              <a:tblGrid>
                <a:gridCol w="486075"/>
                <a:gridCol w="396000"/>
                <a:gridCol w="396000"/>
                <a:gridCol w="396000"/>
                <a:gridCol w="396000"/>
              </a:tblGrid>
              <a:tr h="165100">
                <a:tc>
                  <a:txBody>
                    <a:bodyPr/>
                    <a:lstStyle/>
                    <a:p>
                      <a:r>
                        <a:rPr lang="en-US" sz="1400" b="1" dirty="0" smtClean="0">
                          <a:solidFill>
                            <a:srgbClr val="0B2245"/>
                          </a:solidFill>
                        </a:rPr>
                        <a:t>W1</a:t>
                      </a:r>
                      <a:endParaRPr lang="en-US" sz="1400" b="1" dirty="0">
                        <a:solidFill>
                          <a:srgbClr val="0B2245"/>
                        </a:solidFill>
                      </a:endParaRPr>
                    </a:p>
                  </a:txBody>
                  <a:tcPr>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endParaRPr lang="en-US" sz="1400" b="1" dirty="0">
                        <a:solidFill>
                          <a:srgbClr val="0B2245"/>
                        </a:solidFill>
                      </a:endParaRPr>
                    </a:p>
                  </a:txBody>
                  <a:tcPr>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endParaRPr lang="en-US" sz="1400" b="1" dirty="0">
                        <a:solidFill>
                          <a:srgbClr val="0B2245"/>
                        </a:solidFill>
                      </a:endParaRPr>
                    </a:p>
                  </a:txBody>
                  <a:tcPr>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solidFill>
                          <a:srgbClr val="0B2245"/>
                        </a:solidFill>
                      </a:endParaRPr>
                    </a:p>
                  </a:txBody>
                  <a:tcPr>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B2245"/>
                          </a:solidFill>
                        </a:rPr>
                        <a:t>W2</a:t>
                      </a:r>
                    </a:p>
                  </a:txBody>
                  <a:tcPr>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a:txBody>
                    <a:bodyPr/>
                    <a:lstStyle/>
                    <a:p>
                      <a:endParaRPr lang="en-US" sz="1400" b="1" dirty="0">
                        <a:solidFill>
                          <a:srgbClr val="0B2245"/>
                        </a:solidFill>
                      </a:endParaRPr>
                    </a:p>
                  </a:txBody>
                  <a:tcPr>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cxnSp>
        <p:nvCxnSpPr>
          <p:cNvPr id="54" name="Straight Arrow Connector 53"/>
          <p:cNvCxnSpPr/>
          <p:nvPr/>
        </p:nvCxnSpPr>
        <p:spPr>
          <a:xfrm rot="5400000" flipH="1" flipV="1">
            <a:off x="7811110" y="3777168"/>
            <a:ext cx="229394" cy="794"/>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0800000">
            <a:off x="6479198" y="4724400"/>
            <a:ext cx="304006"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a:off x="5031398" y="3428206"/>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1676400" y="1186542"/>
            <a:ext cx="301686" cy="369332"/>
          </a:xfrm>
          <a:prstGeom prst="rect">
            <a:avLst/>
          </a:prstGeom>
          <a:noFill/>
        </p:spPr>
        <p:txBody>
          <a:bodyPr wrap="none" rtlCol="0">
            <a:spAutoFit/>
          </a:bodyPr>
          <a:lstStyle/>
          <a:p>
            <a:r>
              <a:rPr lang="en-US" dirty="0" smtClean="0">
                <a:solidFill>
                  <a:srgbClr val="FF0000"/>
                </a:solidFill>
              </a:rPr>
              <a:t>1</a:t>
            </a:r>
            <a:endParaRPr lang="en-US" dirty="0">
              <a:solidFill>
                <a:srgbClr val="FF0000"/>
              </a:solidFill>
            </a:endParaRPr>
          </a:p>
        </p:txBody>
      </p:sp>
      <p:sp>
        <p:nvSpPr>
          <p:cNvPr id="70" name="TextBox 69"/>
          <p:cNvSpPr txBox="1"/>
          <p:nvPr/>
        </p:nvSpPr>
        <p:spPr>
          <a:xfrm>
            <a:off x="1676400" y="1186542"/>
            <a:ext cx="301686" cy="369332"/>
          </a:xfrm>
          <a:prstGeom prst="rect">
            <a:avLst/>
          </a:prstGeom>
          <a:noFill/>
        </p:spPr>
        <p:txBody>
          <a:bodyPr wrap="none" rtlCol="0">
            <a:spAutoFit/>
          </a:bodyPr>
          <a:lstStyle/>
          <a:p>
            <a:r>
              <a:rPr lang="en-US" dirty="0" smtClean="0">
                <a:solidFill>
                  <a:srgbClr val="FF0000"/>
                </a:solidFill>
              </a:rPr>
              <a:t>2</a:t>
            </a:r>
            <a:endParaRPr lang="en-US" dirty="0">
              <a:solidFill>
                <a:srgbClr val="FF0000"/>
              </a:solidFill>
            </a:endParaRPr>
          </a:p>
        </p:txBody>
      </p:sp>
      <p:sp>
        <p:nvSpPr>
          <p:cNvPr id="75" name="TextBox 74"/>
          <p:cNvSpPr txBox="1"/>
          <p:nvPr/>
        </p:nvSpPr>
        <p:spPr>
          <a:xfrm>
            <a:off x="21772" y="3227440"/>
            <a:ext cx="2209800" cy="1169551"/>
          </a:xfrm>
          <a:prstGeom prst="rect">
            <a:avLst/>
          </a:prstGeom>
          <a:noFill/>
          <a:ln>
            <a:solidFill>
              <a:srgbClr val="7030A0"/>
            </a:solidFill>
          </a:ln>
        </p:spPr>
        <p:txBody>
          <a:bodyPr wrap="square" rtlCol="0">
            <a:spAutoFit/>
          </a:bodyPr>
          <a:lstStyle/>
          <a:p>
            <a:r>
              <a:rPr lang="en-US" sz="1400" dirty="0" smtClean="0">
                <a:solidFill>
                  <a:srgbClr val="7030A0"/>
                </a:solidFill>
                <a:latin typeface="Lucida Console" pitchFamily="49" charset="0"/>
              </a:rPr>
              <a:t>Code sequence:</a:t>
            </a:r>
          </a:p>
          <a:p>
            <a:r>
              <a:rPr lang="en-US" sz="1400" dirty="0" smtClean="0">
                <a:solidFill>
                  <a:srgbClr val="7030A0"/>
                </a:solidFill>
                <a:latin typeface="Lucida Console" pitchFamily="49" charset="0"/>
              </a:rPr>
              <a:t>1: add r2 &lt;- r0, r1</a:t>
            </a:r>
          </a:p>
          <a:p>
            <a:r>
              <a:rPr lang="en-US" sz="1400" dirty="0" smtClean="0">
                <a:solidFill>
                  <a:srgbClr val="7030A0"/>
                </a:solidFill>
                <a:latin typeface="Lucida Console" pitchFamily="49" charset="0"/>
              </a:rPr>
              <a:t>2: ld  r3 &lt;- [r2]</a:t>
            </a:r>
          </a:p>
          <a:p>
            <a:r>
              <a:rPr lang="en-US" sz="1400" dirty="0" smtClean="0">
                <a:solidFill>
                  <a:srgbClr val="7030A0"/>
                </a:solidFill>
                <a:latin typeface="Lucida Console" pitchFamily="49" charset="0"/>
              </a:rPr>
              <a:t>3: </a:t>
            </a:r>
          </a:p>
          <a:p>
            <a:endParaRPr lang="en-US" sz="1400" dirty="0">
              <a:solidFill>
                <a:srgbClr val="7030A0"/>
              </a:solidFill>
              <a:latin typeface="Lucida Console" pitchFamily="49" charset="0"/>
            </a:endParaRPr>
          </a:p>
        </p:txBody>
      </p:sp>
      <p:sp>
        <p:nvSpPr>
          <p:cNvPr id="76" name="TextBox 75"/>
          <p:cNvSpPr txBox="1"/>
          <p:nvPr/>
        </p:nvSpPr>
        <p:spPr>
          <a:xfrm>
            <a:off x="4268604" y="1981200"/>
            <a:ext cx="2133600" cy="307777"/>
          </a:xfrm>
          <a:prstGeom prst="rect">
            <a:avLst/>
          </a:prstGeom>
          <a:noFill/>
        </p:spPr>
        <p:txBody>
          <a:bodyPr wrap="square" rtlCol="0">
            <a:spAutoFit/>
          </a:bodyPr>
          <a:lstStyle/>
          <a:p>
            <a:r>
              <a:rPr lang="en-US" sz="1400" dirty="0" smtClean="0">
                <a:solidFill>
                  <a:srgbClr val="FF0000"/>
                </a:solidFill>
                <a:latin typeface="Lucida Console" pitchFamily="49" charset="0"/>
              </a:rPr>
              <a:t>add  r0   r1   r2</a:t>
            </a:r>
          </a:p>
        </p:txBody>
      </p:sp>
      <p:sp>
        <p:nvSpPr>
          <p:cNvPr id="77" name="TextBox 76"/>
          <p:cNvSpPr txBox="1"/>
          <p:nvPr/>
        </p:nvSpPr>
        <p:spPr>
          <a:xfrm>
            <a:off x="4268604" y="2286000"/>
            <a:ext cx="2133600" cy="307777"/>
          </a:xfrm>
          <a:prstGeom prst="rect">
            <a:avLst/>
          </a:prstGeom>
          <a:noFill/>
        </p:spPr>
        <p:txBody>
          <a:bodyPr wrap="square" rtlCol="0">
            <a:spAutoFit/>
          </a:bodyPr>
          <a:lstStyle/>
          <a:p>
            <a:r>
              <a:rPr lang="en-US" sz="1400" dirty="0" smtClean="0">
                <a:solidFill>
                  <a:srgbClr val="FF0000"/>
                </a:solidFill>
                <a:latin typeface="Lucida Console" pitchFamily="49" charset="0"/>
              </a:rPr>
              <a:t>ld   r2   --   r3</a:t>
            </a:r>
          </a:p>
        </p:txBody>
      </p:sp>
      <p:sp>
        <p:nvSpPr>
          <p:cNvPr id="78" name="TextBox 77"/>
          <p:cNvSpPr txBox="1"/>
          <p:nvPr/>
        </p:nvSpPr>
        <p:spPr>
          <a:xfrm>
            <a:off x="7621404" y="2971800"/>
            <a:ext cx="533400" cy="307777"/>
          </a:xfrm>
          <a:prstGeom prst="rect">
            <a:avLst/>
          </a:prstGeom>
          <a:noFill/>
        </p:spPr>
        <p:txBody>
          <a:bodyPr wrap="square" rtlCol="0">
            <a:spAutoFit/>
          </a:bodyPr>
          <a:lstStyle/>
          <a:p>
            <a:r>
              <a:rPr lang="en-US" sz="1400" dirty="0" smtClean="0">
                <a:solidFill>
                  <a:srgbClr val="FF0000"/>
                </a:solidFill>
                <a:latin typeface="Lucida Console" pitchFamily="49" charset="0"/>
              </a:rPr>
              <a:t>r2</a:t>
            </a:r>
          </a:p>
        </p:txBody>
      </p:sp>
      <p:sp>
        <p:nvSpPr>
          <p:cNvPr id="79" name="TextBox 78"/>
          <p:cNvSpPr txBox="1"/>
          <p:nvPr/>
        </p:nvSpPr>
        <p:spPr>
          <a:xfrm>
            <a:off x="7355932" y="4277033"/>
            <a:ext cx="1447800" cy="246221"/>
          </a:xfrm>
          <a:prstGeom prst="rect">
            <a:avLst/>
          </a:prstGeom>
          <a:solidFill>
            <a:srgbClr val="FFFF00"/>
          </a:solidFill>
        </p:spPr>
        <p:txBody>
          <a:bodyPr wrap="square" rtlCol="0">
            <a:spAutoFit/>
          </a:bodyPr>
          <a:lstStyle/>
          <a:p>
            <a:r>
              <a:rPr lang="en-US" sz="1000" dirty="0" smtClean="0">
                <a:latin typeface="Lucida Console" pitchFamily="49" charset="0"/>
              </a:rPr>
              <a:t>r0 for all lanes</a:t>
            </a:r>
          </a:p>
        </p:txBody>
      </p:sp>
      <p:sp>
        <p:nvSpPr>
          <p:cNvPr id="80" name="TextBox 79"/>
          <p:cNvSpPr txBox="1"/>
          <p:nvPr/>
        </p:nvSpPr>
        <p:spPr>
          <a:xfrm>
            <a:off x="7355932" y="4591664"/>
            <a:ext cx="1447800" cy="246221"/>
          </a:xfrm>
          <a:prstGeom prst="rect">
            <a:avLst/>
          </a:prstGeom>
          <a:solidFill>
            <a:srgbClr val="FFFF00"/>
          </a:solidFill>
        </p:spPr>
        <p:txBody>
          <a:bodyPr wrap="square" rtlCol="0">
            <a:spAutoFit/>
          </a:bodyPr>
          <a:lstStyle/>
          <a:p>
            <a:r>
              <a:rPr lang="en-US" sz="1000" dirty="0" smtClean="0">
                <a:latin typeface="Lucida Console" pitchFamily="49" charset="0"/>
              </a:rPr>
              <a:t>r1 for all lanes</a:t>
            </a:r>
          </a:p>
        </p:txBody>
      </p:sp>
      <p:sp>
        <p:nvSpPr>
          <p:cNvPr id="81" name="TextBox 80"/>
          <p:cNvSpPr txBox="1"/>
          <p:nvPr/>
        </p:nvSpPr>
        <p:spPr>
          <a:xfrm>
            <a:off x="7355932" y="4896051"/>
            <a:ext cx="1447800" cy="246221"/>
          </a:xfrm>
          <a:prstGeom prst="rect">
            <a:avLst/>
          </a:prstGeom>
          <a:solidFill>
            <a:srgbClr val="FFFF00"/>
          </a:solidFill>
        </p:spPr>
        <p:txBody>
          <a:bodyPr wrap="square" rtlCol="0">
            <a:spAutoFit/>
          </a:bodyPr>
          <a:lstStyle/>
          <a:p>
            <a:r>
              <a:rPr lang="en-US" sz="1000" dirty="0" smtClean="0">
                <a:latin typeface="Lucida Console" pitchFamily="49" charset="0"/>
              </a:rPr>
              <a:t>r2 for all lanes</a:t>
            </a:r>
          </a:p>
        </p:txBody>
      </p:sp>
      <p:sp>
        <p:nvSpPr>
          <p:cNvPr id="82" name="TextBox 81"/>
          <p:cNvSpPr txBox="1"/>
          <p:nvPr/>
        </p:nvSpPr>
        <p:spPr>
          <a:xfrm>
            <a:off x="7355932" y="5191432"/>
            <a:ext cx="1447800" cy="246221"/>
          </a:xfrm>
          <a:prstGeom prst="rect">
            <a:avLst/>
          </a:prstGeom>
          <a:solidFill>
            <a:srgbClr val="FFFF00"/>
          </a:solidFill>
        </p:spPr>
        <p:txBody>
          <a:bodyPr wrap="square" rtlCol="0">
            <a:spAutoFit/>
          </a:bodyPr>
          <a:lstStyle/>
          <a:p>
            <a:r>
              <a:rPr lang="en-US" sz="1000" dirty="0" smtClean="0">
                <a:latin typeface="Lucida Console" pitchFamily="49" charset="0"/>
              </a:rPr>
              <a:t>r3 for all lanes</a:t>
            </a:r>
          </a:p>
        </p:txBody>
      </p:sp>
      <p:sp>
        <p:nvSpPr>
          <p:cNvPr id="83" name="TextBox 82"/>
          <p:cNvSpPr txBox="1"/>
          <p:nvPr/>
        </p:nvSpPr>
        <p:spPr>
          <a:xfrm>
            <a:off x="7355932" y="5506063"/>
            <a:ext cx="1447800" cy="246221"/>
          </a:xfrm>
          <a:prstGeom prst="rect">
            <a:avLst/>
          </a:prstGeom>
          <a:solidFill>
            <a:srgbClr val="FFFF00"/>
          </a:solidFill>
        </p:spPr>
        <p:txBody>
          <a:bodyPr wrap="square" rtlCol="0">
            <a:spAutoFit/>
          </a:bodyPr>
          <a:lstStyle/>
          <a:p>
            <a:r>
              <a:rPr lang="en-US" sz="1000" dirty="0" smtClean="0">
                <a:latin typeface="Lucida Console" pitchFamily="49" charset="0"/>
              </a:rPr>
              <a:t>r0 for all lanes</a:t>
            </a:r>
          </a:p>
        </p:txBody>
      </p:sp>
      <p:sp>
        <p:nvSpPr>
          <p:cNvPr id="85" name="TextBox 84"/>
          <p:cNvSpPr txBox="1"/>
          <p:nvPr/>
        </p:nvSpPr>
        <p:spPr>
          <a:xfrm>
            <a:off x="3917100" y="4340423"/>
            <a:ext cx="2561304" cy="307777"/>
          </a:xfrm>
          <a:prstGeom prst="rect">
            <a:avLst/>
          </a:prstGeom>
          <a:noFill/>
        </p:spPr>
        <p:txBody>
          <a:bodyPr wrap="square" rtlCol="0">
            <a:spAutoFit/>
          </a:bodyPr>
          <a:lstStyle/>
          <a:p>
            <a:r>
              <a:rPr lang="en-US" sz="1400" dirty="0" smtClean="0">
                <a:solidFill>
                  <a:srgbClr val="FF0000"/>
                </a:solidFill>
                <a:latin typeface="Lucida Console" pitchFamily="49" charset="0"/>
              </a:rPr>
              <a:t>r0 r0t0 r0t1 r0t2 r0t3</a:t>
            </a:r>
          </a:p>
        </p:txBody>
      </p:sp>
      <p:sp>
        <p:nvSpPr>
          <p:cNvPr id="87" name="TextBox 86"/>
          <p:cNvSpPr txBox="1"/>
          <p:nvPr/>
        </p:nvSpPr>
        <p:spPr>
          <a:xfrm>
            <a:off x="3917100" y="4648200"/>
            <a:ext cx="2561304" cy="307777"/>
          </a:xfrm>
          <a:prstGeom prst="rect">
            <a:avLst/>
          </a:prstGeom>
          <a:noFill/>
        </p:spPr>
        <p:txBody>
          <a:bodyPr wrap="square" rtlCol="0">
            <a:spAutoFit/>
          </a:bodyPr>
          <a:lstStyle/>
          <a:p>
            <a:r>
              <a:rPr lang="en-US" sz="1400" dirty="0" smtClean="0">
                <a:solidFill>
                  <a:srgbClr val="FF0000"/>
                </a:solidFill>
                <a:latin typeface="Lucida Console" pitchFamily="49" charset="0"/>
              </a:rPr>
              <a:t>r1 r1t0 r1t1 r1t2 r1t3</a:t>
            </a:r>
          </a:p>
        </p:txBody>
      </p:sp>
      <p:grpSp>
        <p:nvGrpSpPr>
          <p:cNvPr id="90" name="Group 89"/>
          <p:cNvGrpSpPr/>
          <p:nvPr/>
        </p:nvGrpSpPr>
        <p:grpSpPr>
          <a:xfrm rot="5400000">
            <a:off x="2661246" y="3792418"/>
            <a:ext cx="457206" cy="166710"/>
            <a:chOff x="2133600" y="4114800"/>
            <a:chExt cx="835925" cy="304800"/>
          </a:xfrm>
          <a:solidFill>
            <a:srgbClr val="0B2245"/>
          </a:solidFill>
        </p:grpSpPr>
        <p:sp>
          <p:nvSpPr>
            <p:cNvPr id="88" name="Flowchart: Data 87"/>
            <p:cNvSpPr/>
            <p:nvPr/>
          </p:nvSpPr>
          <p:spPr>
            <a:xfrm>
              <a:off x="2514600" y="4114800"/>
              <a:ext cx="454925" cy="304800"/>
            </a:xfrm>
            <a:prstGeom prst="flowChartInputOutput">
              <a:avLst/>
            </a:prstGeom>
            <a:grp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lowchart: Data 88"/>
            <p:cNvSpPr/>
            <p:nvPr/>
          </p:nvSpPr>
          <p:spPr>
            <a:xfrm flipH="1">
              <a:off x="2133600" y="4114800"/>
              <a:ext cx="454925" cy="304800"/>
            </a:xfrm>
            <a:prstGeom prst="flowChartInputOutput">
              <a:avLst/>
            </a:prstGeom>
            <a:grp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1" name="Group 90"/>
          <p:cNvGrpSpPr/>
          <p:nvPr/>
        </p:nvGrpSpPr>
        <p:grpSpPr>
          <a:xfrm rot="5400000">
            <a:off x="2661246" y="4278494"/>
            <a:ext cx="457206" cy="166710"/>
            <a:chOff x="2133600" y="4114800"/>
            <a:chExt cx="835925" cy="304800"/>
          </a:xfrm>
          <a:solidFill>
            <a:srgbClr val="0B2245"/>
          </a:solidFill>
        </p:grpSpPr>
        <p:sp>
          <p:nvSpPr>
            <p:cNvPr id="92" name="Flowchart: Data 91"/>
            <p:cNvSpPr/>
            <p:nvPr/>
          </p:nvSpPr>
          <p:spPr>
            <a:xfrm>
              <a:off x="2514600" y="4114800"/>
              <a:ext cx="454925" cy="304800"/>
            </a:xfrm>
            <a:prstGeom prst="flowChartInputOutput">
              <a:avLst/>
            </a:prstGeom>
            <a:grp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lowchart: Data 92"/>
            <p:cNvSpPr/>
            <p:nvPr/>
          </p:nvSpPr>
          <p:spPr>
            <a:xfrm flipH="1">
              <a:off x="2133600" y="4114800"/>
              <a:ext cx="454925" cy="304800"/>
            </a:xfrm>
            <a:prstGeom prst="flowChartInputOutput">
              <a:avLst/>
            </a:prstGeom>
            <a:grp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p:cNvGrpSpPr/>
          <p:nvPr/>
        </p:nvGrpSpPr>
        <p:grpSpPr>
          <a:xfrm rot="5400000">
            <a:off x="2661246" y="4764569"/>
            <a:ext cx="457206" cy="166710"/>
            <a:chOff x="2133600" y="4114800"/>
            <a:chExt cx="835925" cy="304800"/>
          </a:xfrm>
          <a:solidFill>
            <a:srgbClr val="0B2245"/>
          </a:solidFill>
        </p:grpSpPr>
        <p:sp>
          <p:nvSpPr>
            <p:cNvPr id="95" name="Flowchart: Data 94"/>
            <p:cNvSpPr/>
            <p:nvPr/>
          </p:nvSpPr>
          <p:spPr>
            <a:xfrm>
              <a:off x="2514600" y="4114800"/>
              <a:ext cx="454925" cy="304800"/>
            </a:xfrm>
            <a:prstGeom prst="flowChartInputOutput">
              <a:avLst/>
            </a:prstGeom>
            <a:grp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lowchart: Data 95"/>
            <p:cNvSpPr/>
            <p:nvPr/>
          </p:nvSpPr>
          <p:spPr>
            <a:xfrm flipH="1">
              <a:off x="2133600" y="4114800"/>
              <a:ext cx="454925" cy="304800"/>
            </a:xfrm>
            <a:prstGeom prst="flowChartInputOutput">
              <a:avLst/>
            </a:prstGeom>
            <a:grp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7" name="Group 96"/>
          <p:cNvGrpSpPr/>
          <p:nvPr/>
        </p:nvGrpSpPr>
        <p:grpSpPr>
          <a:xfrm rot="5400000">
            <a:off x="2661247" y="5250644"/>
            <a:ext cx="457203" cy="166708"/>
            <a:chOff x="2133600" y="4114800"/>
            <a:chExt cx="835925" cy="304800"/>
          </a:xfrm>
          <a:solidFill>
            <a:srgbClr val="0B2245"/>
          </a:solidFill>
        </p:grpSpPr>
        <p:sp>
          <p:nvSpPr>
            <p:cNvPr id="98" name="Flowchart: Data 97"/>
            <p:cNvSpPr/>
            <p:nvPr/>
          </p:nvSpPr>
          <p:spPr>
            <a:xfrm>
              <a:off x="2514600" y="4114800"/>
              <a:ext cx="454925" cy="304800"/>
            </a:xfrm>
            <a:prstGeom prst="flowChartInputOutput">
              <a:avLst/>
            </a:prstGeom>
            <a:grp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lowchart: Data 98"/>
            <p:cNvSpPr/>
            <p:nvPr/>
          </p:nvSpPr>
          <p:spPr>
            <a:xfrm flipH="1">
              <a:off x="2133600" y="4114800"/>
              <a:ext cx="454925" cy="304800"/>
            </a:xfrm>
            <a:prstGeom prst="flowChartInputOutput">
              <a:avLst/>
            </a:prstGeom>
            <a:grp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06" name="Straight Connector 105"/>
          <p:cNvCxnSpPr/>
          <p:nvPr/>
        </p:nvCxnSpPr>
        <p:spPr>
          <a:xfrm>
            <a:off x="2897004" y="3733800"/>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2897004" y="4009725"/>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2897004" y="4228700"/>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2897004" y="4504625"/>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2897004" y="4705150"/>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2897004" y="4981075"/>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2897004" y="5200050"/>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2897004" y="5475975"/>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2287404" y="3886200"/>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2287404" y="4343400"/>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2287404" y="4838300"/>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2287404" y="5324375"/>
            <a:ext cx="533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rot="10800000">
            <a:off x="3430404" y="4724400"/>
            <a:ext cx="4572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rot="10800000">
            <a:off x="1982604" y="4572000"/>
            <a:ext cx="3048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5400000">
            <a:off x="1297598" y="5257006"/>
            <a:ext cx="13716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a:off x="1982604" y="5943600"/>
            <a:ext cx="48006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2939144" y="3429000"/>
            <a:ext cx="609600" cy="2400657"/>
          </a:xfrm>
          <a:prstGeom prst="rect">
            <a:avLst/>
          </a:prstGeom>
          <a:noFill/>
        </p:spPr>
        <p:txBody>
          <a:bodyPr wrap="square" rtlCol="0">
            <a:spAutoFit/>
          </a:bodyPr>
          <a:lstStyle/>
          <a:p>
            <a:pPr>
              <a:lnSpc>
                <a:spcPts val="2000"/>
              </a:lnSpc>
            </a:pPr>
            <a:r>
              <a:rPr lang="en-US" sz="1200" dirty="0" smtClean="0">
                <a:solidFill>
                  <a:srgbClr val="FF0000"/>
                </a:solidFill>
                <a:latin typeface="Lucida Console" pitchFamily="49" charset="0"/>
              </a:rPr>
              <a:t>r0t0</a:t>
            </a:r>
          </a:p>
          <a:p>
            <a:pPr>
              <a:lnSpc>
                <a:spcPts val="2000"/>
              </a:lnSpc>
            </a:pPr>
            <a:r>
              <a:rPr lang="en-US" sz="1200" dirty="0" smtClean="0">
                <a:solidFill>
                  <a:srgbClr val="FF0000"/>
                </a:solidFill>
                <a:latin typeface="Lucida Console" pitchFamily="49" charset="0"/>
              </a:rPr>
              <a:t>r1t0</a:t>
            </a:r>
          </a:p>
          <a:p>
            <a:pPr>
              <a:lnSpc>
                <a:spcPts val="2000"/>
              </a:lnSpc>
            </a:pPr>
            <a:r>
              <a:rPr lang="en-US" sz="1200" dirty="0" smtClean="0">
                <a:solidFill>
                  <a:srgbClr val="FF0000"/>
                </a:solidFill>
                <a:latin typeface="Lucida Console" pitchFamily="49" charset="0"/>
              </a:rPr>
              <a:t>r0t1</a:t>
            </a:r>
          </a:p>
          <a:p>
            <a:pPr>
              <a:lnSpc>
                <a:spcPts val="2000"/>
              </a:lnSpc>
            </a:pPr>
            <a:r>
              <a:rPr lang="en-US" sz="1200" dirty="0" smtClean="0">
                <a:solidFill>
                  <a:srgbClr val="FF0000"/>
                </a:solidFill>
                <a:latin typeface="Lucida Console" pitchFamily="49" charset="0"/>
              </a:rPr>
              <a:t>r1t1</a:t>
            </a:r>
          </a:p>
          <a:p>
            <a:pPr>
              <a:lnSpc>
                <a:spcPts val="2000"/>
              </a:lnSpc>
            </a:pPr>
            <a:r>
              <a:rPr lang="en-US" sz="1200" dirty="0" smtClean="0">
                <a:solidFill>
                  <a:srgbClr val="FF0000"/>
                </a:solidFill>
                <a:latin typeface="Lucida Console" pitchFamily="49" charset="0"/>
              </a:rPr>
              <a:t>r0t2</a:t>
            </a:r>
          </a:p>
          <a:p>
            <a:pPr>
              <a:lnSpc>
                <a:spcPts val="2000"/>
              </a:lnSpc>
            </a:pPr>
            <a:r>
              <a:rPr lang="en-US" sz="1200" dirty="0" smtClean="0">
                <a:solidFill>
                  <a:srgbClr val="FF0000"/>
                </a:solidFill>
                <a:latin typeface="Lucida Console" pitchFamily="49" charset="0"/>
              </a:rPr>
              <a:t>r1t2</a:t>
            </a:r>
          </a:p>
          <a:p>
            <a:pPr>
              <a:lnSpc>
                <a:spcPts val="2000"/>
              </a:lnSpc>
            </a:pPr>
            <a:r>
              <a:rPr lang="en-US" sz="1200" dirty="0" smtClean="0">
                <a:solidFill>
                  <a:srgbClr val="FF0000"/>
                </a:solidFill>
                <a:latin typeface="Lucida Console" pitchFamily="49" charset="0"/>
              </a:rPr>
              <a:t>r0t3</a:t>
            </a:r>
          </a:p>
          <a:p>
            <a:pPr>
              <a:lnSpc>
                <a:spcPts val="2000"/>
              </a:lnSpc>
            </a:pPr>
            <a:r>
              <a:rPr lang="en-US" sz="1200" dirty="0" smtClean="0">
                <a:solidFill>
                  <a:srgbClr val="FF0000"/>
                </a:solidFill>
                <a:latin typeface="Lucida Console" pitchFamily="49" charset="0"/>
              </a:rPr>
              <a:t>r1t3</a:t>
            </a:r>
          </a:p>
          <a:p>
            <a:pPr>
              <a:lnSpc>
                <a:spcPts val="2000"/>
              </a:lnSpc>
            </a:pPr>
            <a:endParaRPr lang="en-US" sz="1200" dirty="0" smtClean="0">
              <a:solidFill>
                <a:srgbClr val="FF0000"/>
              </a:solidFill>
              <a:latin typeface="Lucida Console" pitchFamily="49" charset="0"/>
            </a:endParaRPr>
          </a:p>
        </p:txBody>
      </p:sp>
      <p:sp>
        <p:nvSpPr>
          <p:cNvPr id="132" name="TextBox 131"/>
          <p:cNvSpPr txBox="1"/>
          <p:nvPr/>
        </p:nvSpPr>
        <p:spPr>
          <a:xfrm>
            <a:off x="2329544" y="3352800"/>
            <a:ext cx="609600" cy="2054858"/>
          </a:xfrm>
          <a:prstGeom prst="rect">
            <a:avLst/>
          </a:prstGeom>
          <a:noFill/>
        </p:spPr>
        <p:txBody>
          <a:bodyPr wrap="square" rtlCol="0">
            <a:spAutoFit/>
          </a:bodyPr>
          <a:lstStyle/>
          <a:p>
            <a:pPr>
              <a:lnSpc>
                <a:spcPts val="4000"/>
              </a:lnSpc>
            </a:pPr>
            <a:r>
              <a:rPr lang="en-US" sz="1200" dirty="0" smtClean="0">
                <a:solidFill>
                  <a:srgbClr val="FF0000"/>
                </a:solidFill>
                <a:latin typeface="Lucida Console" pitchFamily="49" charset="0"/>
              </a:rPr>
              <a:t>r2t0</a:t>
            </a:r>
          </a:p>
          <a:p>
            <a:pPr>
              <a:lnSpc>
                <a:spcPts val="4000"/>
              </a:lnSpc>
            </a:pPr>
            <a:r>
              <a:rPr lang="en-US" sz="1200" dirty="0" smtClean="0">
                <a:solidFill>
                  <a:srgbClr val="FF0000"/>
                </a:solidFill>
                <a:latin typeface="Lucida Console" pitchFamily="49" charset="0"/>
              </a:rPr>
              <a:t>r2t1</a:t>
            </a:r>
          </a:p>
          <a:p>
            <a:pPr>
              <a:lnSpc>
                <a:spcPts val="4000"/>
              </a:lnSpc>
            </a:pPr>
            <a:r>
              <a:rPr lang="en-US" sz="1200" dirty="0" smtClean="0">
                <a:solidFill>
                  <a:srgbClr val="FF0000"/>
                </a:solidFill>
                <a:latin typeface="Lucida Console" pitchFamily="49" charset="0"/>
              </a:rPr>
              <a:t>r2t2</a:t>
            </a:r>
          </a:p>
          <a:p>
            <a:pPr>
              <a:lnSpc>
                <a:spcPts val="4000"/>
              </a:lnSpc>
            </a:pPr>
            <a:r>
              <a:rPr lang="en-US" sz="1200" dirty="0" smtClean="0">
                <a:solidFill>
                  <a:srgbClr val="FF0000"/>
                </a:solidFill>
                <a:latin typeface="Lucida Console" pitchFamily="49" charset="0"/>
              </a:rPr>
              <a:t>r2t3</a:t>
            </a:r>
          </a:p>
        </p:txBody>
      </p:sp>
      <p:sp>
        <p:nvSpPr>
          <p:cNvPr id="133" name="TextBox 132"/>
          <p:cNvSpPr txBox="1"/>
          <p:nvPr/>
        </p:nvSpPr>
        <p:spPr>
          <a:xfrm>
            <a:off x="8307204" y="2971800"/>
            <a:ext cx="533400" cy="307777"/>
          </a:xfrm>
          <a:prstGeom prst="rect">
            <a:avLst/>
          </a:prstGeom>
          <a:noFill/>
        </p:spPr>
        <p:txBody>
          <a:bodyPr wrap="square" rtlCol="0">
            <a:spAutoFit/>
          </a:bodyPr>
          <a:lstStyle/>
          <a:p>
            <a:r>
              <a:rPr lang="en-US" sz="1400" dirty="0" smtClean="0">
                <a:solidFill>
                  <a:srgbClr val="FF0000"/>
                </a:solidFill>
                <a:latin typeface="Lucida Console" pitchFamily="49" charset="0"/>
              </a:rPr>
              <a:t>r3</a:t>
            </a:r>
          </a:p>
        </p:txBody>
      </p:sp>
      <p:sp>
        <p:nvSpPr>
          <p:cNvPr id="134" name="TextBox 133"/>
          <p:cNvSpPr txBox="1"/>
          <p:nvPr/>
        </p:nvSpPr>
        <p:spPr>
          <a:xfrm>
            <a:off x="3917100" y="4343400"/>
            <a:ext cx="2561304" cy="307777"/>
          </a:xfrm>
          <a:prstGeom prst="rect">
            <a:avLst/>
          </a:prstGeom>
          <a:noFill/>
        </p:spPr>
        <p:txBody>
          <a:bodyPr wrap="square" rtlCol="0">
            <a:spAutoFit/>
          </a:bodyPr>
          <a:lstStyle/>
          <a:p>
            <a:r>
              <a:rPr lang="en-US" sz="1400" dirty="0" smtClean="0">
                <a:solidFill>
                  <a:srgbClr val="FF0000"/>
                </a:solidFill>
                <a:latin typeface="Lucida Console" pitchFamily="49" charset="0"/>
              </a:rPr>
              <a:t>r2 r2t0 r2t1 r2t2 r2t3</a:t>
            </a:r>
          </a:p>
        </p:txBody>
      </p:sp>
      <p:sp>
        <p:nvSpPr>
          <p:cNvPr id="135" name="TextBox 134"/>
          <p:cNvSpPr txBox="1"/>
          <p:nvPr/>
        </p:nvSpPr>
        <p:spPr>
          <a:xfrm>
            <a:off x="2928258" y="3418114"/>
            <a:ext cx="609600" cy="2400657"/>
          </a:xfrm>
          <a:prstGeom prst="rect">
            <a:avLst/>
          </a:prstGeom>
          <a:noFill/>
        </p:spPr>
        <p:txBody>
          <a:bodyPr wrap="square" rtlCol="0">
            <a:spAutoFit/>
          </a:bodyPr>
          <a:lstStyle/>
          <a:p>
            <a:pPr>
              <a:lnSpc>
                <a:spcPts val="2000"/>
              </a:lnSpc>
            </a:pPr>
            <a:r>
              <a:rPr lang="en-US" sz="1200" dirty="0" smtClean="0">
                <a:solidFill>
                  <a:srgbClr val="FF0000"/>
                </a:solidFill>
                <a:latin typeface="Lucida Console" pitchFamily="49" charset="0"/>
              </a:rPr>
              <a:t>r2t0</a:t>
            </a:r>
          </a:p>
          <a:p>
            <a:pPr>
              <a:lnSpc>
                <a:spcPts val="2000"/>
              </a:lnSpc>
            </a:pPr>
            <a:r>
              <a:rPr lang="en-US" sz="1200" dirty="0" smtClean="0">
                <a:solidFill>
                  <a:srgbClr val="FF0000"/>
                </a:solidFill>
                <a:latin typeface="Lucida Console" pitchFamily="49" charset="0"/>
              </a:rPr>
              <a:t>0</a:t>
            </a:r>
          </a:p>
          <a:p>
            <a:pPr>
              <a:lnSpc>
                <a:spcPts val="2000"/>
              </a:lnSpc>
            </a:pPr>
            <a:r>
              <a:rPr lang="en-US" sz="1200" dirty="0" smtClean="0">
                <a:solidFill>
                  <a:srgbClr val="FF0000"/>
                </a:solidFill>
                <a:latin typeface="Lucida Console" pitchFamily="49" charset="0"/>
              </a:rPr>
              <a:t>r2t1</a:t>
            </a:r>
          </a:p>
          <a:p>
            <a:pPr>
              <a:lnSpc>
                <a:spcPts val="2000"/>
              </a:lnSpc>
            </a:pPr>
            <a:r>
              <a:rPr lang="en-US" sz="1200" dirty="0" smtClean="0">
                <a:solidFill>
                  <a:srgbClr val="FF0000"/>
                </a:solidFill>
                <a:latin typeface="Lucida Console" pitchFamily="49" charset="0"/>
              </a:rPr>
              <a:t>0</a:t>
            </a:r>
          </a:p>
          <a:p>
            <a:pPr>
              <a:lnSpc>
                <a:spcPts val="2000"/>
              </a:lnSpc>
            </a:pPr>
            <a:r>
              <a:rPr lang="en-US" sz="1200" dirty="0" smtClean="0">
                <a:solidFill>
                  <a:srgbClr val="FF0000"/>
                </a:solidFill>
                <a:latin typeface="Lucida Console" pitchFamily="49" charset="0"/>
              </a:rPr>
              <a:t>r2t2</a:t>
            </a:r>
          </a:p>
          <a:p>
            <a:pPr>
              <a:lnSpc>
                <a:spcPts val="2000"/>
              </a:lnSpc>
            </a:pPr>
            <a:r>
              <a:rPr lang="en-US" sz="1200" dirty="0" smtClean="0">
                <a:solidFill>
                  <a:srgbClr val="FF0000"/>
                </a:solidFill>
                <a:latin typeface="Lucida Console" pitchFamily="49" charset="0"/>
              </a:rPr>
              <a:t>0</a:t>
            </a:r>
          </a:p>
          <a:p>
            <a:pPr>
              <a:lnSpc>
                <a:spcPts val="2000"/>
              </a:lnSpc>
            </a:pPr>
            <a:r>
              <a:rPr lang="en-US" sz="1200" dirty="0" smtClean="0">
                <a:solidFill>
                  <a:srgbClr val="FF0000"/>
                </a:solidFill>
                <a:latin typeface="Lucida Console" pitchFamily="49" charset="0"/>
              </a:rPr>
              <a:t>r2t3</a:t>
            </a:r>
          </a:p>
          <a:p>
            <a:pPr>
              <a:lnSpc>
                <a:spcPts val="2000"/>
              </a:lnSpc>
            </a:pPr>
            <a:r>
              <a:rPr lang="en-US" sz="1200" dirty="0" smtClean="0">
                <a:solidFill>
                  <a:srgbClr val="FF0000"/>
                </a:solidFill>
                <a:latin typeface="Lucida Console" pitchFamily="49" charset="0"/>
              </a:rPr>
              <a:t>0</a:t>
            </a:r>
          </a:p>
          <a:p>
            <a:pPr>
              <a:lnSpc>
                <a:spcPts val="2000"/>
              </a:lnSpc>
            </a:pPr>
            <a:endParaRPr lang="en-US" sz="1200" dirty="0" smtClean="0">
              <a:solidFill>
                <a:srgbClr val="FF0000"/>
              </a:solidFill>
              <a:latin typeface="Lucida Console" pitchFamily="49" charset="0"/>
            </a:endParaRPr>
          </a:p>
        </p:txBody>
      </p:sp>
      <p:sp>
        <p:nvSpPr>
          <p:cNvPr id="136" name="TextBox 135"/>
          <p:cNvSpPr txBox="1"/>
          <p:nvPr/>
        </p:nvSpPr>
        <p:spPr>
          <a:xfrm>
            <a:off x="2231574" y="3352800"/>
            <a:ext cx="609600" cy="2054858"/>
          </a:xfrm>
          <a:prstGeom prst="rect">
            <a:avLst/>
          </a:prstGeom>
          <a:noFill/>
        </p:spPr>
        <p:txBody>
          <a:bodyPr wrap="square" rtlCol="0">
            <a:spAutoFit/>
          </a:bodyPr>
          <a:lstStyle/>
          <a:p>
            <a:pPr>
              <a:lnSpc>
                <a:spcPts val="4000"/>
              </a:lnSpc>
            </a:pPr>
            <a:r>
              <a:rPr lang="en-US" sz="1200" dirty="0" smtClean="0">
                <a:solidFill>
                  <a:srgbClr val="FF0000"/>
                </a:solidFill>
                <a:latin typeface="Lucida Console" pitchFamily="49" charset="0"/>
              </a:rPr>
              <a:t>r3t0</a:t>
            </a:r>
          </a:p>
          <a:p>
            <a:pPr>
              <a:lnSpc>
                <a:spcPts val="4000"/>
              </a:lnSpc>
            </a:pPr>
            <a:r>
              <a:rPr lang="en-US" sz="1200" dirty="0" smtClean="0">
                <a:solidFill>
                  <a:srgbClr val="FF0000"/>
                </a:solidFill>
                <a:latin typeface="Lucida Console" pitchFamily="49" charset="0"/>
              </a:rPr>
              <a:t>r3t1</a:t>
            </a:r>
          </a:p>
          <a:p>
            <a:pPr>
              <a:lnSpc>
                <a:spcPts val="4000"/>
              </a:lnSpc>
            </a:pPr>
            <a:r>
              <a:rPr lang="en-US" sz="1200" dirty="0" smtClean="0">
                <a:solidFill>
                  <a:srgbClr val="FF0000"/>
                </a:solidFill>
                <a:latin typeface="Lucida Console" pitchFamily="49" charset="0"/>
              </a:rPr>
              <a:t>r3t2</a:t>
            </a:r>
          </a:p>
          <a:p>
            <a:pPr>
              <a:lnSpc>
                <a:spcPts val="4000"/>
              </a:lnSpc>
            </a:pPr>
            <a:r>
              <a:rPr lang="en-US" sz="1200" dirty="0" smtClean="0">
                <a:solidFill>
                  <a:srgbClr val="FF0000"/>
                </a:solidFill>
                <a:latin typeface="Lucida Console" pitchFamily="49" charset="0"/>
              </a:rPr>
              <a:t>r3t3</a:t>
            </a:r>
          </a:p>
        </p:txBody>
      </p:sp>
      <p:sp>
        <p:nvSpPr>
          <p:cNvPr id="137" name="TextBox 136"/>
          <p:cNvSpPr txBox="1"/>
          <p:nvPr/>
        </p:nvSpPr>
        <p:spPr>
          <a:xfrm>
            <a:off x="1677804" y="1676400"/>
            <a:ext cx="301686" cy="369332"/>
          </a:xfrm>
          <a:prstGeom prst="rect">
            <a:avLst/>
          </a:prstGeom>
          <a:noFill/>
        </p:spPr>
        <p:txBody>
          <a:bodyPr wrap="none" rtlCol="0">
            <a:spAutoFit/>
          </a:bodyPr>
          <a:lstStyle/>
          <a:p>
            <a:r>
              <a:rPr lang="en-US" dirty="0" smtClean="0">
                <a:solidFill>
                  <a:srgbClr val="0B2245"/>
                </a:solidFill>
              </a:rPr>
              <a:t>1</a:t>
            </a:r>
            <a:endParaRPr lang="en-US" dirty="0">
              <a:solidFill>
                <a:srgbClr val="0B2245"/>
              </a:solidFill>
            </a:endParaRPr>
          </a:p>
        </p:txBody>
      </p:sp>
      <p:cxnSp>
        <p:nvCxnSpPr>
          <p:cNvPr id="139" name="Straight Arrow Connector 138"/>
          <p:cNvCxnSpPr/>
          <p:nvPr/>
        </p:nvCxnSpPr>
        <p:spPr>
          <a:xfrm rot="16200000" flipV="1">
            <a:off x="7811904" y="2171699"/>
            <a:ext cx="228600" cy="1"/>
          </a:xfrm>
          <a:prstGeom prst="straightConnector1">
            <a:avLst/>
          </a:prstGeom>
          <a:ln w="19050">
            <a:solidFill>
              <a:srgbClr val="0B2245"/>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3" name="TextBox 142"/>
          <p:cNvSpPr txBox="1"/>
          <p:nvPr/>
        </p:nvSpPr>
        <p:spPr>
          <a:xfrm>
            <a:off x="1676400" y="1186542"/>
            <a:ext cx="301686" cy="369332"/>
          </a:xfrm>
          <a:prstGeom prst="rect">
            <a:avLst/>
          </a:prstGeom>
          <a:noFill/>
        </p:spPr>
        <p:txBody>
          <a:bodyPr wrap="none" rtlCol="0">
            <a:spAutoFit/>
          </a:bodyPr>
          <a:lstStyle/>
          <a:p>
            <a:r>
              <a:rPr lang="en-US" dirty="0" smtClean="0">
                <a:solidFill>
                  <a:srgbClr val="FF0000"/>
                </a:solidFill>
              </a:rPr>
              <a:t>3</a:t>
            </a:r>
            <a:endParaRPr lang="en-US" dirty="0">
              <a:solidFill>
                <a:srgbClr val="FF0000"/>
              </a:solidFill>
            </a:endParaRPr>
          </a:p>
        </p:txBody>
      </p:sp>
      <p:sp>
        <p:nvSpPr>
          <p:cNvPr id="144" name="TextBox 143"/>
          <p:cNvSpPr txBox="1"/>
          <p:nvPr/>
        </p:nvSpPr>
        <p:spPr>
          <a:xfrm>
            <a:off x="7365412" y="4887686"/>
            <a:ext cx="1447800" cy="246221"/>
          </a:xfrm>
          <a:prstGeom prst="rect">
            <a:avLst/>
          </a:prstGeom>
          <a:solidFill>
            <a:srgbClr val="FFFF00"/>
          </a:solidFill>
        </p:spPr>
        <p:txBody>
          <a:bodyPr wrap="square" rtlCol="0">
            <a:spAutoFit/>
          </a:bodyPr>
          <a:lstStyle/>
          <a:p>
            <a:r>
              <a:rPr lang="en-US" sz="1000" b="1" dirty="0" smtClean="0">
                <a:solidFill>
                  <a:srgbClr val="FF0000"/>
                </a:solidFill>
                <a:latin typeface="Lucida Console" pitchFamily="49" charset="0"/>
              </a:rPr>
              <a:t>r2 for all lanes</a:t>
            </a:r>
          </a:p>
        </p:txBody>
      </p:sp>
      <p:sp>
        <p:nvSpPr>
          <p:cNvPr id="145" name="TextBox 144"/>
          <p:cNvSpPr txBox="1"/>
          <p:nvPr/>
        </p:nvSpPr>
        <p:spPr>
          <a:xfrm>
            <a:off x="7380516" y="5181600"/>
            <a:ext cx="1447800" cy="246221"/>
          </a:xfrm>
          <a:prstGeom prst="rect">
            <a:avLst/>
          </a:prstGeom>
          <a:solidFill>
            <a:srgbClr val="FFFF00"/>
          </a:solidFill>
        </p:spPr>
        <p:txBody>
          <a:bodyPr wrap="square" rtlCol="0">
            <a:spAutoFit/>
          </a:bodyPr>
          <a:lstStyle/>
          <a:p>
            <a:r>
              <a:rPr lang="en-US" sz="1000" b="1" dirty="0" smtClean="0">
                <a:solidFill>
                  <a:srgbClr val="FF0000"/>
                </a:solidFill>
                <a:latin typeface="Lucida Console" pitchFamily="49" charset="0"/>
              </a:rPr>
              <a:t>r3 for all lanes</a:t>
            </a:r>
          </a:p>
        </p:txBody>
      </p:sp>
      <p:sp>
        <p:nvSpPr>
          <p:cNvPr id="104" name="Rectangle 103"/>
          <p:cNvSpPr/>
          <p:nvPr/>
        </p:nvSpPr>
        <p:spPr>
          <a:xfrm>
            <a:off x="217716" y="1093840"/>
            <a:ext cx="3352800" cy="1752600"/>
          </a:xfrm>
          <a:prstGeom prst="rect">
            <a:avLst/>
          </a:prstGeom>
          <a:noFill/>
          <a:ln w="28575">
            <a:solidFill>
              <a:srgbClr val="00763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2" name="Group 141"/>
          <p:cNvGrpSpPr/>
          <p:nvPr/>
        </p:nvGrpSpPr>
        <p:grpSpPr>
          <a:xfrm>
            <a:off x="3798322" y="1093840"/>
            <a:ext cx="5106988" cy="2286000"/>
            <a:chOff x="3733006" y="1295400"/>
            <a:chExt cx="5106988" cy="2211388"/>
          </a:xfrm>
        </p:grpSpPr>
        <p:cxnSp>
          <p:nvCxnSpPr>
            <p:cNvPr id="120" name="Straight Connector 119"/>
            <p:cNvCxnSpPr/>
            <p:nvPr/>
          </p:nvCxnSpPr>
          <p:spPr>
            <a:xfrm rot="5400000">
              <a:off x="2628900" y="2400300"/>
              <a:ext cx="22098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733800" y="3505200"/>
              <a:ext cx="28194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rot="5400000" flipH="1" flipV="1">
              <a:off x="5943600" y="2895600"/>
              <a:ext cx="12192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6553200" y="2286000"/>
              <a:ext cx="22860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rot="5400000" flipH="1" flipV="1">
              <a:off x="8343900" y="1790700"/>
              <a:ext cx="9906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rot="10800000">
              <a:off x="3733800" y="1295400"/>
              <a:ext cx="51054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grpSp>
      <p:grpSp>
        <p:nvGrpSpPr>
          <p:cNvPr id="173" name="Group 172"/>
          <p:cNvGrpSpPr/>
          <p:nvPr/>
        </p:nvGrpSpPr>
        <p:grpSpPr>
          <a:xfrm>
            <a:off x="3799116" y="2193296"/>
            <a:ext cx="5258594" cy="3626532"/>
            <a:chOff x="3733800" y="2318656"/>
            <a:chExt cx="5258594" cy="3626532"/>
          </a:xfrm>
        </p:grpSpPr>
        <p:cxnSp>
          <p:nvCxnSpPr>
            <p:cNvPr id="147" name="Straight Connector 146"/>
            <p:cNvCxnSpPr/>
            <p:nvPr/>
          </p:nvCxnSpPr>
          <p:spPr>
            <a:xfrm>
              <a:off x="3733800" y="3614056"/>
              <a:ext cx="28956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5400000" flipH="1" flipV="1">
              <a:off x="5981700" y="2966356"/>
              <a:ext cx="12954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6629400" y="2318656"/>
              <a:ext cx="23622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5400000">
              <a:off x="8229600" y="3080656"/>
              <a:ext cx="15240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rot="10800000">
              <a:off x="6553200" y="3842656"/>
              <a:ext cx="24384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rot="5400000">
              <a:off x="2569822" y="4778828"/>
              <a:ext cx="2328750" cy="794"/>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3733800" y="5943600"/>
              <a:ext cx="2819400" cy="1588"/>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rot="5400000">
              <a:off x="5503522" y="4893128"/>
              <a:ext cx="2100150" cy="794"/>
            </a:xfrm>
            <a:prstGeom prst="line">
              <a:avLst/>
            </a:prstGeom>
            <a:ln w="28575">
              <a:solidFill>
                <a:srgbClr val="007635"/>
              </a:solidFill>
              <a:prstDash val="dash"/>
            </a:ln>
          </p:spPr>
          <p:style>
            <a:lnRef idx="1">
              <a:schemeClr val="accent1"/>
            </a:lnRef>
            <a:fillRef idx="0">
              <a:schemeClr val="accent1"/>
            </a:fillRef>
            <a:effectRef idx="0">
              <a:schemeClr val="accent1"/>
            </a:effectRef>
            <a:fontRef idx="minor">
              <a:schemeClr val="tx1"/>
            </a:fontRef>
          </p:style>
        </p:cxnSp>
      </p:grpSp>
      <p:sp>
        <p:nvSpPr>
          <p:cNvPr id="166" name="TextBox 165"/>
          <p:cNvSpPr txBox="1"/>
          <p:nvPr/>
        </p:nvSpPr>
        <p:spPr>
          <a:xfrm>
            <a:off x="1676400" y="1186544"/>
            <a:ext cx="301686" cy="369332"/>
          </a:xfrm>
          <a:prstGeom prst="rect">
            <a:avLst/>
          </a:prstGeom>
          <a:noFill/>
        </p:spPr>
        <p:txBody>
          <a:bodyPr wrap="none" rtlCol="0">
            <a:spAutoFit/>
          </a:bodyPr>
          <a:lstStyle/>
          <a:p>
            <a:r>
              <a:rPr lang="en-US" dirty="0" smtClean="0">
                <a:solidFill>
                  <a:srgbClr val="0B2245"/>
                </a:solidFill>
              </a:rPr>
              <a:t>1</a:t>
            </a:r>
            <a:endParaRPr lang="en-US" dirty="0">
              <a:solidFill>
                <a:srgbClr val="0B2245"/>
              </a:solidFill>
            </a:endParaRPr>
          </a:p>
        </p:txBody>
      </p:sp>
      <p:sp>
        <p:nvSpPr>
          <p:cNvPr id="174" name="TextBox 173"/>
          <p:cNvSpPr txBox="1"/>
          <p:nvPr/>
        </p:nvSpPr>
        <p:spPr>
          <a:xfrm>
            <a:off x="2808516" y="2008240"/>
            <a:ext cx="426720" cy="369332"/>
          </a:xfrm>
          <a:prstGeom prst="rect">
            <a:avLst/>
          </a:prstGeom>
          <a:noFill/>
        </p:spPr>
        <p:txBody>
          <a:bodyPr wrap="none" rtlCol="0">
            <a:spAutoFit/>
          </a:bodyPr>
          <a:lstStyle/>
          <a:p>
            <a:r>
              <a:rPr lang="en-US" dirty="0" smtClean="0">
                <a:solidFill>
                  <a:srgbClr val="0B2245"/>
                </a:solidFill>
              </a:rPr>
              <a:t>PC</a:t>
            </a:r>
            <a:endParaRPr lang="en-US" dirty="0">
              <a:solidFill>
                <a:srgbClr val="0B224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3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0"/>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7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2"/>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5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1"/>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2"/>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3"/>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0"/>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7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00"/>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90"/>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91"/>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94"/>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97"/>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106"/>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108"/>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109"/>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10"/>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11"/>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112"/>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113"/>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114"/>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115"/>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116"/>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117"/>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18"/>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119"/>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12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25"/>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128"/>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69"/>
                                        </p:tgtEl>
                                        <p:attrNameLst>
                                          <p:attrName>style.visibility</p:attrName>
                                        </p:attrNameLst>
                                      </p:cBhvr>
                                      <p:to>
                                        <p:strVal val="visible"/>
                                      </p:to>
                                    </p:set>
                                  </p:childTnLst>
                                </p:cTn>
                              </p:par>
                              <p:par>
                                <p:cTn id="145" presetID="1" presetClass="exit" presetSubtype="0" fill="hold" grpId="1" nodeType="withEffect">
                                  <p:stCondLst>
                                    <p:cond delay="0"/>
                                  </p:stCondLst>
                                  <p:childTnLst>
                                    <p:set>
                                      <p:cBhvr>
                                        <p:cTn id="146" dur="1" fill="hold">
                                          <p:stCondLst>
                                            <p:cond delay="0"/>
                                          </p:stCondLst>
                                        </p:cTn>
                                        <p:tgtEl>
                                          <p:spTgt spid="166"/>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76"/>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xit" presetSubtype="0" fill="hold" grpId="1" nodeType="clickEffect">
                                  <p:stCondLst>
                                    <p:cond delay="0"/>
                                  </p:stCondLst>
                                  <p:childTnLst>
                                    <p:set>
                                      <p:cBhvr>
                                        <p:cTn id="154" dur="1" fill="hold">
                                          <p:stCondLst>
                                            <p:cond delay="0"/>
                                          </p:stCondLst>
                                        </p:cTn>
                                        <p:tgtEl>
                                          <p:spTgt spid="69"/>
                                        </p:tgtEl>
                                        <p:attrNameLst>
                                          <p:attrName>style.visibility</p:attrName>
                                        </p:attrNameLst>
                                      </p:cBhvr>
                                      <p:to>
                                        <p:strVal val="hidden"/>
                                      </p:to>
                                    </p:set>
                                  </p:childTnLst>
                                </p:cTn>
                              </p:par>
                              <p:par>
                                <p:cTn id="155" presetID="1" presetClass="entr" presetSubtype="0" fill="hold" grpId="0" nodeType="withEffect">
                                  <p:stCondLst>
                                    <p:cond delay="0"/>
                                  </p:stCondLst>
                                  <p:childTnLst>
                                    <p:set>
                                      <p:cBhvr>
                                        <p:cTn id="156" dur="1" fill="hold">
                                          <p:stCondLst>
                                            <p:cond delay="0"/>
                                          </p:stCondLst>
                                        </p:cTn>
                                        <p:tgtEl>
                                          <p:spTgt spid="70"/>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78"/>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85"/>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87"/>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77"/>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presetID="1" presetClass="exit" presetSubtype="0" fill="hold" grpId="1" nodeType="clickEffect">
                                  <p:stCondLst>
                                    <p:cond delay="0"/>
                                  </p:stCondLst>
                                  <p:childTnLst>
                                    <p:set>
                                      <p:cBhvr>
                                        <p:cTn id="176" dur="1" fill="hold">
                                          <p:stCondLst>
                                            <p:cond delay="0"/>
                                          </p:stCondLst>
                                        </p:cTn>
                                        <p:tgtEl>
                                          <p:spTgt spid="70"/>
                                        </p:tgtEl>
                                        <p:attrNameLst>
                                          <p:attrName>style.visibility</p:attrName>
                                        </p:attrNameLst>
                                      </p:cBhvr>
                                      <p:to>
                                        <p:strVal val="hidden"/>
                                      </p:to>
                                    </p:set>
                                  </p:childTnLst>
                                </p:cTn>
                              </p:par>
                              <p:par>
                                <p:cTn id="177" presetID="1" presetClass="entr" presetSubtype="0" fill="hold" grpId="0" nodeType="withEffect">
                                  <p:stCondLst>
                                    <p:cond delay="0"/>
                                  </p:stCondLst>
                                  <p:childTnLst>
                                    <p:set>
                                      <p:cBhvr>
                                        <p:cTn id="178" dur="1" fill="hold">
                                          <p:stCondLst>
                                            <p:cond delay="0"/>
                                          </p:stCondLst>
                                        </p:cTn>
                                        <p:tgtEl>
                                          <p:spTgt spid="143"/>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33"/>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131"/>
                                        </p:tgtEl>
                                        <p:attrNameLst>
                                          <p:attrName>style.visibility</p:attrName>
                                        </p:attrNameLst>
                                      </p:cBhvr>
                                      <p:to>
                                        <p:strVal val="visible"/>
                                      </p:to>
                                    </p:set>
                                  </p:childTnLst>
                                </p:cTn>
                              </p:par>
                              <p:par>
                                <p:cTn id="187" presetID="1" presetClass="exit" presetSubtype="0" fill="hold" grpId="1" nodeType="withEffect">
                                  <p:stCondLst>
                                    <p:cond delay="0"/>
                                  </p:stCondLst>
                                  <p:childTnLst>
                                    <p:set>
                                      <p:cBhvr>
                                        <p:cTn id="188" dur="1" fill="hold">
                                          <p:stCondLst>
                                            <p:cond delay="0"/>
                                          </p:stCondLst>
                                        </p:cTn>
                                        <p:tgtEl>
                                          <p:spTgt spid="85"/>
                                        </p:tgtEl>
                                        <p:attrNameLst>
                                          <p:attrName>style.visibility</p:attrName>
                                        </p:attrNameLst>
                                      </p:cBhvr>
                                      <p:to>
                                        <p:strVal val="hidden"/>
                                      </p:to>
                                    </p:set>
                                  </p:childTnLst>
                                </p:cTn>
                              </p:par>
                              <p:par>
                                <p:cTn id="189" presetID="1" presetClass="exit" presetSubtype="0" fill="hold" grpId="1" nodeType="withEffect">
                                  <p:stCondLst>
                                    <p:cond delay="0"/>
                                  </p:stCondLst>
                                  <p:childTnLst>
                                    <p:set>
                                      <p:cBhvr>
                                        <p:cTn id="190" dur="1" fill="hold">
                                          <p:stCondLst>
                                            <p:cond delay="0"/>
                                          </p:stCondLst>
                                        </p:cTn>
                                        <p:tgtEl>
                                          <p:spTgt spid="87"/>
                                        </p:tgtEl>
                                        <p:attrNameLst>
                                          <p:attrName>style.visibility</p:attrName>
                                        </p:attrNameLst>
                                      </p:cBhvr>
                                      <p:to>
                                        <p:strVal val="hidden"/>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132"/>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xit" presetSubtype="0" fill="hold" grpId="1" nodeType="clickEffect">
                                  <p:stCondLst>
                                    <p:cond delay="0"/>
                                  </p:stCondLst>
                                  <p:childTnLst>
                                    <p:set>
                                      <p:cBhvr>
                                        <p:cTn id="198" dur="1" fill="hold">
                                          <p:stCondLst>
                                            <p:cond delay="0"/>
                                          </p:stCondLst>
                                        </p:cTn>
                                        <p:tgtEl>
                                          <p:spTgt spid="131"/>
                                        </p:tgtEl>
                                        <p:attrNameLst>
                                          <p:attrName>style.visibility</p:attrName>
                                        </p:attrNameLst>
                                      </p:cBhvr>
                                      <p:to>
                                        <p:strVal val="hidden"/>
                                      </p:to>
                                    </p:set>
                                  </p:childTnLst>
                                </p:cTn>
                              </p:par>
                              <p:par>
                                <p:cTn id="199" presetID="1" presetClass="exit" presetSubtype="0" fill="hold" grpId="1" nodeType="withEffect">
                                  <p:stCondLst>
                                    <p:cond delay="0"/>
                                  </p:stCondLst>
                                  <p:childTnLst>
                                    <p:set>
                                      <p:cBhvr>
                                        <p:cTn id="200" dur="1" fill="hold">
                                          <p:stCondLst>
                                            <p:cond delay="0"/>
                                          </p:stCondLst>
                                        </p:cTn>
                                        <p:tgtEl>
                                          <p:spTgt spid="132"/>
                                        </p:tgtEl>
                                        <p:attrNameLst>
                                          <p:attrName>style.visibility</p:attrName>
                                        </p:attrNameLst>
                                      </p:cBhvr>
                                      <p:to>
                                        <p:strVal val="hidden"/>
                                      </p:to>
                                    </p:set>
                                  </p:childTnLst>
                                </p:cTn>
                              </p:par>
                              <p:par>
                                <p:cTn id="201" presetID="1" presetClass="entr" presetSubtype="0" fill="hold" grpId="0" nodeType="withEffect">
                                  <p:stCondLst>
                                    <p:cond delay="0"/>
                                  </p:stCondLst>
                                  <p:childTnLst>
                                    <p:set>
                                      <p:cBhvr>
                                        <p:cTn id="202" dur="1" fill="hold">
                                          <p:stCondLst>
                                            <p:cond delay="0"/>
                                          </p:stCondLst>
                                        </p:cTn>
                                        <p:tgtEl>
                                          <p:spTgt spid="144"/>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xit" presetSubtype="0" fill="hold" grpId="1" nodeType="clickEffect">
                                  <p:stCondLst>
                                    <p:cond delay="0"/>
                                  </p:stCondLst>
                                  <p:childTnLst>
                                    <p:set>
                                      <p:cBhvr>
                                        <p:cTn id="206" dur="1" fill="hold">
                                          <p:stCondLst>
                                            <p:cond delay="0"/>
                                          </p:stCondLst>
                                        </p:cTn>
                                        <p:tgtEl>
                                          <p:spTgt spid="144"/>
                                        </p:tgtEl>
                                        <p:attrNameLst>
                                          <p:attrName>style.visibility</p:attrName>
                                        </p:attrNameLst>
                                      </p:cBhvr>
                                      <p:to>
                                        <p:strVal val="hidden"/>
                                      </p:to>
                                    </p:set>
                                  </p:childTnLst>
                                </p:cTn>
                              </p:par>
                            </p:childTnLst>
                          </p:cTn>
                        </p:par>
                      </p:childTnLst>
                    </p:cTn>
                  </p:par>
                  <p:par>
                    <p:cTn id="207" fill="hold">
                      <p:stCondLst>
                        <p:cond delay="indefinite"/>
                      </p:stCondLst>
                      <p:childTnLst>
                        <p:par>
                          <p:cTn id="208" fill="hold">
                            <p:stCondLst>
                              <p:cond delay="0"/>
                            </p:stCondLst>
                            <p:childTnLst>
                              <p:par>
                                <p:cTn id="209" presetID="1" presetClass="exit" presetSubtype="0" fill="hold" grpId="1" nodeType="clickEffect">
                                  <p:stCondLst>
                                    <p:cond delay="0"/>
                                  </p:stCondLst>
                                  <p:childTnLst>
                                    <p:set>
                                      <p:cBhvr>
                                        <p:cTn id="210" dur="1" fill="hold">
                                          <p:stCondLst>
                                            <p:cond delay="0"/>
                                          </p:stCondLst>
                                        </p:cTn>
                                        <p:tgtEl>
                                          <p:spTgt spid="78"/>
                                        </p:tgtEl>
                                        <p:attrNameLst>
                                          <p:attrName>style.visibility</p:attrName>
                                        </p:attrNameLst>
                                      </p:cBhvr>
                                      <p:to>
                                        <p:strVal val="hidden"/>
                                      </p:to>
                                    </p:set>
                                  </p:childTnLst>
                                </p:cTn>
                              </p:par>
                            </p:childTnLst>
                          </p:cTn>
                        </p:par>
                      </p:childTnLst>
                    </p:cTn>
                  </p:par>
                  <p:par>
                    <p:cTn id="211" fill="hold">
                      <p:stCondLst>
                        <p:cond delay="indefinite"/>
                      </p:stCondLst>
                      <p:childTnLst>
                        <p:par>
                          <p:cTn id="212" fill="hold">
                            <p:stCondLst>
                              <p:cond delay="0"/>
                            </p:stCondLst>
                            <p:childTnLst>
                              <p:par>
                                <p:cTn id="213" presetID="1" presetClass="exit" presetSubtype="0" fill="hold" grpId="1" nodeType="clickEffect">
                                  <p:stCondLst>
                                    <p:cond delay="0"/>
                                  </p:stCondLst>
                                  <p:childTnLst>
                                    <p:set>
                                      <p:cBhvr>
                                        <p:cTn id="214" dur="1" fill="hold">
                                          <p:stCondLst>
                                            <p:cond delay="0"/>
                                          </p:stCondLst>
                                        </p:cTn>
                                        <p:tgtEl>
                                          <p:spTgt spid="76"/>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134"/>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135"/>
                                        </p:tgtEl>
                                        <p:attrNameLst>
                                          <p:attrName>style.visibility</p:attrName>
                                        </p:attrNameLst>
                                      </p:cBhvr>
                                      <p:to>
                                        <p:strVal val="visible"/>
                                      </p:to>
                                    </p:set>
                                  </p:childTnLst>
                                </p:cTn>
                              </p:par>
                              <p:par>
                                <p:cTn id="223" presetID="1" presetClass="exit" presetSubtype="0" fill="hold" grpId="1" nodeType="withEffect">
                                  <p:stCondLst>
                                    <p:cond delay="0"/>
                                  </p:stCondLst>
                                  <p:childTnLst>
                                    <p:set>
                                      <p:cBhvr>
                                        <p:cTn id="224" dur="1" fill="hold">
                                          <p:stCondLst>
                                            <p:cond delay="0"/>
                                          </p:stCondLst>
                                        </p:cTn>
                                        <p:tgtEl>
                                          <p:spTgt spid="134"/>
                                        </p:tgtEl>
                                        <p:attrNameLst>
                                          <p:attrName>style.visibility</p:attrName>
                                        </p:attrNameLst>
                                      </p:cBhvr>
                                      <p:to>
                                        <p:strVal val="hidden"/>
                                      </p:to>
                                    </p:se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136"/>
                                        </p:tgtEl>
                                        <p:attrNameLst>
                                          <p:attrName>style.visibility</p:attrName>
                                        </p:attrNameLst>
                                      </p:cBhvr>
                                      <p:to>
                                        <p:strVal val="visible"/>
                                      </p:to>
                                    </p:set>
                                  </p:childTnLst>
                                </p:cTn>
                              </p:par>
                            </p:childTnLst>
                          </p:cTn>
                        </p:par>
                      </p:childTnLst>
                    </p:cTn>
                  </p:par>
                  <p:par>
                    <p:cTn id="229" fill="hold">
                      <p:stCondLst>
                        <p:cond delay="indefinite"/>
                      </p:stCondLst>
                      <p:childTnLst>
                        <p:par>
                          <p:cTn id="230" fill="hold">
                            <p:stCondLst>
                              <p:cond delay="0"/>
                            </p:stCondLst>
                            <p:childTnLst>
                              <p:par>
                                <p:cTn id="231" presetID="1" presetClass="exit" presetSubtype="0" fill="hold" grpId="1" nodeType="clickEffect">
                                  <p:stCondLst>
                                    <p:cond delay="0"/>
                                  </p:stCondLst>
                                  <p:childTnLst>
                                    <p:set>
                                      <p:cBhvr>
                                        <p:cTn id="232" dur="1" fill="hold">
                                          <p:stCondLst>
                                            <p:cond delay="0"/>
                                          </p:stCondLst>
                                        </p:cTn>
                                        <p:tgtEl>
                                          <p:spTgt spid="135"/>
                                        </p:tgtEl>
                                        <p:attrNameLst>
                                          <p:attrName>style.visibility</p:attrName>
                                        </p:attrNameLst>
                                      </p:cBhvr>
                                      <p:to>
                                        <p:strVal val="hidden"/>
                                      </p:to>
                                    </p:set>
                                  </p:childTnLst>
                                </p:cTn>
                              </p:par>
                              <p:par>
                                <p:cTn id="233" presetID="1" presetClass="exit" presetSubtype="0" fill="hold" grpId="1" nodeType="withEffect">
                                  <p:stCondLst>
                                    <p:cond delay="0"/>
                                  </p:stCondLst>
                                  <p:childTnLst>
                                    <p:set>
                                      <p:cBhvr>
                                        <p:cTn id="234" dur="1" fill="hold">
                                          <p:stCondLst>
                                            <p:cond delay="0"/>
                                          </p:stCondLst>
                                        </p:cTn>
                                        <p:tgtEl>
                                          <p:spTgt spid="136"/>
                                        </p:tgtEl>
                                        <p:attrNameLst>
                                          <p:attrName>style.visibility</p:attrName>
                                        </p:attrNameLst>
                                      </p:cBhvr>
                                      <p:to>
                                        <p:strVal val="hidden"/>
                                      </p:to>
                                    </p:set>
                                  </p:childTnLst>
                                </p:cTn>
                              </p:par>
                              <p:par>
                                <p:cTn id="235" presetID="1" presetClass="entr" presetSubtype="0" fill="hold" grpId="0" nodeType="withEffect">
                                  <p:stCondLst>
                                    <p:cond delay="0"/>
                                  </p:stCondLst>
                                  <p:childTnLst>
                                    <p:set>
                                      <p:cBhvr>
                                        <p:cTn id="236" dur="1" fill="hold">
                                          <p:stCondLst>
                                            <p:cond delay="0"/>
                                          </p:stCondLst>
                                        </p:cTn>
                                        <p:tgtEl>
                                          <p:spTgt spid="145"/>
                                        </p:tgtEl>
                                        <p:attrNameLst>
                                          <p:attrName>style.visibility</p:attrName>
                                        </p:attrNameLst>
                                      </p:cBhvr>
                                      <p:to>
                                        <p:strVal val="visible"/>
                                      </p:to>
                                    </p:set>
                                  </p:childTnLst>
                                </p:cTn>
                              </p:par>
                            </p:childTnLst>
                          </p:cTn>
                        </p:par>
                      </p:childTnLst>
                    </p:cTn>
                  </p:par>
                  <p:par>
                    <p:cTn id="237" fill="hold">
                      <p:stCondLst>
                        <p:cond delay="indefinite"/>
                      </p:stCondLst>
                      <p:childTnLst>
                        <p:par>
                          <p:cTn id="238" fill="hold">
                            <p:stCondLst>
                              <p:cond delay="0"/>
                            </p:stCondLst>
                            <p:childTnLst>
                              <p:par>
                                <p:cTn id="239" presetID="1" presetClass="exit" presetSubtype="0" fill="hold" grpId="1" nodeType="clickEffect">
                                  <p:stCondLst>
                                    <p:cond delay="0"/>
                                  </p:stCondLst>
                                  <p:childTnLst>
                                    <p:set>
                                      <p:cBhvr>
                                        <p:cTn id="240" dur="1" fill="hold">
                                          <p:stCondLst>
                                            <p:cond delay="0"/>
                                          </p:stCondLst>
                                        </p:cTn>
                                        <p:tgtEl>
                                          <p:spTgt spid="145"/>
                                        </p:tgtEl>
                                        <p:attrNameLst>
                                          <p:attrName>style.visibility</p:attrName>
                                        </p:attrNameLst>
                                      </p:cBhvr>
                                      <p:to>
                                        <p:strVal val="hidden"/>
                                      </p:to>
                                    </p:set>
                                  </p:childTnLst>
                                </p:cTn>
                              </p:par>
                            </p:childTnLst>
                          </p:cTn>
                        </p:par>
                      </p:childTnLst>
                    </p:cTn>
                  </p:par>
                  <p:par>
                    <p:cTn id="241" fill="hold">
                      <p:stCondLst>
                        <p:cond delay="indefinite"/>
                      </p:stCondLst>
                      <p:childTnLst>
                        <p:par>
                          <p:cTn id="242" fill="hold">
                            <p:stCondLst>
                              <p:cond delay="0"/>
                            </p:stCondLst>
                            <p:childTnLst>
                              <p:par>
                                <p:cTn id="243" presetID="1" presetClass="exit" presetSubtype="0" fill="hold" grpId="1" nodeType="clickEffect">
                                  <p:stCondLst>
                                    <p:cond delay="0"/>
                                  </p:stCondLst>
                                  <p:childTnLst>
                                    <p:set>
                                      <p:cBhvr>
                                        <p:cTn id="244" dur="1" fill="hold">
                                          <p:stCondLst>
                                            <p:cond delay="0"/>
                                          </p:stCondLst>
                                        </p:cTn>
                                        <p:tgtEl>
                                          <p:spTgt spid="133"/>
                                        </p:tgtEl>
                                        <p:attrNameLst>
                                          <p:attrName>style.visibility</p:attrName>
                                        </p:attrNameLst>
                                      </p:cBhvr>
                                      <p:to>
                                        <p:strVal val="hidden"/>
                                      </p:to>
                                    </p:set>
                                  </p:childTnLst>
                                </p:cTn>
                              </p:par>
                            </p:childTnLst>
                          </p:cTn>
                        </p:par>
                      </p:childTnLst>
                    </p:cTn>
                  </p:par>
                  <p:par>
                    <p:cTn id="245" fill="hold">
                      <p:stCondLst>
                        <p:cond delay="indefinite"/>
                      </p:stCondLst>
                      <p:childTnLst>
                        <p:par>
                          <p:cTn id="246" fill="hold">
                            <p:stCondLst>
                              <p:cond delay="0"/>
                            </p:stCondLst>
                            <p:childTnLst>
                              <p:par>
                                <p:cTn id="247" presetID="1" presetClass="exit" presetSubtype="0" fill="hold" grpId="1" nodeType="clickEffect">
                                  <p:stCondLst>
                                    <p:cond delay="0"/>
                                  </p:stCondLst>
                                  <p:childTnLst>
                                    <p:set>
                                      <p:cBhvr>
                                        <p:cTn id="248" dur="1" fill="hold">
                                          <p:stCondLst>
                                            <p:cond delay="0"/>
                                          </p:stCondLst>
                                        </p:cTn>
                                        <p:tgtEl>
                                          <p:spTgt spid="7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P spid="8" grpId="0" animBg="1"/>
      <p:bldP spid="14" grpId="0" animBg="1"/>
      <p:bldP spid="15" grpId="0" animBg="1"/>
      <p:bldP spid="37" grpId="0" animBg="1"/>
      <p:bldP spid="42" grpId="0" animBg="1"/>
      <p:bldP spid="50" grpId="0" animBg="1"/>
      <p:bldP spid="52" grpId="0" animBg="1"/>
      <p:bldP spid="69" grpId="0"/>
      <p:bldP spid="69" grpId="1"/>
      <p:bldP spid="70" grpId="0"/>
      <p:bldP spid="70" grpId="1"/>
      <p:bldP spid="76" grpId="0"/>
      <p:bldP spid="76" grpId="1"/>
      <p:bldP spid="77" grpId="0"/>
      <p:bldP spid="77" grpId="1"/>
      <p:bldP spid="78" grpId="0"/>
      <p:bldP spid="78" grpId="1"/>
      <p:bldP spid="79" grpId="0" animBg="1"/>
      <p:bldP spid="80" grpId="0" animBg="1"/>
      <p:bldP spid="81" grpId="0" animBg="1"/>
      <p:bldP spid="82" grpId="0" animBg="1"/>
      <p:bldP spid="83" grpId="0" animBg="1"/>
      <p:bldP spid="85" grpId="0"/>
      <p:bldP spid="85" grpId="1"/>
      <p:bldP spid="87" grpId="0"/>
      <p:bldP spid="87" grpId="1"/>
      <p:bldP spid="131" grpId="0"/>
      <p:bldP spid="131" grpId="1"/>
      <p:bldP spid="132" grpId="0"/>
      <p:bldP spid="132" grpId="1"/>
      <p:bldP spid="133" grpId="0"/>
      <p:bldP spid="133" grpId="1"/>
      <p:bldP spid="134" grpId="0"/>
      <p:bldP spid="134" grpId="1"/>
      <p:bldP spid="135" grpId="0"/>
      <p:bldP spid="135" grpId="1"/>
      <p:bldP spid="136" grpId="0"/>
      <p:bldP spid="136" grpId="1"/>
      <p:bldP spid="137" grpId="0"/>
      <p:bldP spid="143" grpId="0"/>
      <p:bldP spid="144" grpId="0" animBg="1"/>
      <p:bldP spid="144" grpId="1" animBg="1"/>
      <p:bldP spid="145" grpId="0" animBg="1"/>
      <p:bldP spid="145" grpId="1" animBg="1"/>
      <p:bldP spid="104" grpId="0" animBg="1"/>
      <p:bldP spid="166" grpId="0"/>
      <p:bldP spid="166" grpId="1"/>
      <p:bldP spid="17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Inter-Thread Instruction Locality (ITL)</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Warps are likely to fetch/and decode same instruction</a:t>
            </a:r>
          </a:p>
          <a:p>
            <a:r>
              <a:rPr lang="en-US" dirty="0" smtClean="0"/>
              <a:t>The percentage of instructions already fetched by other currently active warps recently:</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Inter-Warp Instruction Temporal Locality in Deep-Multithreaded GPUs</a:t>
            </a:r>
            <a:endParaRPr lang="en-US" dirty="0"/>
          </a:p>
        </p:txBody>
      </p:sp>
      <p:graphicFrame>
        <p:nvGraphicFramePr>
          <p:cNvPr id="7" name="Chart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 val="2078054960"/>
              </p:ext>
            </p:extLst>
          </p:nvPr>
        </p:nvGraphicFramePr>
        <p:xfrm>
          <a:off x="1447800" y="2971800"/>
          <a:ext cx="6010275" cy="3048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Exploiting ITL</a:t>
            </a:r>
            <a:endParaRPr lang="en-US" dirty="0"/>
          </a:p>
        </p:txBody>
      </p:sp>
      <p:sp>
        <p:nvSpPr>
          <p:cNvPr id="3" name="Content Placeholder 2"/>
          <p:cNvSpPr>
            <a:spLocks noGrp="1"/>
          </p:cNvSpPr>
          <p:nvPr>
            <p:ph idx="1"/>
          </p:nvPr>
        </p:nvSpPr>
        <p:spPr/>
        <p:txBody>
          <a:bodyPr/>
          <a:lstStyle/>
          <a:p>
            <a:r>
              <a:rPr lang="en-US" dirty="0" smtClean="0"/>
              <a:t>Toward performance improvement</a:t>
            </a:r>
          </a:p>
          <a:p>
            <a:pPr lvl="1"/>
            <a:r>
              <a:rPr lang="en-US" dirty="0" smtClean="0"/>
              <a:t>Minor improvement by reducing the latency of arithmetic pipeline</a:t>
            </a:r>
          </a:p>
          <a:p>
            <a:r>
              <a:rPr lang="en-US" dirty="0" smtClean="0"/>
              <a:t>Toward energy saving</a:t>
            </a:r>
          </a:p>
          <a:p>
            <a:pPr lvl="1"/>
            <a:r>
              <a:rPr lang="en-US" dirty="0" smtClean="0"/>
              <a:t>Fetch/decode bypassing similar to loop buffering</a:t>
            </a:r>
          </a:p>
          <a:p>
            <a:pPr lvl="1"/>
            <a:r>
              <a:rPr lang="en-US" dirty="0" smtClean="0"/>
              <a:t>Reducing accesses to I-Cache</a:t>
            </a:r>
          </a:p>
          <a:p>
            <a:pPr lvl="2"/>
            <a:r>
              <a:rPr lang="en-US" dirty="0" smtClean="0"/>
              <a:t>Row buffer</a:t>
            </a:r>
          </a:p>
          <a:p>
            <a:pPr lvl="2"/>
            <a:r>
              <a:rPr lang="en-US" dirty="0" smtClean="0"/>
              <a:t>Filter Cache (our case study)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Inter-Warp Instruction Temporal Locality in Deep-Multithreaded GPUs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3048000" y="3124200"/>
            <a:ext cx="1905000" cy="2057400"/>
          </a:xfrm>
          <a:prstGeom prst="rect">
            <a:avLst/>
          </a:prstGeom>
          <a:solidFill>
            <a:srgbClr val="007635"/>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Decoded-Instruction Buffer</a:t>
            </a:r>
          </a:p>
          <a:p>
            <a:pPr algn="ctr"/>
            <a:endParaRPr lang="en-US" b="1" dirty="0" smtClean="0">
              <a:solidFill>
                <a:srgbClr val="FFFF00"/>
              </a:solidFill>
            </a:endParaRPr>
          </a:p>
          <a:p>
            <a:pPr algn="ctr"/>
            <a:endParaRPr lang="en-US" b="1" dirty="0" smtClean="0">
              <a:solidFill>
                <a:srgbClr val="FFFF00"/>
              </a:solidFill>
            </a:endParaRPr>
          </a:p>
          <a:p>
            <a:pPr algn="ctr"/>
            <a:endParaRPr lang="en-US" b="1" dirty="0" smtClean="0">
              <a:solidFill>
                <a:srgbClr val="FFFF00"/>
              </a:solidFill>
            </a:endParaRPr>
          </a:p>
          <a:p>
            <a:pPr algn="ctr"/>
            <a:endParaRPr lang="en-US" b="1" dirty="0" smtClean="0">
              <a:solidFill>
                <a:srgbClr val="FFFF00"/>
              </a:solidFill>
            </a:endParaRPr>
          </a:p>
          <a:p>
            <a:pPr algn="ctr"/>
            <a:endParaRPr lang="en-US" b="1" dirty="0">
              <a:solidFill>
                <a:srgbClr val="FFFF00"/>
              </a:solidFill>
            </a:endParaRPr>
          </a:p>
        </p:txBody>
      </p:sp>
      <p:sp>
        <p:nvSpPr>
          <p:cNvPr id="2" name="Title 1"/>
          <p:cNvSpPr>
            <a:spLocks noGrp="1"/>
          </p:cNvSpPr>
          <p:nvPr>
            <p:ph type="title"/>
          </p:nvPr>
        </p:nvSpPr>
        <p:spPr/>
        <p:txBody>
          <a:bodyPr/>
          <a:lstStyle/>
          <a:p>
            <a:r>
              <a:rPr lang="en-US" dirty="0" smtClean="0"/>
              <a:t>Fetch/Decode Bypassing</a:t>
            </a:r>
            <a:endParaRPr lang="en-US" dirty="0"/>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dirty="0"/>
          </a:p>
        </p:txBody>
      </p:sp>
      <p:graphicFrame>
        <p:nvGraphicFramePr>
          <p:cNvPr id="6" name="Table 5"/>
          <p:cNvGraphicFramePr>
            <a:graphicFrameLocks noGrp="1"/>
          </p:cNvGraphicFramePr>
          <p:nvPr/>
        </p:nvGraphicFramePr>
        <p:xfrm>
          <a:off x="1828800" y="1981200"/>
          <a:ext cx="1676400" cy="304800"/>
        </p:xfrm>
        <a:graphic>
          <a:graphicData uri="http://schemas.openxmlformats.org/drawingml/2006/table">
            <a:tbl>
              <a:tblPr firstRow="1" bandRow="1">
                <a:tableStyleId>{2D5ABB26-0587-4C30-8999-92F81FD0307C}</a:tableStyleId>
              </a:tblPr>
              <a:tblGrid>
                <a:gridCol w="457200"/>
                <a:gridCol w="846667"/>
                <a:gridCol w="372533"/>
              </a:tblGrid>
              <a:tr h="228600">
                <a:tc>
                  <a:txBody>
                    <a:bodyPr/>
                    <a:lstStyle/>
                    <a:p>
                      <a:pPr algn="ctr"/>
                      <a:r>
                        <a:rPr lang="en-US" sz="1400" dirty="0" smtClean="0">
                          <a:solidFill>
                            <a:srgbClr val="0B2245"/>
                          </a:solidFill>
                        </a:rPr>
                        <a:t>W1</a:t>
                      </a: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B2245"/>
                          </a:solidFill>
                        </a:rPr>
                        <a:t>↓↓↓↓</a:t>
                      </a: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1828800" y="2438400"/>
          <a:ext cx="1676400" cy="304800"/>
        </p:xfrm>
        <a:graphic>
          <a:graphicData uri="http://schemas.openxmlformats.org/drawingml/2006/table">
            <a:tbl>
              <a:tblPr firstRow="1" bandRow="1">
                <a:tableStyleId>{2D5ABB26-0587-4C30-8999-92F81FD0307C}</a:tableStyleId>
              </a:tblPr>
              <a:tblGrid>
                <a:gridCol w="457200"/>
                <a:gridCol w="846667"/>
                <a:gridCol w="372533"/>
              </a:tblGrid>
              <a:tr h="228600">
                <a:tc>
                  <a:txBody>
                    <a:bodyPr/>
                    <a:lstStyle/>
                    <a:p>
                      <a:pPr algn="ctr"/>
                      <a:r>
                        <a:rPr lang="en-US" sz="1400" dirty="0" smtClean="0">
                          <a:solidFill>
                            <a:srgbClr val="0B2245"/>
                          </a:solidFill>
                        </a:rPr>
                        <a:t>W2</a:t>
                      </a: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B2245"/>
                          </a:solidFill>
                        </a:rPr>
                        <a:t>↓↓↓↓</a:t>
                      </a: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sp>
        <p:nvSpPr>
          <p:cNvPr id="8" name="Rectangle 7"/>
          <p:cNvSpPr/>
          <p:nvPr/>
        </p:nvSpPr>
        <p:spPr>
          <a:xfrm>
            <a:off x="3810000" y="1981200"/>
            <a:ext cx="1143000" cy="7620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Warp Scheduler</a:t>
            </a:r>
            <a:endParaRPr lang="en-US" dirty="0">
              <a:solidFill>
                <a:srgbClr val="0B2245"/>
              </a:solidFill>
            </a:endParaRPr>
          </a:p>
        </p:txBody>
      </p:sp>
      <p:cxnSp>
        <p:nvCxnSpPr>
          <p:cNvPr id="9" name="Straight Arrow Connector 8"/>
          <p:cNvCxnSpPr/>
          <p:nvPr/>
        </p:nvCxnSpPr>
        <p:spPr>
          <a:xfrm>
            <a:off x="3505200" y="2133600"/>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505200" y="2590800"/>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4153694" y="2932906"/>
            <a:ext cx="3810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410200" y="1981200"/>
            <a:ext cx="2590800" cy="20574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Instruction Buffer</a:t>
            </a: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a:solidFill>
                <a:srgbClr val="0B2245"/>
              </a:solidFill>
            </a:endParaRPr>
          </a:p>
        </p:txBody>
      </p:sp>
      <p:graphicFrame>
        <p:nvGraphicFramePr>
          <p:cNvPr id="14" name="Table 13"/>
          <p:cNvGraphicFramePr>
            <a:graphicFrameLocks noGrp="1"/>
          </p:cNvGraphicFramePr>
          <p:nvPr/>
        </p:nvGraphicFramePr>
        <p:xfrm>
          <a:off x="5486400" y="2438400"/>
          <a:ext cx="2384011" cy="1737360"/>
        </p:xfrm>
        <a:graphic>
          <a:graphicData uri="http://schemas.openxmlformats.org/drawingml/2006/table">
            <a:tbl>
              <a:tblPr firstRow="1" bandRow="1">
                <a:tableStyleId>{2D5ABB26-0587-4C30-8999-92F81FD0307C}</a:tableStyleId>
              </a:tblPr>
              <a:tblGrid>
                <a:gridCol w="304800"/>
                <a:gridCol w="533400"/>
                <a:gridCol w="533400"/>
                <a:gridCol w="479011"/>
                <a:gridCol w="533400"/>
              </a:tblGrid>
              <a:tr h="165100">
                <a:tc>
                  <a:txBody>
                    <a:bodyPr/>
                    <a:lstStyle/>
                    <a:p>
                      <a:pPr algn="ctr"/>
                      <a:endParaRPr lang="en-US" sz="1400" b="1" dirty="0">
                        <a:solidFill>
                          <a:srgbClr val="0B2245"/>
                        </a:solidFill>
                      </a:endParaRPr>
                    </a:p>
                  </a:txBody>
                  <a:tcPr vert="vert270">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err="1" smtClean="0">
                          <a:solidFill>
                            <a:srgbClr val="0B2245"/>
                          </a:solidFill>
                        </a:rPr>
                        <a:t>insn</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src1</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src2</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err="1" smtClean="0">
                          <a:solidFill>
                            <a:srgbClr val="0B2245"/>
                          </a:solidFill>
                        </a:rPr>
                        <a:t>dest</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rowSpan="2">
                  <a:txBody>
                    <a:bodyPr/>
                    <a:lstStyle/>
                    <a:p>
                      <a:pPr algn="ctr"/>
                      <a:r>
                        <a:rPr lang="en-US" sz="1400" b="1" dirty="0" smtClean="0">
                          <a:solidFill>
                            <a:srgbClr val="0B2245"/>
                          </a:solidFill>
                        </a:rPr>
                        <a:t>W1</a:t>
                      </a:r>
                      <a:endParaRPr lang="en-US" sz="1400" b="1" dirty="0">
                        <a:solidFill>
                          <a:srgbClr val="0B2245"/>
                        </a:solidFill>
                      </a:endParaRPr>
                    </a:p>
                  </a:txBody>
                  <a:tcPr vert="vert27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rowSpan="2">
                  <a:txBody>
                    <a:bodyPr/>
                    <a:lstStyle/>
                    <a:p>
                      <a:pPr algn="ctr"/>
                      <a:r>
                        <a:rPr lang="en-US" sz="1400" b="1" dirty="0" smtClean="0">
                          <a:solidFill>
                            <a:srgbClr val="0B2245"/>
                          </a:solidFill>
                        </a:rPr>
                        <a:t>W2</a:t>
                      </a:r>
                      <a:endParaRPr lang="en-US" sz="1400" b="1" dirty="0">
                        <a:solidFill>
                          <a:srgbClr val="0B2245"/>
                        </a:solidFill>
                      </a:endParaRPr>
                    </a:p>
                  </a:txBody>
                  <a:tcPr vert="vert27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cxnSp>
        <p:nvCxnSpPr>
          <p:cNvPr id="15" name="Straight Arrow Connector 14"/>
          <p:cNvCxnSpPr/>
          <p:nvPr/>
        </p:nvCxnSpPr>
        <p:spPr>
          <a:xfrm>
            <a:off x="5181600" y="2286000"/>
            <a:ext cx="2286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953000" y="2133600"/>
            <a:ext cx="4572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7" name="Shape 16"/>
          <p:cNvCxnSpPr/>
          <p:nvPr/>
        </p:nvCxnSpPr>
        <p:spPr>
          <a:xfrm flipV="1">
            <a:off x="4953000" y="2286000"/>
            <a:ext cx="228600" cy="1447800"/>
          </a:xfrm>
          <a:prstGeom prst="bentConnector2">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791200" y="2743200"/>
            <a:ext cx="2133600" cy="307777"/>
          </a:xfrm>
          <a:prstGeom prst="rect">
            <a:avLst/>
          </a:prstGeom>
          <a:noFill/>
          <a:ln>
            <a:noFill/>
          </a:ln>
        </p:spPr>
        <p:txBody>
          <a:bodyPr wrap="square" rtlCol="0">
            <a:spAutoFit/>
          </a:bodyPr>
          <a:lstStyle/>
          <a:p>
            <a:r>
              <a:rPr lang="en-US" sz="1400" dirty="0" smtClean="0">
                <a:solidFill>
                  <a:srgbClr val="0B2245"/>
                </a:solidFill>
                <a:latin typeface="Lucida Console" pitchFamily="49" charset="0"/>
              </a:rPr>
              <a:t>add  r0   r1   r2</a:t>
            </a:r>
          </a:p>
        </p:txBody>
      </p:sp>
      <p:sp>
        <p:nvSpPr>
          <p:cNvPr id="21" name="TextBox 20"/>
          <p:cNvSpPr txBox="1"/>
          <p:nvPr/>
        </p:nvSpPr>
        <p:spPr>
          <a:xfrm>
            <a:off x="5791200" y="3048000"/>
            <a:ext cx="2133600" cy="307777"/>
          </a:xfrm>
          <a:prstGeom prst="rect">
            <a:avLst/>
          </a:prstGeom>
          <a:noFill/>
          <a:ln>
            <a:noFill/>
          </a:ln>
        </p:spPr>
        <p:txBody>
          <a:bodyPr wrap="square" rtlCol="0">
            <a:spAutoFit/>
          </a:bodyPr>
          <a:lstStyle/>
          <a:p>
            <a:r>
              <a:rPr lang="en-US" sz="1400" dirty="0" smtClean="0">
                <a:solidFill>
                  <a:srgbClr val="0B2245"/>
                </a:solidFill>
                <a:latin typeface="Lucida Console" pitchFamily="49" charset="0"/>
              </a:rPr>
              <a:t>ld   r2   --   r3</a:t>
            </a:r>
          </a:p>
        </p:txBody>
      </p:sp>
      <p:sp>
        <p:nvSpPr>
          <p:cNvPr id="22" name="TextBox 21"/>
          <p:cNvSpPr txBox="1"/>
          <p:nvPr/>
        </p:nvSpPr>
        <p:spPr>
          <a:xfrm>
            <a:off x="3188112" y="2405742"/>
            <a:ext cx="301686" cy="369332"/>
          </a:xfrm>
          <a:prstGeom prst="rect">
            <a:avLst/>
          </a:prstGeom>
          <a:noFill/>
          <a:ln>
            <a:noFill/>
          </a:ln>
        </p:spPr>
        <p:txBody>
          <a:bodyPr wrap="none" rtlCol="0">
            <a:spAutoFit/>
          </a:bodyPr>
          <a:lstStyle/>
          <a:p>
            <a:r>
              <a:rPr lang="en-US" dirty="0" smtClean="0">
                <a:solidFill>
                  <a:srgbClr val="0B2245"/>
                </a:solidFill>
              </a:rPr>
              <a:t>1</a:t>
            </a:r>
            <a:endParaRPr lang="en-US" dirty="0">
              <a:solidFill>
                <a:srgbClr val="0B2245"/>
              </a:solidFill>
            </a:endParaRPr>
          </a:p>
        </p:txBody>
      </p:sp>
      <p:sp>
        <p:nvSpPr>
          <p:cNvPr id="25" name="TextBox 24"/>
          <p:cNvSpPr txBox="1"/>
          <p:nvPr/>
        </p:nvSpPr>
        <p:spPr>
          <a:xfrm>
            <a:off x="3188112" y="1975582"/>
            <a:ext cx="301686" cy="369332"/>
          </a:xfrm>
          <a:prstGeom prst="rect">
            <a:avLst/>
          </a:prstGeom>
          <a:noFill/>
          <a:ln>
            <a:noFill/>
          </a:ln>
        </p:spPr>
        <p:txBody>
          <a:bodyPr wrap="none" rtlCol="0">
            <a:spAutoFit/>
          </a:bodyPr>
          <a:lstStyle/>
          <a:p>
            <a:r>
              <a:rPr lang="en-US" dirty="0" smtClean="0">
                <a:solidFill>
                  <a:srgbClr val="0B2245"/>
                </a:solidFill>
              </a:rPr>
              <a:t>1</a:t>
            </a:r>
            <a:endParaRPr lang="en-US" dirty="0">
              <a:solidFill>
                <a:srgbClr val="0B2245"/>
              </a:solidFill>
            </a:endParaRPr>
          </a:p>
        </p:txBody>
      </p:sp>
      <p:sp>
        <p:nvSpPr>
          <p:cNvPr id="26" name="TextBox 25"/>
          <p:cNvSpPr txBox="1"/>
          <p:nvPr/>
        </p:nvSpPr>
        <p:spPr>
          <a:xfrm>
            <a:off x="4331112" y="2770240"/>
            <a:ext cx="426720" cy="369332"/>
          </a:xfrm>
          <a:prstGeom prst="rect">
            <a:avLst/>
          </a:prstGeom>
          <a:noFill/>
          <a:ln>
            <a:noFill/>
          </a:ln>
        </p:spPr>
        <p:txBody>
          <a:bodyPr wrap="none" rtlCol="0">
            <a:spAutoFit/>
          </a:bodyPr>
          <a:lstStyle/>
          <a:p>
            <a:r>
              <a:rPr lang="en-US" dirty="0" smtClean="0">
                <a:solidFill>
                  <a:srgbClr val="0B2245"/>
                </a:solidFill>
              </a:rPr>
              <a:t>PC</a:t>
            </a:r>
            <a:endParaRPr lang="en-US" dirty="0">
              <a:solidFill>
                <a:srgbClr val="0B2245"/>
              </a:solidFill>
            </a:endParaRPr>
          </a:p>
        </p:txBody>
      </p:sp>
      <p:graphicFrame>
        <p:nvGraphicFramePr>
          <p:cNvPr id="28" name="Table 27"/>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 val="2576085197"/>
              </p:ext>
            </p:extLst>
          </p:nvPr>
        </p:nvGraphicFramePr>
        <p:xfrm>
          <a:off x="3200400" y="3962400"/>
          <a:ext cx="1676400" cy="914400"/>
        </p:xfrm>
        <a:graphic>
          <a:graphicData uri="http://schemas.openxmlformats.org/drawingml/2006/table">
            <a:tbl>
              <a:tblPr firstRow="1" bandRow="1">
                <a:tableStyleId>{2D5ABB26-0587-4C30-8999-92F81FD0307C}</a:tableStyleId>
              </a:tblPr>
              <a:tblGrid>
                <a:gridCol w="457200"/>
                <a:gridCol w="1219200"/>
              </a:tblGrid>
              <a:tr h="165100">
                <a:tc>
                  <a:txBody>
                    <a:bodyPr/>
                    <a:lstStyle/>
                    <a:p>
                      <a:r>
                        <a:rPr lang="en-US" sz="1400" b="1" dirty="0" smtClean="0">
                          <a:solidFill>
                            <a:srgbClr val="FFFF00"/>
                          </a:solidFill>
                        </a:rPr>
                        <a:t>PC</a:t>
                      </a:r>
                      <a:endParaRPr lang="en-US" sz="14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r>
                        <a:rPr lang="en-US" sz="1400" b="1" dirty="0" smtClean="0">
                          <a:solidFill>
                            <a:srgbClr val="FFFF00"/>
                          </a:solidFill>
                        </a:rPr>
                        <a:t>Decoded-</a:t>
                      </a:r>
                      <a:r>
                        <a:rPr lang="en-US" sz="1400" b="1" dirty="0" err="1" smtClean="0">
                          <a:solidFill>
                            <a:srgbClr val="FFFF00"/>
                          </a:solidFill>
                        </a:rPr>
                        <a:t>insn</a:t>
                      </a:r>
                      <a:endParaRPr lang="en-US" sz="14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r>
              <a:tr h="165100">
                <a:tc>
                  <a:txBody>
                    <a:bodyPr/>
                    <a:lstStyle/>
                    <a:p>
                      <a:endParaRPr lang="en-US" sz="14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endParaRPr lang="en-US" sz="14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r>
              <a:tr h="165100">
                <a:tc>
                  <a:txBody>
                    <a:bodyPr/>
                    <a:lstStyle/>
                    <a:p>
                      <a:endParaRPr lang="en-US" sz="14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c>
                  <a:txBody>
                    <a:bodyPr/>
                    <a:lstStyle/>
                    <a:p>
                      <a:endParaRPr lang="en-US" sz="1400" b="1" dirty="0">
                        <a:solidFill>
                          <a:srgbClr val="FFFF00"/>
                        </a:solidFill>
                      </a:endParaRPr>
                    </a:p>
                  </a:txBody>
                  <a:tcPr>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tcPr>
                </a:tc>
              </a:tr>
            </a:tbl>
          </a:graphicData>
        </a:graphic>
      </p:graphicFrame>
      <p:sp>
        <p:nvSpPr>
          <p:cNvPr id="29" name="Rectangle 28"/>
          <p:cNvSpPr/>
          <p:nvPr/>
        </p:nvSpPr>
        <p:spPr>
          <a:xfrm>
            <a:off x="533400" y="3124200"/>
            <a:ext cx="1828800" cy="20574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a:t>
            </a: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a:solidFill>
                <a:srgbClr val="0B2245"/>
              </a:solidFill>
            </a:endParaRPr>
          </a:p>
        </p:txBody>
      </p:sp>
      <p:sp>
        <p:nvSpPr>
          <p:cNvPr id="30" name="Rectangle 29"/>
          <p:cNvSpPr/>
          <p:nvPr/>
        </p:nvSpPr>
        <p:spPr>
          <a:xfrm>
            <a:off x="762000" y="3505200"/>
            <a:ext cx="1371600" cy="4572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 tag</a:t>
            </a:r>
            <a:endParaRPr lang="en-US" dirty="0">
              <a:solidFill>
                <a:srgbClr val="0B2245"/>
              </a:solidFill>
            </a:endParaRPr>
          </a:p>
        </p:txBody>
      </p:sp>
      <p:sp>
        <p:nvSpPr>
          <p:cNvPr id="31" name="Rectangle 30"/>
          <p:cNvSpPr/>
          <p:nvPr/>
        </p:nvSpPr>
        <p:spPr>
          <a:xfrm>
            <a:off x="762000" y="4191000"/>
            <a:ext cx="1371600" cy="9144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 data</a:t>
            </a:r>
            <a:endParaRPr lang="en-US" dirty="0">
              <a:solidFill>
                <a:srgbClr val="0B2245"/>
              </a:solidFill>
            </a:endParaRPr>
          </a:p>
        </p:txBody>
      </p:sp>
      <p:cxnSp>
        <p:nvCxnSpPr>
          <p:cNvPr id="32" name="Straight Arrow Connector 31"/>
          <p:cNvCxnSpPr/>
          <p:nvPr/>
        </p:nvCxnSpPr>
        <p:spPr>
          <a:xfrm rot="5400000">
            <a:off x="1335088" y="4077494"/>
            <a:ext cx="227012"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133600" y="4648200"/>
            <a:ext cx="9144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0800000" flipV="1">
            <a:off x="2132806" y="3733800"/>
            <a:ext cx="915194" cy="794"/>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410200" y="4191000"/>
            <a:ext cx="3429000" cy="646331"/>
          </a:xfrm>
          <a:prstGeom prst="rect">
            <a:avLst/>
          </a:prstGeom>
          <a:noFill/>
        </p:spPr>
        <p:txBody>
          <a:bodyPr wrap="square" rtlCol="0">
            <a:spAutoFit/>
          </a:bodyPr>
          <a:lstStyle/>
          <a:p>
            <a:r>
              <a:rPr lang="en-US" b="1" dirty="0" smtClean="0">
                <a:solidFill>
                  <a:srgbClr val="000090"/>
                </a:solidFill>
                <a:latin typeface="Calibri"/>
              </a:rPr>
              <a:t>No need to access I-Cache and decode logic if buffer hits</a:t>
            </a:r>
            <a:endParaRPr lang="en-US" b="1" dirty="0">
              <a:solidFill>
                <a:srgbClr val="000090"/>
              </a:solidFill>
              <a:latin typeface="Calibri"/>
            </a:endParaRPr>
          </a:p>
        </p:txBody>
      </p:sp>
      <p:sp>
        <p:nvSpPr>
          <p:cNvPr id="40" name="TextBox 39"/>
          <p:cNvSpPr txBox="1"/>
          <p:nvPr/>
        </p:nvSpPr>
        <p:spPr>
          <a:xfrm>
            <a:off x="2438400" y="3352800"/>
            <a:ext cx="426720" cy="369332"/>
          </a:xfrm>
          <a:prstGeom prst="rect">
            <a:avLst/>
          </a:prstGeom>
          <a:noFill/>
          <a:ln>
            <a:noFill/>
          </a:ln>
        </p:spPr>
        <p:txBody>
          <a:bodyPr wrap="none" rtlCol="0">
            <a:spAutoFit/>
          </a:bodyPr>
          <a:lstStyle/>
          <a:p>
            <a:r>
              <a:rPr lang="en-US" dirty="0" smtClean="0">
                <a:solidFill>
                  <a:srgbClr val="0B2245"/>
                </a:solidFill>
              </a:rPr>
              <a:t>PC</a:t>
            </a:r>
            <a:endParaRPr lang="en-US" dirty="0">
              <a:solidFill>
                <a:srgbClr val="0B2245"/>
              </a:solidFill>
            </a:endParaRPr>
          </a:p>
        </p:txBody>
      </p:sp>
      <p:sp>
        <p:nvSpPr>
          <p:cNvPr id="41" name="TextBox 40"/>
          <p:cNvSpPr txBox="1"/>
          <p:nvPr/>
        </p:nvSpPr>
        <p:spPr>
          <a:xfrm>
            <a:off x="3581400" y="5486400"/>
            <a:ext cx="4572000" cy="369332"/>
          </a:xfrm>
          <a:prstGeom prst="rect">
            <a:avLst/>
          </a:prstGeom>
          <a:noFill/>
        </p:spPr>
        <p:txBody>
          <a:bodyPr wrap="square" rtlCol="0">
            <a:spAutoFit/>
          </a:bodyPr>
          <a:lstStyle/>
          <a:p>
            <a:r>
              <a:rPr lang="en-US" b="1" dirty="0" smtClean="0">
                <a:solidFill>
                  <a:srgbClr val="000090"/>
                </a:solidFill>
                <a:latin typeface="Calibri"/>
              </a:rPr>
              <a:t>Buffer can bypass 42% of instruction fetches</a:t>
            </a:r>
            <a:endParaRPr lang="en-US" b="1" dirty="0">
              <a:solidFill>
                <a:srgbClr val="000090"/>
              </a:solidFill>
              <a:latin typeface="Calibri"/>
            </a:endParaRPr>
          </a:p>
        </p:txBody>
      </p:sp>
      <p:sp>
        <p:nvSpPr>
          <p:cNvPr id="35" name="TextBox 34"/>
          <p:cNvSpPr txBox="1"/>
          <p:nvPr/>
        </p:nvSpPr>
        <p:spPr>
          <a:xfrm>
            <a:off x="7766193" y="5649201"/>
            <a:ext cx="184666"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 Buffer</a:t>
            </a:r>
            <a:endParaRPr lang="en-US" dirty="0"/>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dirty="0"/>
          </a:p>
        </p:txBody>
      </p:sp>
      <p:graphicFrame>
        <p:nvGraphicFramePr>
          <p:cNvPr id="6" name="Table 5"/>
          <p:cNvGraphicFramePr>
            <a:graphicFrameLocks noGrp="1"/>
          </p:cNvGraphicFramePr>
          <p:nvPr/>
        </p:nvGraphicFramePr>
        <p:xfrm>
          <a:off x="1371600" y="1910618"/>
          <a:ext cx="1676400" cy="304800"/>
        </p:xfrm>
        <a:graphic>
          <a:graphicData uri="http://schemas.openxmlformats.org/drawingml/2006/table">
            <a:tbl>
              <a:tblPr firstRow="1" bandRow="1">
                <a:tableStyleId>{2D5ABB26-0587-4C30-8999-92F81FD0307C}</a:tableStyleId>
              </a:tblPr>
              <a:tblGrid>
                <a:gridCol w="457200"/>
                <a:gridCol w="846667"/>
                <a:gridCol w="372533"/>
              </a:tblGrid>
              <a:tr h="228600">
                <a:tc>
                  <a:txBody>
                    <a:bodyPr/>
                    <a:lstStyle/>
                    <a:p>
                      <a:pPr algn="ctr"/>
                      <a:r>
                        <a:rPr lang="en-US" sz="1400" dirty="0" smtClean="0">
                          <a:solidFill>
                            <a:srgbClr val="0B2245"/>
                          </a:solidFill>
                        </a:rPr>
                        <a:t>W1</a:t>
                      </a: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B2245"/>
                          </a:solidFill>
                        </a:rPr>
                        <a:t>↓↓↓↓</a:t>
                      </a: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1371600" y="2367818"/>
          <a:ext cx="1676400" cy="304800"/>
        </p:xfrm>
        <a:graphic>
          <a:graphicData uri="http://schemas.openxmlformats.org/drawingml/2006/table">
            <a:tbl>
              <a:tblPr firstRow="1" bandRow="1">
                <a:tableStyleId>{2D5ABB26-0587-4C30-8999-92F81FD0307C}</a:tableStyleId>
              </a:tblPr>
              <a:tblGrid>
                <a:gridCol w="457200"/>
                <a:gridCol w="846667"/>
                <a:gridCol w="372533"/>
              </a:tblGrid>
              <a:tr h="228600">
                <a:tc>
                  <a:txBody>
                    <a:bodyPr/>
                    <a:lstStyle/>
                    <a:p>
                      <a:pPr algn="ctr"/>
                      <a:r>
                        <a:rPr lang="en-US" sz="1400" dirty="0" smtClean="0">
                          <a:solidFill>
                            <a:srgbClr val="0B2245"/>
                          </a:solidFill>
                        </a:rPr>
                        <a:t>W2</a:t>
                      </a: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B2245"/>
                          </a:solidFill>
                        </a:rPr>
                        <a:t>↓↓↓↓</a:t>
                      </a: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sp>
        <p:nvSpPr>
          <p:cNvPr id="8" name="Rectangle 7"/>
          <p:cNvSpPr/>
          <p:nvPr/>
        </p:nvSpPr>
        <p:spPr>
          <a:xfrm>
            <a:off x="3352800" y="1910618"/>
            <a:ext cx="1143000" cy="7620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Warp Scheduler</a:t>
            </a:r>
            <a:endParaRPr lang="en-US" dirty="0">
              <a:solidFill>
                <a:srgbClr val="0B2245"/>
              </a:solidFill>
            </a:endParaRPr>
          </a:p>
        </p:txBody>
      </p:sp>
      <p:cxnSp>
        <p:nvCxnSpPr>
          <p:cNvPr id="9" name="Straight Arrow Connector 8"/>
          <p:cNvCxnSpPr/>
          <p:nvPr/>
        </p:nvCxnSpPr>
        <p:spPr>
          <a:xfrm>
            <a:off x="3048000" y="2063018"/>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048000" y="2520218"/>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990600" y="3053618"/>
            <a:ext cx="1828800" cy="200824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a:t>
            </a: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a:solidFill>
                <a:srgbClr val="0B2245"/>
              </a:solidFill>
            </a:endParaRPr>
          </a:p>
        </p:txBody>
      </p:sp>
      <p:sp>
        <p:nvSpPr>
          <p:cNvPr id="13" name="Rectangle 12"/>
          <p:cNvSpPr/>
          <p:nvPr/>
        </p:nvSpPr>
        <p:spPr>
          <a:xfrm>
            <a:off x="5562600" y="1910618"/>
            <a:ext cx="2590800" cy="20574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Instruction Buffer</a:t>
            </a: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a:solidFill>
                <a:srgbClr val="0B2245"/>
              </a:solidFill>
            </a:endParaRPr>
          </a:p>
        </p:txBody>
      </p:sp>
      <p:graphicFrame>
        <p:nvGraphicFramePr>
          <p:cNvPr id="14" name="Table 13"/>
          <p:cNvGraphicFramePr>
            <a:graphicFrameLocks noGrp="1"/>
          </p:cNvGraphicFramePr>
          <p:nvPr/>
        </p:nvGraphicFramePr>
        <p:xfrm>
          <a:off x="5638800" y="2367818"/>
          <a:ext cx="2438400" cy="1524000"/>
        </p:xfrm>
        <a:graphic>
          <a:graphicData uri="http://schemas.openxmlformats.org/drawingml/2006/table">
            <a:tbl>
              <a:tblPr firstRow="1" bandRow="1">
                <a:tableStyleId>{2D5ABB26-0587-4C30-8999-92F81FD0307C}</a:tableStyleId>
              </a:tblPr>
              <a:tblGrid>
                <a:gridCol w="304800"/>
                <a:gridCol w="533400"/>
                <a:gridCol w="533400"/>
                <a:gridCol w="533400"/>
                <a:gridCol w="533400"/>
              </a:tblGrid>
              <a:tr h="165100">
                <a:tc>
                  <a:txBody>
                    <a:bodyPr/>
                    <a:lstStyle/>
                    <a:p>
                      <a:pPr algn="ctr"/>
                      <a:endParaRPr lang="en-US" sz="1400" b="1" dirty="0">
                        <a:solidFill>
                          <a:srgbClr val="0B2245"/>
                        </a:solidFill>
                      </a:endParaRPr>
                    </a:p>
                  </a:txBody>
                  <a:tcPr vert="vert270">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err="1" smtClean="0">
                          <a:solidFill>
                            <a:srgbClr val="0B2245"/>
                          </a:solidFill>
                        </a:rPr>
                        <a:t>insn</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src1</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src2</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err="1" smtClean="0">
                          <a:solidFill>
                            <a:srgbClr val="0B2245"/>
                          </a:solidFill>
                        </a:rPr>
                        <a:t>dest</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rowSpan="2">
                  <a:txBody>
                    <a:bodyPr/>
                    <a:lstStyle/>
                    <a:p>
                      <a:pPr algn="ctr"/>
                      <a:r>
                        <a:rPr lang="en-US" sz="1400" b="1" dirty="0" smtClean="0">
                          <a:solidFill>
                            <a:srgbClr val="0B2245"/>
                          </a:solidFill>
                        </a:rPr>
                        <a:t>W1</a:t>
                      </a:r>
                      <a:endParaRPr lang="en-US" sz="1400" b="1" dirty="0">
                        <a:solidFill>
                          <a:srgbClr val="0B2245"/>
                        </a:solidFill>
                      </a:endParaRPr>
                    </a:p>
                  </a:txBody>
                  <a:tcPr vert="vert27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rowSpan="2">
                  <a:txBody>
                    <a:bodyPr/>
                    <a:lstStyle/>
                    <a:p>
                      <a:pPr algn="ctr"/>
                      <a:r>
                        <a:rPr lang="en-US" sz="1400" b="1" dirty="0" smtClean="0">
                          <a:solidFill>
                            <a:srgbClr val="0B2245"/>
                          </a:solidFill>
                        </a:rPr>
                        <a:t>W2</a:t>
                      </a:r>
                      <a:endParaRPr lang="en-US" sz="1400" b="1" dirty="0">
                        <a:solidFill>
                          <a:srgbClr val="0B2245"/>
                        </a:solidFill>
                      </a:endParaRPr>
                    </a:p>
                  </a:txBody>
                  <a:tcPr vert="vert27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cxnSp>
        <p:nvCxnSpPr>
          <p:cNvPr id="15" name="Straight Arrow Connector 14"/>
          <p:cNvCxnSpPr/>
          <p:nvPr/>
        </p:nvCxnSpPr>
        <p:spPr>
          <a:xfrm>
            <a:off x="5334000" y="2215418"/>
            <a:ext cx="2286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495800" y="2013858"/>
            <a:ext cx="1066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7" name="Shape 16"/>
          <p:cNvCxnSpPr/>
          <p:nvPr/>
        </p:nvCxnSpPr>
        <p:spPr>
          <a:xfrm flipV="1">
            <a:off x="5105400" y="2215418"/>
            <a:ext cx="228600" cy="1651820"/>
          </a:xfrm>
          <a:prstGeom prst="bentConnector2">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943600" y="2672618"/>
            <a:ext cx="2133600" cy="307777"/>
          </a:xfrm>
          <a:prstGeom prst="rect">
            <a:avLst/>
          </a:prstGeom>
          <a:noFill/>
        </p:spPr>
        <p:txBody>
          <a:bodyPr wrap="square" rtlCol="0">
            <a:spAutoFit/>
          </a:bodyPr>
          <a:lstStyle/>
          <a:p>
            <a:r>
              <a:rPr lang="en-US" sz="1400" dirty="0" smtClean="0">
                <a:solidFill>
                  <a:srgbClr val="0B2245"/>
                </a:solidFill>
                <a:latin typeface="Lucida Console" pitchFamily="49" charset="0"/>
              </a:rPr>
              <a:t>add  r0   r1   r2</a:t>
            </a:r>
          </a:p>
        </p:txBody>
      </p:sp>
      <p:sp>
        <p:nvSpPr>
          <p:cNvPr id="19" name="TextBox 18"/>
          <p:cNvSpPr txBox="1"/>
          <p:nvPr/>
        </p:nvSpPr>
        <p:spPr>
          <a:xfrm>
            <a:off x="5943600" y="2977418"/>
            <a:ext cx="2133600" cy="307777"/>
          </a:xfrm>
          <a:prstGeom prst="rect">
            <a:avLst/>
          </a:prstGeom>
          <a:noFill/>
        </p:spPr>
        <p:txBody>
          <a:bodyPr wrap="square" rtlCol="0">
            <a:spAutoFit/>
          </a:bodyPr>
          <a:lstStyle/>
          <a:p>
            <a:r>
              <a:rPr lang="en-US" sz="1400" dirty="0" smtClean="0">
                <a:solidFill>
                  <a:srgbClr val="0B2245"/>
                </a:solidFill>
                <a:latin typeface="Lucida Console" pitchFamily="49" charset="0"/>
              </a:rPr>
              <a:t>ld   r2   --   r3</a:t>
            </a:r>
          </a:p>
        </p:txBody>
      </p:sp>
      <p:sp>
        <p:nvSpPr>
          <p:cNvPr id="20" name="TextBox 19"/>
          <p:cNvSpPr txBox="1"/>
          <p:nvPr/>
        </p:nvSpPr>
        <p:spPr>
          <a:xfrm>
            <a:off x="2730912" y="2335160"/>
            <a:ext cx="301686" cy="369332"/>
          </a:xfrm>
          <a:prstGeom prst="rect">
            <a:avLst/>
          </a:prstGeom>
          <a:noFill/>
        </p:spPr>
        <p:txBody>
          <a:bodyPr wrap="none" rtlCol="0">
            <a:spAutoFit/>
          </a:bodyPr>
          <a:lstStyle/>
          <a:p>
            <a:r>
              <a:rPr lang="en-US" dirty="0" smtClean="0">
                <a:solidFill>
                  <a:srgbClr val="0B2245"/>
                </a:solidFill>
              </a:rPr>
              <a:t>1</a:t>
            </a:r>
            <a:endParaRPr lang="en-US" dirty="0">
              <a:solidFill>
                <a:srgbClr val="0B2245"/>
              </a:solidFill>
            </a:endParaRPr>
          </a:p>
        </p:txBody>
      </p:sp>
      <p:sp>
        <p:nvSpPr>
          <p:cNvPr id="21" name="TextBox 20"/>
          <p:cNvSpPr txBox="1"/>
          <p:nvPr/>
        </p:nvSpPr>
        <p:spPr>
          <a:xfrm>
            <a:off x="2730912" y="1905000"/>
            <a:ext cx="301686" cy="369332"/>
          </a:xfrm>
          <a:prstGeom prst="rect">
            <a:avLst/>
          </a:prstGeom>
          <a:noFill/>
        </p:spPr>
        <p:txBody>
          <a:bodyPr wrap="none" rtlCol="0">
            <a:spAutoFit/>
          </a:bodyPr>
          <a:lstStyle/>
          <a:p>
            <a:r>
              <a:rPr lang="en-US" dirty="0" smtClean="0">
                <a:solidFill>
                  <a:srgbClr val="0B2245"/>
                </a:solidFill>
              </a:rPr>
              <a:t>1</a:t>
            </a:r>
            <a:endParaRPr lang="en-US" dirty="0">
              <a:solidFill>
                <a:srgbClr val="0B2245"/>
              </a:solidFill>
            </a:endParaRPr>
          </a:p>
        </p:txBody>
      </p:sp>
      <p:sp>
        <p:nvSpPr>
          <p:cNvPr id="22" name="TextBox 21"/>
          <p:cNvSpPr txBox="1"/>
          <p:nvPr/>
        </p:nvSpPr>
        <p:spPr>
          <a:xfrm>
            <a:off x="3886200" y="2699658"/>
            <a:ext cx="426720" cy="369332"/>
          </a:xfrm>
          <a:prstGeom prst="rect">
            <a:avLst/>
          </a:prstGeom>
          <a:noFill/>
          <a:ln>
            <a:noFill/>
          </a:ln>
        </p:spPr>
        <p:txBody>
          <a:bodyPr wrap="none" rtlCol="0">
            <a:spAutoFit/>
          </a:bodyPr>
          <a:lstStyle/>
          <a:p>
            <a:r>
              <a:rPr lang="en-US" dirty="0" smtClean="0">
                <a:solidFill>
                  <a:srgbClr val="0B2245"/>
                </a:solidFill>
              </a:rPr>
              <a:t>PC</a:t>
            </a:r>
            <a:endParaRPr lang="en-US" dirty="0">
              <a:solidFill>
                <a:srgbClr val="0B2245"/>
              </a:solidFill>
            </a:endParaRPr>
          </a:p>
        </p:txBody>
      </p:sp>
      <p:cxnSp>
        <p:nvCxnSpPr>
          <p:cNvPr id="11" name="Straight Arrow Connector 10"/>
          <p:cNvCxnSpPr/>
          <p:nvPr/>
        </p:nvCxnSpPr>
        <p:spPr>
          <a:xfrm rot="5400000">
            <a:off x="3530574" y="3028244"/>
            <a:ext cx="71284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1143000" y="3385458"/>
            <a:ext cx="1371600" cy="4572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 tag</a:t>
            </a:r>
            <a:endParaRPr lang="en-US" dirty="0">
              <a:solidFill>
                <a:srgbClr val="0B2245"/>
              </a:solidFill>
            </a:endParaRPr>
          </a:p>
        </p:txBody>
      </p:sp>
      <p:sp>
        <p:nvSpPr>
          <p:cNvPr id="30" name="Rectangle 29"/>
          <p:cNvSpPr/>
          <p:nvPr/>
        </p:nvSpPr>
        <p:spPr>
          <a:xfrm>
            <a:off x="1143000" y="4071258"/>
            <a:ext cx="1371600" cy="9144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 data</a:t>
            </a:r>
            <a:endParaRPr lang="en-US" dirty="0">
              <a:solidFill>
                <a:srgbClr val="0B2245"/>
              </a:solidFill>
            </a:endParaRPr>
          </a:p>
        </p:txBody>
      </p:sp>
      <p:cxnSp>
        <p:nvCxnSpPr>
          <p:cNvPr id="32" name="Straight Arrow Connector 31"/>
          <p:cNvCxnSpPr>
            <a:stCxn id="27" idx="1"/>
            <a:endCxn id="29" idx="3"/>
          </p:cNvCxnSpPr>
          <p:nvPr/>
        </p:nvCxnSpPr>
        <p:spPr>
          <a:xfrm flipH="1">
            <a:off x="2514600" y="3614058"/>
            <a:ext cx="609600" cy="0"/>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1716088" y="3957752"/>
            <a:ext cx="227012"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41" name="Trapezoid 40"/>
          <p:cNvSpPr/>
          <p:nvPr/>
        </p:nvSpPr>
        <p:spPr>
          <a:xfrm rot="5400000">
            <a:off x="4229100" y="3728358"/>
            <a:ext cx="1143000" cy="304800"/>
          </a:xfrm>
          <a:prstGeom prst="trapezoid">
            <a:avLst/>
          </a:prstGeom>
          <a:solidFill>
            <a:srgbClr val="007635"/>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MUX</a:t>
            </a:r>
            <a:endParaRPr lang="en-US" b="1" dirty="0">
              <a:solidFill>
                <a:srgbClr val="FFFF00"/>
              </a:solidFill>
            </a:endParaRPr>
          </a:p>
        </p:txBody>
      </p:sp>
      <p:cxnSp>
        <p:nvCxnSpPr>
          <p:cNvPr id="42" name="Straight Arrow Connector 41"/>
          <p:cNvCxnSpPr/>
          <p:nvPr/>
        </p:nvCxnSpPr>
        <p:spPr>
          <a:xfrm>
            <a:off x="4343400" y="3614058"/>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2514600" y="4299858"/>
            <a:ext cx="21336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10800000">
            <a:off x="4953000" y="3875314"/>
            <a:ext cx="152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3048000" y="4724400"/>
            <a:ext cx="5410200" cy="369332"/>
          </a:xfrm>
          <a:prstGeom prst="rect">
            <a:avLst/>
          </a:prstGeom>
          <a:noFill/>
        </p:spPr>
        <p:txBody>
          <a:bodyPr wrap="square" rtlCol="0">
            <a:spAutoFit/>
          </a:bodyPr>
          <a:lstStyle/>
          <a:p>
            <a:r>
              <a:rPr lang="en-US" b="1" dirty="0" smtClean="0">
                <a:solidFill>
                  <a:srgbClr val="000090"/>
                </a:solidFill>
                <a:latin typeface="Calibri"/>
              </a:rPr>
              <a:t>Buffer last accessed I-Cache line </a:t>
            </a:r>
            <a:endParaRPr lang="en-US" b="1" dirty="0">
              <a:solidFill>
                <a:srgbClr val="000090"/>
              </a:solidFill>
              <a:latin typeface="Calibri"/>
            </a:endParaRPr>
          </a:p>
        </p:txBody>
      </p:sp>
      <p:sp>
        <p:nvSpPr>
          <p:cNvPr id="59" name="TextBox 58"/>
          <p:cNvSpPr txBox="1"/>
          <p:nvPr/>
        </p:nvSpPr>
        <p:spPr>
          <a:xfrm>
            <a:off x="2764972" y="3276600"/>
            <a:ext cx="426720" cy="369332"/>
          </a:xfrm>
          <a:prstGeom prst="rect">
            <a:avLst/>
          </a:prstGeom>
          <a:noFill/>
        </p:spPr>
        <p:txBody>
          <a:bodyPr wrap="none" rtlCol="0">
            <a:spAutoFit/>
          </a:bodyPr>
          <a:lstStyle/>
          <a:p>
            <a:r>
              <a:rPr lang="en-US" dirty="0" smtClean="0">
                <a:solidFill>
                  <a:srgbClr val="0B2245"/>
                </a:solidFill>
              </a:rPr>
              <a:t>PC</a:t>
            </a:r>
            <a:endParaRPr lang="en-US" dirty="0">
              <a:solidFill>
                <a:srgbClr val="0B2245"/>
              </a:solidFill>
            </a:endParaRPr>
          </a:p>
        </p:txBody>
      </p:sp>
      <p:sp>
        <p:nvSpPr>
          <p:cNvPr id="27" name="Rectangle 26"/>
          <p:cNvSpPr/>
          <p:nvPr/>
        </p:nvSpPr>
        <p:spPr>
          <a:xfrm>
            <a:off x="3124200" y="3385458"/>
            <a:ext cx="1371600" cy="457200"/>
          </a:xfrm>
          <a:prstGeom prst="rect">
            <a:avLst/>
          </a:prstGeom>
          <a:solidFill>
            <a:srgbClr val="007635"/>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Row Buffer</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Filter Cache (Our Case Study)</a:t>
            </a:r>
            <a:endParaRPr lang="en-US" dirty="0"/>
          </a:p>
        </p:txBody>
      </p:sp>
      <p:sp>
        <p:nvSpPr>
          <p:cNvPr id="47" name="Content Placeholder 46"/>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dirty="0"/>
          </a:p>
        </p:txBody>
      </p:sp>
      <p:graphicFrame>
        <p:nvGraphicFramePr>
          <p:cNvPr id="6" name="Table 5"/>
          <p:cNvGraphicFramePr>
            <a:graphicFrameLocks noGrp="1"/>
          </p:cNvGraphicFramePr>
          <p:nvPr/>
        </p:nvGraphicFramePr>
        <p:xfrm>
          <a:off x="1371600" y="1910618"/>
          <a:ext cx="1676400" cy="304800"/>
        </p:xfrm>
        <a:graphic>
          <a:graphicData uri="http://schemas.openxmlformats.org/drawingml/2006/table">
            <a:tbl>
              <a:tblPr firstRow="1" bandRow="1">
                <a:tableStyleId>{2D5ABB26-0587-4C30-8999-92F81FD0307C}</a:tableStyleId>
              </a:tblPr>
              <a:tblGrid>
                <a:gridCol w="457200"/>
                <a:gridCol w="846667"/>
                <a:gridCol w="372533"/>
              </a:tblGrid>
              <a:tr h="228600">
                <a:tc>
                  <a:txBody>
                    <a:bodyPr/>
                    <a:lstStyle/>
                    <a:p>
                      <a:pPr algn="ctr"/>
                      <a:r>
                        <a:rPr lang="en-US" sz="1400" dirty="0" smtClean="0">
                          <a:solidFill>
                            <a:srgbClr val="0B2245"/>
                          </a:solidFill>
                        </a:rPr>
                        <a:t>W1</a:t>
                      </a: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B2245"/>
                          </a:solidFill>
                        </a:rPr>
                        <a:t>↓↓↓↓</a:t>
                      </a: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1371600" y="2367818"/>
          <a:ext cx="1676400" cy="304800"/>
        </p:xfrm>
        <a:graphic>
          <a:graphicData uri="http://schemas.openxmlformats.org/drawingml/2006/table">
            <a:tbl>
              <a:tblPr firstRow="1" bandRow="1">
                <a:tableStyleId>{2D5ABB26-0587-4C30-8999-92F81FD0307C}</a:tableStyleId>
              </a:tblPr>
              <a:tblGrid>
                <a:gridCol w="457200"/>
                <a:gridCol w="846667"/>
                <a:gridCol w="372533"/>
              </a:tblGrid>
              <a:tr h="228600">
                <a:tc>
                  <a:txBody>
                    <a:bodyPr/>
                    <a:lstStyle/>
                    <a:p>
                      <a:pPr algn="ctr"/>
                      <a:r>
                        <a:rPr lang="en-US" sz="1400" dirty="0" smtClean="0">
                          <a:solidFill>
                            <a:srgbClr val="0B2245"/>
                          </a:solidFill>
                        </a:rPr>
                        <a:t>W2</a:t>
                      </a: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B2245"/>
                          </a:solidFill>
                        </a:rPr>
                        <a:t>↓↓↓↓</a:t>
                      </a: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sp>
        <p:nvSpPr>
          <p:cNvPr id="8" name="Rectangle 7"/>
          <p:cNvSpPr/>
          <p:nvPr/>
        </p:nvSpPr>
        <p:spPr>
          <a:xfrm>
            <a:off x="3352800" y="1910618"/>
            <a:ext cx="1143000" cy="7620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Warp Scheduler</a:t>
            </a:r>
            <a:endParaRPr lang="en-US" dirty="0">
              <a:solidFill>
                <a:srgbClr val="0B2245"/>
              </a:solidFill>
            </a:endParaRPr>
          </a:p>
        </p:txBody>
      </p:sp>
      <p:cxnSp>
        <p:nvCxnSpPr>
          <p:cNvPr id="9" name="Straight Arrow Connector 8"/>
          <p:cNvCxnSpPr/>
          <p:nvPr/>
        </p:nvCxnSpPr>
        <p:spPr>
          <a:xfrm>
            <a:off x="3048000" y="2063018"/>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048000" y="2520218"/>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990600" y="3053618"/>
            <a:ext cx="1828800" cy="200824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a:t>
            </a: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a:solidFill>
                <a:srgbClr val="0B2245"/>
              </a:solidFill>
            </a:endParaRPr>
          </a:p>
        </p:txBody>
      </p:sp>
      <p:sp>
        <p:nvSpPr>
          <p:cNvPr id="12" name="Rectangle 11"/>
          <p:cNvSpPr/>
          <p:nvPr/>
        </p:nvSpPr>
        <p:spPr>
          <a:xfrm>
            <a:off x="5562600" y="1910618"/>
            <a:ext cx="2590800" cy="20574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Instruction Buffer</a:t>
            </a: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smtClean="0">
              <a:solidFill>
                <a:srgbClr val="0B2245"/>
              </a:solidFill>
            </a:endParaRPr>
          </a:p>
          <a:p>
            <a:pPr algn="ctr"/>
            <a:endParaRPr lang="en-US" dirty="0">
              <a:solidFill>
                <a:srgbClr val="0B2245"/>
              </a:solidFill>
            </a:endParaRPr>
          </a:p>
        </p:txBody>
      </p:sp>
      <p:graphicFrame>
        <p:nvGraphicFramePr>
          <p:cNvPr id="13" name="Table 12"/>
          <p:cNvGraphicFramePr>
            <a:graphicFrameLocks noGrp="1"/>
          </p:cNvGraphicFramePr>
          <p:nvPr/>
        </p:nvGraphicFramePr>
        <p:xfrm>
          <a:off x="5638800" y="2367818"/>
          <a:ext cx="2438400" cy="1524000"/>
        </p:xfrm>
        <a:graphic>
          <a:graphicData uri="http://schemas.openxmlformats.org/drawingml/2006/table">
            <a:tbl>
              <a:tblPr firstRow="1" bandRow="1">
                <a:tableStyleId>{2D5ABB26-0587-4C30-8999-92F81FD0307C}</a:tableStyleId>
              </a:tblPr>
              <a:tblGrid>
                <a:gridCol w="304800"/>
                <a:gridCol w="533400"/>
                <a:gridCol w="533400"/>
                <a:gridCol w="533400"/>
                <a:gridCol w="533400"/>
              </a:tblGrid>
              <a:tr h="165100">
                <a:tc>
                  <a:txBody>
                    <a:bodyPr/>
                    <a:lstStyle/>
                    <a:p>
                      <a:pPr algn="ctr"/>
                      <a:endParaRPr lang="en-US" sz="1400" b="1" dirty="0">
                        <a:solidFill>
                          <a:srgbClr val="0B2245"/>
                        </a:solidFill>
                      </a:endParaRPr>
                    </a:p>
                  </a:txBody>
                  <a:tcPr vert="vert270">
                    <a:lnL w="12700" cap="flat" cmpd="sng" algn="ctr">
                      <a:no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err="1" smtClean="0">
                          <a:solidFill>
                            <a:srgbClr val="0B2245"/>
                          </a:solidFill>
                        </a:rPr>
                        <a:t>insn</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src1</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smtClean="0">
                          <a:solidFill>
                            <a:srgbClr val="0B2245"/>
                          </a:solidFill>
                        </a:rPr>
                        <a:t>src2</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r>
                        <a:rPr lang="en-US" sz="1400" b="1" dirty="0" err="1" smtClean="0">
                          <a:solidFill>
                            <a:srgbClr val="0B2245"/>
                          </a:solidFill>
                        </a:rPr>
                        <a:t>dest</a:t>
                      </a:r>
                      <a:endParaRPr lang="en-US" sz="1400" b="1"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rowSpan="2">
                  <a:txBody>
                    <a:bodyPr/>
                    <a:lstStyle/>
                    <a:p>
                      <a:pPr algn="ctr"/>
                      <a:r>
                        <a:rPr lang="en-US" sz="1400" b="1" dirty="0" smtClean="0">
                          <a:solidFill>
                            <a:srgbClr val="0B2245"/>
                          </a:solidFill>
                        </a:rPr>
                        <a:t>W1</a:t>
                      </a:r>
                      <a:endParaRPr lang="en-US" sz="1400" b="1" dirty="0">
                        <a:solidFill>
                          <a:srgbClr val="0B2245"/>
                        </a:solidFill>
                      </a:endParaRPr>
                    </a:p>
                  </a:txBody>
                  <a:tcPr vert="vert27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rowSpan="2">
                  <a:txBody>
                    <a:bodyPr/>
                    <a:lstStyle/>
                    <a:p>
                      <a:pPr algn="ctr"/>
                      <a:r>
                        <a:rPr lang="en-US" sz="1400" b="1" dirty="0" smtClean="0">
                          <a:solidFill>
                            <a:srgbClr val="0B2245"/>
                          </a:solidFill>
                        </a:rPr>
                        <a:t>W2</a:t>
                      </a:r>
                      <a:endParaRPr lang="en-US" sz="1400" b="1" dirty="0">
                        <a:solidFill>
                          <a:srgbClr val="0B2245"/>
                        </a:solidFill>
                      </a:endParaRPr>
                    </a:p>
                  </a:txBody>
                  <a:tcPr vert="vert27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6510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endParaRPr lang="en-US" sz="1400" dirty="0">
                        <a:solidFill>
                          <a:srgbClr val="0B2245"/>
                        </a:solidFill>
                      </a:endParaRPr>
                    </a:p>
                  </a:txBody>
                  <a:tcP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cxnSp>
        <p:nvCxnSpPr>
          <p:cNvPr id="14" name="Straight Arrow Connector 13"/>
          <p:cNvCxnSpPr/>
          <p:nvPr/>
        </p:nvCxnSpPr>
        <p:spPr>
          <a:xfrm>
            <a:off x="5334000" y="2215418"/>
            <a:ext cx="2286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495800" y="2013858"/>
            <a:ext cx="1066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16" name="Shape 15"/>
          <p:cNvCxnSpPr/>
          <p:nvPr/>
        </p:nvCxnSpPr>
        <p:spPr>
          <a:xfrm flipV="1">
            <a:off x="5105400" y="2215418"/>
            <a:ext cx="228600" cy="1651820"/>
          </a:xfrm>
          <a:prstGeom prst="bentConnector2">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943600" y="2672618"/>
            <a:ext cx="2133600" cy="307777"/>
          </a:xfrm>
          <a:prstGeom prst="rect">
            <a:avLst/>
          </a:prstGeom>
          <a:noFill/>
        </p:spPr>
        <p:txBody>
          <a:bodyPr wrap="square" rtlCol="0">
            <a:spAutoFit/>
          </a:bodyPr>
          <a:lstStyle/>
          <a:p>
            <a:r>
              <a:rPr lang="en-US" sz="1400" dirty="0" smtClean="0">
                <a:solidFill>
                  <a:srgbClr val="0B2245"/>
                </a:solidFill>
                <a:latin typeface="Lucida Console" pitchFamily="49" charset="0"/>
              </a:rPr>
              <a:t>add  r0   r1   r2</a:t>
            </a:r>
          </a:p>
        </p:txBody>
      </p:sp>
      <p:sp>
        <p:nvSpPr>
          <p:cNvPr id="18" name="TextBox 17"/>
          <p:cNvSpPr txBox="1"/>
          <p:nvPr/>
        </p:nvSpPr>
        <p:spPr>
          <a:xfrm>
            <a:off x="5943600" y="2977418"/>
            <a:ext cx="2133600" cy="307777"/>
          </a:xfrm>
          <a:prstGeom prst="rect">
            <a:avLst/>
          </a:prstGeom>
          <a:noFill/>
        </p:spPr>
        <p:txBody>
          <a:bodyPr wrap="square" rtlCol="0">
            <a:spAutoFit/>
          </a:bodyPr>
          <a:lstStyle/>
          <a:p>
            <a:r>
              <a:rPr lang="en-US" sz="1400" dirty="0" smtClean="0">
                <a:solidFill>
                  <a:srgbClr val="0B2245"/>
                </a:solidFill>
                <a:latin typeface="Lucida Console" pitchFamily="49" charset="0"/>
              </a:rPr>
              <a:t>ld   r2   --   r3</a:t>
            </a:r>
          </a:p>
        </p:txBody>
      </p:sp>
      <p:sp>
        <p:nvSpPr>
          <p:cNvPr id="19" name="TextBox 18"/>
          <p:cNvSpPr txBox="1"/>
          <p:nvPr/>
        </p:nvSpPr>
        <p:spPr>
          <a:xfrm>
            <a:off x="2730912" y="2335160"/>
            <a:ext cx="301686" cy="369332"/>
          </a:xfrm>
          <a:prstGeom prst="rect">
            <a:avLst/>
          </a:prstGeom>
          <a:noFill/>
        </p:spPr>
        <p:txBody>
          <a:bodyPr wrap="none" rtlCol="0">
            <a:spAutoFit/>
          </a:bodyPr>
          <a:lstStyle/>
          <a:p>
            <a:r>
              <a:rPr lang="en-US" dirty="0" smtClean="0">
                <a:solidFill>
                  <a:srgbClr val="0B2245"/>
                </a:solidFill>
              </a:rPr>
              <a:t>1</a:t>
            </a:r>
            <a:endParaRPr lang="en-US" dirty="0">
              <a:solidFill>
                <a:srgbClr val="0B2245"/>
              </a:solidFill>
            </a:endParaRPr>
          </a:p>
        </p:txBody>
      </p:sp>
      <p:sp>
        <p:nvSpPr>
          <p:cNvPr id="20" name="TextBox 19"/>
          <p:cNvSpPr txBox="1"/>
          <p:nvPr/>
        </p:nvSpPr>
        <p:spPr>
          <a:xfrm>
            <a:off x="2730912" y="1905000"/>
            <a:ext cx="301686" cy="369332"/>
          </a:xfrm>
          <a:prstGeom prst="rect">
            <a:avLst/>
          </a:prstGeom>
          <a:noFill/>
        </p:spPr>
        <p:txBody>
          <a:bodyPr wrap="none" rtlCol="0">
            <a:spAutoFit/>
          </a:bodyPr>
          <a:lstStyle/>
          <a:p>
            <a:r>
              <a:rPr lang="en-US" dirty="0" smtClean="0">
                <a:solidFill>
                  <a:srgbClr val="0B2245"/>
                </a:solidFill>
              </a:rPr>
              <a:t>1</a:t>
            </a:r>
            <a:endParaRPr lang="en-US" dirty="0">
              <a:solidFill>
                <a:srgbClr val="0B2245"/>
              </a:solidFill>
            </a:endParaRPr>
          </a:p>
        </p:txBody>
      </p:sp>
      <p:sp>
        <p:nvSpPr>
          <p:cNvPr id="21" name="TextBox 20"/>
          <p:cNvSpPr txBox="1"/>
          <p:nvPr/>
        </p:nvSpPr>
        <p:spPr>
          <a:xfrm>
            <a:off x="3886200" y="2699658"/>
            <a:ext cx="426720" cy="369332"/>
          </a:xfrm>
          <a:prstGeom prst="rect">
            <a:avLst/>
          </a:prstGeom>
          <a:noFill/>
        </p:spPr>
        <p:txBody>
          <a:bodyPr wrap="none" rtlCol="0">
            <a:spAutoFit/>
          </a:bodyPr>
          <a:lstStyle/>
          <a:p>
            <a:r>
              <a:rPr lang="en-US" dirty="0" smtClean="0">
                <a:solidFill>
                  <a:srgbClr val="0B2245"/>
                </a:solidFill>
              </a:rPr>
              <a:t>PC</a:t>
            </a:r>
            <a:endParaRPr lang="en-US" dirty="0">
              <a:solidFill>
                <a:srgbClr val="0B2245"/>
              </a:solidFill>
            </a:endParaRPr>
          </a:p>
        </p:txBody>
      </p:sp>
      <p:sp>
        <p:nvSpPr>
          <p:cNvPr id="22" name="Rectangle 21"/>
          <p:cNvSpPr/>
          <p:nvPr/>
        </p:nvSpPr>
        <p:spPr>
          <a:xfrm>
            <a:off x="3276600" y="3385458"/>
            <a:ext cx="1066800" cy="1034142"/>
          </a:xfrm>
          <a:prstGeom prst="rect">
            <a:avLst/>
          </a:prstGeom>
          <a:solidFill>
            <a:srgbClr val="007635"/>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Filter Cache</a:t>
            </a:r>
            <a:endParaRPr lang="en-US" b="1" dirty="0">
              <a:solidFill>
                <a:srgbClr val="FFFF00"/>
              </a:solidFill>
            </a:endParaRPr>
          </a:p>
        </p:txBody>
      </p:sp>
      <p:cxnSp>
        <p:nvCxnSpPr>
          <p:cNvPr id="23" name="Straight Arrow Connector 22"/>
          <p:cNvCxnSpPr/>
          <p:nvPr/>
        </p:nvCxnSpPr>
        <p:spPr>
          <a:xfrm rot="5400000">
            <a:off x="3530574" y="3028244"/>
            <a:ext cx="71284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143000" y="3385458"/>
            <a:ext cx="1371600" cy="4572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 tag</a:t>
            </a:r>
            <a:endParaRPr lang="en-US" dirty="0">
              <a:solidFill>
                <a:srgbClr val="0B2245"/>
              </a:solidFill>
            </a:endParaRPr>
          </a:p>
        </p:txBody>
      </p:sp>
      <p:sp>
        <p:nvSpPr>
          <p:cNvPr id="25" name="Rectangle 24"/>
          <p:cNvSpPr/>
          <p:nvPr/>
        </p:nvSpPr>
        <p:spPr>
          <a:xfrm>
            <a:off x="1143000" y="4071258"/>
            <a:ext cx="1371600" cy="914400"/>
          </a:xfrm>
          <a:prstGeom prst="rect">
            <a:avLst/>
          </a:prstGeom>
          <a:solidFill>
            <a:schemeClr val="bg1"/>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B2245"/>
                </a:solidFill>
              </a:rPr>
              <a:t>I-Cache data</a:t>
            </a:r>
            <a:endParaRPr lang="en-US" dirty="0">
              <a:solidFill>
                <a:srgbClr val="0B2245"/>
              </a:solidFill>
            </a:endParaRPr>
          </a:p>
        </p:txBody>
      </p:sp>
      <p:cxnSp>
        <p:nvCxnSpPr>
          <p:cNvPr id="26" name="Straight Arrow Connector 25"/>
          <p:cNvCxnSpPr/>
          <p:nvPr/>
        </p:nvCxnSpPr>
        <p:spPr>
          <a:xfrm rot="10800000">
            <a:off x="2514600" y="3581400"/>
            <a:ext cx="7620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1716088" y="3957752"/>
            <a:ext cx="227012"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sp>
        <p:nvSpPr>
          <p:cNvPr id="28" name="Trapezoid 27"/>
          <p:cNvSpPr/>
          <p:nvPr/>
        </p:nvSpPr>
        <p:spPr>
          <a:xfrm rot="5400000">
            <a:off x="4054929" y="3902529"/>
            <a:ext cx="1491342" cy="304800"/>
          </a:xfrm>
          <a:prstGeom prst="trapezoid">
            <a:avLst/>
          </a:prstGeom>
          <a:solidFill>
            <a:srgbClr val="007635"/>
          </a:solidFill>
          <a:ln>
            <a:solidFill>
              <a:srgbClr val="0B22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FF00"/>
                </a:solidFill>
              </a:rPr>
              <a:t>MUX</a:t>
            </a:r>
            <a:endParaRPr lang="en-US" b="1" dirty="0">
              <a:solidFill>
                <a:srgbClr val="FFFF00"/>
              </a:solidFill>
            </a:endParaRPr>
          </a:p>
        </p:txBody>
      </p:sp>
      <p:cxnSp>
        <p:nvCxnSpPr>
          <p:cNvPr id="29" name="Straight Arrow Connector 28"/>
          <p:cNvCxnSpPr/>
          <p:nvPr/>
        </p:nvCxnSpPr>
        <p:spPr>
          <a:xfrm>
            <a:off x="4343400" y="3614058"/>
            <a:ext cx="3048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514600" y="4572000"/>
            <a:ext cx="2133600" cy="1588"/>
          </a:xfrm>
          <a:prstGeom prst="straightConnector1">
            <a:avLst/>
          </a:prstGeom>
          <a:ln w="19050">
            <a:solidFill>
              <a:srgbClr val="0B2245"/>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4953000" y="3875314"/>
            <a:ext cx="152400" cy="1588"/>
          </a:xfrm>
          <a:prstGeom prst="line">
            <a:avLst/>
          </a:prstGeom>
          <a:ln w="19050">
            <a:solidFill>
              <a:srgbClr val="0B2245"/>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971800" y="4763869"/>
            <a:ext cx="3429000" cy="646331"/>
          </a:xfrm>
          <a:prstGeom prst="rect">
            <a:avLst/>
          </a:prstGeom>
          <a:noFill/>
        </p:spPr>
        <p:txBody>
          <a:bodyPr wrap="square" rtlCol="0">
            <a:spAutoFit/>
          </a:bodyPr>
          <a:lstStyle/>
          <a:p>
            <a:r>
              <a:rPr lang="en-US" b="1" dirty="0" smtClean="0">
                <a:solidFill>
                  <a:srgbClr val="000090"/>
                </a:solidFill>
                <a:latin typeface="Calibri"/>
              </a:rPr>
              <a:t>Buffering last fetched instruction in a set-associative table</a:t>
            </a:r>
            <a:endParaRPr lang="en-US" b="1" dirty="0">
              <a:solidFill>
                <a:srgbClr val="000090"/>
              </a:solidFill>
              <a:latin typeface="Calibri"/>
            </a:endParaRPr>
          </a:p>
        </p:txBody>
      </p:sp>
      <p:sp>
        <p:nvSpPr>
          <p:cNvPr id="37" name="TextBox 36"/>
          <p:cNvSpPr txBox="1"/>
          <p:nvPr/>
        </p:nvSpPr>
        <p:spPr>
          <a:xfrm>
            <a:off x="2819400" y="3200400"/>
            <a:ext cx="426720" cy="369332"/>
          </a:xfrm>
          <a:prstGeom prst="rect">
            <a:avLst/>
          </a:prstGeom>
          <a:noFill/>
        </p:spPr>
        <p:txBody>
          <a:bodyPr wrap="none" rtlCol="0">
            <a:spAutoFit/>
          </a:bodyPr>
          <a:lstStyle/>
          <a:p>
            <a:r>
              <a:rPr lang="en-US" dirty="0" smtClean="0">
                <a:solidFill>
                  <a:srgbClr val="0B2245"/>
                </a:solidFill>
              </a:rPr>
              <a:t>PC</a:t>
            </a:r>
            <a:endParaRPr lang="en-US" dirty="0">
              <a:solidFill>
                <a:srgbClr val="0B2245"/>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Ahmad\Academical\M.S\M.S.Thesis\Our Works\Papers\Inter-warp Insn Locality\02 - ARCS\presentation\micro_pres_fc.png"/>
          <p:cNvPicPr>
            <a:picLocks noChangeAspect="1" noChangeArrowheads="1"/>
          </p:cNvPicPr>
          <p:nvPr/>
        </p:nvPicPr>
        <p:blipFill>
          <a:blip r:embed="rId3"/>
          <a:srcRect/>
          <a:stretch>
            <a:fillRect/>
          </a:stretch>
        </p:blipFill>
        <p:spPr bwMode="auto">
          <a:xfrm>
            <a:off x="4007070" y="1654628"/>
            <a:ext cx="4574102" cy="2590800"/>
          </a:xfrm>
          <a:prstGeom prst="rect">
            <a:avLst/>
          </a:prstGeom>
          <a:noFill/>
        </p:spPr>
      </p:pic>
      <p:sp>
        <p:nvSpPr>
          <p:cNvPr id="2" name="Title 1"/>
          <p:cNvSpPr>
            <a:spLocks noGrp="1"/>
          </p:cNvSpPr>
          <p:nvPr>
            <p:ph type="title"/>
          </p:nvPr>
        </p:nvSpPr>
        <p:spPr/>
        <p:txBody>
          <a:bodyPr/>
          <a:lstStyle/>
          <a:p>
            <a:r>
              <a:rPr lang="en-US" dirty="0" smtClean="0"/>
              <a:t>Filter Cache Enhanced Front-end</a:t>
            </a:r>
            <a:endParaRPr lang="en-US" dirty="0"/>
          </a:p>
        </p:txBody>
      </p:sp>
      <p:sp>
        <p:nvSpPr>
          <p:cNvPr id="3" name="Content Placeholder 2"/>
          <p:cNvSpPr>
            <a:spLocks noGrp="1"/>
          </p:cNvSpPr>
          <p:nvPr>
            <p:ph idx="1"/>
          </p:nvPr>
        </p:nvSpPr>
        <p:spPr/>
        <p:txBody>
          <a:bodyPr/>
          <a:lstStyle/>
          <a:p>
            <a:r>
              <a:rPr lang="en-US" dirty="0" smtClean="0"/>
              <a:t>Bypass I-Cache accesses to save dynamic power</a:t>
            </a:r>
          </a:p>
          <a:p>
            <a:endParaRPr lang="en-US" dirty="0" smtClean="0"/>
          </a:p>
          <a:p>
            <a:r>
              <a:rPr lang="en-US" dirty="0" smtClean="0"/>
              <a:t>32-entry (256-byte) FC</a:t>
            </a:r>
          </a:p>
          <a:p>
            <a:pPr lvl="1"/>
            <a:r>
              <a:rPr lang="en-US" dirty="0" smtClean="0"/>
              <a:t>FC hit rate</a:t>
            </a:r>
          </a:p>
          <a:p>
            <a:pPr lvl="2"/>
            <a:r>
              <a:rPr lang="en-US" dirty="0" smtClean="0"/>
              <a:t>Up to ~100%</a:t>
            </a:r>
          </a:p>
          <a:p>
            <a:pPr lvl="1"/>
            <a:r>
              <a:rPr lang="en-US" dirty="0" smtClean="0"/>
              <a:t>Front-end Energy Saving</a:t>
            </a:r>
          </a:p>
          <a:p>
            <a:pPr lvl="2"/>
            <a:r>
              <a:rPr lang="en-US" dirty="0" smtClean="0"/>
              <a:t>Up to 19%</a:t>
            </a:r>
          </a:p>
          <a:p>
            <a:pPr lvl="1"/>
            <a:r>
              <a:rPr lang="en-US" dirty="0" smtClean="0"/>
              <a:t>Front-end area overhead</a:t>
            </a:r>
          </a:p>
          <a:p>
            <a:pPr lvl="2"/>
            <a:r>
              <a:rPr lang="en-US" dirty="0" smtClean="0"/>
              <a:t>4.7%</a:t>
            </a:r>
          </a:p>
          <a:p>
            <a:pPr lvl="1"/>
            <a:r>
              <a:rPr lang="en-US" dirty="0" smtClean="0"/>
              <a:t>Front-end leakage overhead</a:t>
            </a:r>
          </a:p>
          <a:p>
            <a:pPr lvl="2"/>
            <a:r>
              <a:rPr lang="en-US" dirty="0" smtClean="0"/>
              <a:t>0.7% </a:t>
            </a:r>
          </a:p>
          <a:p>
            <a:pPr lvl="1"/>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Inter-Warp Instruction Temporal Locality in Deep-Multithreaded GPUs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r>
              <a:rPr lang="en-US" dirty="0" smtClean="0"/>
              <a:t>Cycle-accurate simulation of CUDA workloads by GPGPU-</a:t>
            </a:r>
            <a:r>
              <a:rPr lang="en-US" dirty="0" err="1" smtClean="0"/>
              <a:t>sim</a:t>
            </a:r>
            <a:endParaRPr lang="en-US" dirty="0" smtClean="0"/>
          </a:p>
          <a:p>
            <a:pPr lvl="1"/>
            <a:r>
              <a:rPr lang="en-US" dirty="0" smtClean="0"/>
              <a:t>Configured to model NVIDIA Tesla architecture </a:t>
            </a:r>
          </a:p>
          <a:p>
            <a:pPr lvl="1"/>
            <a:r>
              <a:rPr lang="en-US" dirty="0" smtClean="0"/>
              <a:t>16 8-wide SMs</a:t>
            </a:r>
          </a:p>
          <a:p>
            <a:pPr lvl="1"/>
            <a:r>
              <a:rPr lang="en-US" dirty="0" smtClean="0"/>
              <a:t>1024  threads/SM</a:t>
            </a:r>
          </a:p>
          <a:p>
            <a:pPr lvl="1"/>
            <a:r>
              <a:rPr lang="en-US" dirty="0" smtClean="0"/>
              <a:t>48 KB D-L1$/SM</a:t>
            </a:r>
          </a:p>
          <a:p>
            <a:pPr lvl="1"/>
            <a:r>
              <a:rPr lang="en-US" dirty="0" smtClean="0"/>
              <a:t>4 KB I-L1$/SM (256-byte lines)</a:t>
            </a:r>
          </a:p>
          <a:p>
            <a:r>
              <a:rPr lang="en-US" dirty="0" smtClean="0"/>
              <a:t>21 Workloads from:</a:t>
            </a:r>
          </a:p>
          <a:p>
            <a:pPr lvl="1"/>
            <a:r>
              <a:rPr lang="en-US" dirty="0" smtClean="0"/>
              <a:t>RODINIA (</a:t>
            </a:r>
            <a:r>
              <a:rPr lang="en-US" dirty="0" err="1" smtClean="0"/>
              <a:t>Backprop</a:t>
            </a:r>
            <a:r>
              <a:rPr lang="en-US" dirty="0" smtClean="0"/>
              <a:t>, …)</a:t>
            </a:r>
          </a:p>
          <a:p>
            <a:pPr lvl="1"/>
            <a:r>
              <a:rPr lang="en-US" dirty="0" smtClean="0"/>
              <a:t>CUDA SDK (Matrix Multiply, …)</a:t>
            </a:r>
          </a:p>
          <a:p>
            <a:pPr lvl="1"/>
            <a:r>
              <a:rPr lang="en-US" dirty="0" smtClean="0"/>
              <a:t>GPGPU-</a:t>
            </a:r>
            <a:r>
              <a:rPr lang="en-US" dirty="0" err="1" smtClean="0"/>
              <a:t>sim</a:t>
            </a:r>
            <a:r>
              <a:rPr lang="en-US" dirty="0" smtClean="0"/>
              <a:t> (RAY,…)</a:t>
            </a:r>
          </a:p>
          <a:p>
            <a:pPr lvl="1"/>
            <a:r>
              <a:rPr lang="en-US" dirty="0" smtClean="0"/>
              <a:t>Parboil (CP)</a:t>
            </a:r>
          </a:p>
          <a:p>
            <a:pPr lvl="1"/>
            <a:r>
              <a:rPr lang="en-US" dirty="0" smtClean="0"/>
              <a:t>Third-party sequence alignment (</a:t>
            </a:r>
            <a:r>
              <a:rPr lang="en-US" dirty="0" err="1" smtClean="0"/>
              <a:t>MUMmerGPU</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(2)</a:t>
            </a:r>
            <a:endParaRPr lang="en-US" dirty="0"/>
          </a:p>
        </p:txBody>
      </p:sp>
      <p:sp>
        <p:nvSpPr>
          <p:cNvPr id="3" name="Content Placeholder 2"/>
          <p:cNvSpPr>
            <a:spLocks noGrp="1"/>
          </p:cNvSpPr>
          <p:nvPr>
            <p:ph idx="1"/>
          </p:nvPr>
        </p:nvSpPr>
        <p:spPr/>
        <p:txBody>
          <a:bodyPr/>
          <a:lstStyle/>
          <a:p>
            <a:r>
              <a:rPr lang="en-US" dirty="0" smtClean="0"/>
              <a:t>Energy evaluations under 32-nm technology using CACTI</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graphicFrame>
        <p:nvGraphicFramePr>
          <p:cNvPr id="6" name="Table 5"/>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 val="3920033998"/>
              </p:ext>
            </p:extLst>
          </p:nvPr>
        </p:nvGraphicFramePr>
        <p:xfrm>
          <a:off x="1371600" y="1828797"/>
          <a:ext cx="6553200" cy="3200402"/>
        </p:xfrm>
        <a:graphic>
          <a:graphicData uri="http://schemas.openxmlformats.org/drawingml/2006/table">
            <a:tbl>
              <a:tblPr/>
              <a:tblGrid>
                <a:gridCol w="2042612"/>
                <a:gridCol w="894279"/>
                <a:gridCol w="1130913"/>
                <a:gridCol w="1383517"/>
                <a:gridCol w="1101879"/>
              </a:tblGrid>
              <a:tr h="581888">
                <a:tc>
                  <a:txBody>
                    <a:bodyPr/>
                    <a:lstStyle/>
                    <a:p>
                      <a:pPr algn="l">
                        <a:lnSpc>
                          <a:spcPct val="100000"/>
                        </a:lnSpc>
                        <a:spcAft>
                          <a:spcPts val="0"/>
                        </a:spcAft>
                      </a:pPr>
                      <a:endParaRPr lang="en-US" sz="1800" kern="800" dirty="0">
                        <a:solidFill>
                          <a:srgbClr val="0B2245"/>
                        </a:solidFill>
                        <a:latin typeface="+mj-lt"/>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lnSpc>
                          <a:spcPct val="100000"/>
                        </a:lnSpc>
                        <a:spcAft>
                          <a:spcPts val="0"/>
                        </a:spcAft>
                      </a:pPr>
                      <a:r>
                        <a:rPr lang="en-US" sz="1800" kern="800" dirty="0">
                          <a:solidFill>
                            <a:srgbClr val="0B2245"/>
                          </a:solidFill>
                          <a:latin typeface="+mj-lt"/>
                          <a:ea typeface="Times New Roman"/>
                          <a:cs typeface="Times New Roman"/>
                        </a:rPr>
                        <a:t>Area (μm</a:t>
                      </a:r>
                      <a:r>
                        <a:rPr lang="en-US" sz="1800" kern="800" baseline="30000" dirty="0">
                          <a:solidFill>
                            <a:srgbClr val="0B2245"/>
                          </a:solidFill>
                          <a:latin typeface="+mj-lt"/>
                          <a:ea typeface="Times New Roman"/>
                          <a:cs typeface="Times New Roman"/>
                        </a:rPr>
                        <a:t>2</a:t>
                      </a:r>
                      <a:r>
                        <a:rPr lang="en-US" sz="1800" kern="800" dirty="0">
                          <a:solidFill>
                            <a:srgbClr val="0B2245"/>
                          </a:solidFill>
                          <a:latin typeface="+mj-lt"/>
                          <a:ea typeface="Times New Roman"/>
                          <a:cs typeface="Times New Roman"/>
                        </a:rPr>
                        <a:t>)</a:t>
                      </a: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lnSpc>
                          <a:spcPct val="100000"/>
                        </a:lnSpc>
                        <a:spcAft>
                          <a:spcPts val="0"/>
                        </a:spcAft>
                      </a:pPr>
                      <a:r>
                        <a:rPr lang="en-US" sz="1800" kern="800" dirty="0">
                          <a:solidFill>
                            <a:srgbClr val="0B2245"/>
                          </a:solidFill>
                          <a:latin typeface="+mj-lt"/>
                          <a:ea typeface="Times New Roman"/>
                          <a:cs typeface="Times New Roman"/>
                        </a:rPr>
                        <a:t>Leakage (</a:t>
                      </a:r>
                      <a:r>
                        <a:rPr lang="en-US" sz="1800" kern="800" dirty="0" err="1">
                          <a:solidFill>
                            <a:srgbClr val="0B2245"/>
                          </a:solidFill>
                          <a:latin typeface="+mj-lt"/>
                          <a:ea typeface="Times New Roman"/>
                          <a:cs typeface="Times New Roman"/>
                        </a:rPr>
                        <a:t>mW</a:t>
                      </a:r>
                      <a:r>
                        <a:rPr lang="en-US" sz="1800" kern="800" dirty="0">
                          <a:solidFill>
                            <a:srgbClr val="0B2245"/>
                          </a:solidFill>
                          <a:latin typeface="+mj-lt"/>
                          <a:ea typeface="Times New Roman"/>
                          <a:cs typeface="Times New Roman"/>
                        </a:rPr>
                        <a:t>)</a:t>
                      </a: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lnSpc>
                          <a:spcPct val="100000"/>
                        </a:lnSpc>
                        <a:spcAft>
                          <a:spcPts val="0"/>
                        </a:spcAft>
                      </a:pPr>
                      <a:r>
                        <a:rPr lang="en-US" sz="1800" kern="800" dirty="0">
                          <a:solidFill>
                            <a:srgbClr val="0B2245"/>
                          </a:solidFill>
                          <a:latin typeface="+mj-lt"/>
                          <a:ea typeface="Times New Roman"/>
                          <a:cs typeface="Times New Roman"/>
                        </a:rPr>
                        <a:t>Energy per R/W (</a:t>
                      </a:r>
                      <a:r>
                        <a:rPr lang="en-US" sz="1800" kern="800" dirty="0" err="1">
                          <a:solidFill>
                            <a:srgbClr val="0B2245"/>
                          </a:solidFill>
                          <a:latin typeface="+mj-lt"/>
                          <a:ea typeface="Times New Roman"/>
                          <a:cs typeface="Times New Roman"/>
                        </a:rPr>
                        <a:t>pJ</a:t>
                      </a:r>
                      <a:r>
                        <a:rPr lang="en-US" sz="1800" kern="800" dirty="0">
                          <a:solidFill>
                            <a:srgbClr val="0B2245"/>
                          </a:solidFill>
                          <a:latin typeface="+mj-lt"/>
                          <a:ea typeface="Times New Roman"/>
                          <a:cs typeface="Times New Roman"/>
                        </a:rPr>
                        <a:t>)</a:t>
                      </a: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lnSpc>
                          <a:spcPct val="100000"/>
                        </a:lnSpc>
                        <a:spcAft>
                          <a:spcPts val="0"/>
                        </a:spcAft>
                      </a:pPr>
                      <a:r>
                        <a:rPr lang="en-US" sz="1800" kern="800" dirty="0">
                          <a:solidFill>
                            <a:srgbClr val="0B2245"/>
                          </a:solidFill>
                          <a:latin typeface="+mj-lt"/>
                          <a:ea typeface="Times New Roman"/>
                          <a:cs typeface="Times New Roman"/>
                        </a:rPr>
                        <a:t>Delay (</a:t>
                      </a:r>
                      <a:r>
                        <a:rPr lang="en-US" sz="1800" kern="800" dirty="0" err="1">
                          <a:solidFill>
                            <a:srgbClr val="0B2245"/>
                          </a:solidFill>
                          <a:latin typeface="+mj-lt"/>
                          <a:ea typeface="Times New Roman"/>
                          <a:cs typeface="Times New Roman"/>
                        </a:rPr>
                        <a:t>ps</a:t>
                      </a:r>
                      <a:r>
                        <a:rPr lang="en-US" sz="1800" kern="800" dirty="0">
                          <a:solidFill>
                            <a:srgbClr val="0B2245"/>
                          </a:solidFill>
                          <a:latin typeface="+mj-lt"/>
                          <a:ea typeface="Times New Roman"/>
                          <a:cs typeface="Times New Roman"/>
                        </a:rPr>
                        <a:t>)</a:t>
                      </a: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290946">
                <a:tc>
                  <a:txBody>
                    <a:bodyPr/>
                    <a:lstStyle/>
                    <a:p>
                      <a:pPr algn="l">
                        <a:lnSpc>
                          <a:spcPts val="1150"/>
                        </a:lnSpc>
                        <a:spcAft>
                          <a:spcPts val="0"/>
                        </a:spcAft>
                      </a:pPr>
                      <a:r>
                        <a:rPr lang="en-US" sz="1800" kern="800" dirty="0">
                          <a:solidFill>
                            <a:srgbClr val="0B2245"/>
                          </a:solidFill>
                          <a:latin typeface="Times New Roman"/>
                          <a:ea typeface="Times New Roman"/>
                          <a:cs typeface="Times New Roman"/>
                        </a:rPr>
                        <a:t>I-Cache tag</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229</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0.03</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dirty="0">
                          <a:solidFill>
                            <a:srgbClr val="0B2245"/>
                          </a:solidFill>
                          <a:latin typeface="Times New Roman"/>
                          <a:ea typeface="Times New Roman"/>
                          <a:cs typeface="Times New Roman"/>
                        </a:rPr>
                        <a:t>0.13</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dirty="0">
                          <a:solidFill>
                            <a:srgbClr val="0B2245"/>
                          </a:solidFill>
                          <a:latin typeface="Times New Roman"/>
                          <a:ea typeface="Times New Roman"/>
                          <a:cs typeface="Times New Roman"/>
                        </a:rPr>
                        <a:t>115.94</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290946">
                <a:tc>
                  <a:txBody>
                    <a:bodyPr/>
                    <a:lstStyle/>
                    <a:p>
                      <a:pPr algn="l">
                        <a:lnSpc>
                          <a:spcPts val="1150"/>
                        </a:lnSpc>
                        <a:spcAft>
                          <a:spcPts val="0"/>
                        </a:spcAft>
                      </a:pPr>
                      <a:r>
                        <a:rPr lang="en-US" sz="1800" kern="800">
                          <a:solidFill>
                            <a:srgbClr val="0B2245"/>
                          </a:solidFill>
                          <a:latin typeface="Times New Roman"/>
                          <a:ea typeface="Times New Roman"/>
                          <a:cs typeface="Times New Roman"/>
                        </a:rPr>
                        <a:t>I-Cache data</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18204</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1.78</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4.30</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221.20</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290946">
                <a:tc>
                  <a:txBody>
                    <a:bodyPr/>
                    <a:lstStyle/>
                    <a:p>
                      <a:pPr algn="l">
                        <a:lnSpc>
                          <a:spcPts val="1150"/>
                        </a:lnSpc>
                        <a:spcAft>
                          <a:spcPts val="0"/>
                        </a:spcAft>
                      </a:pPr>
                      <a:r>
                        <a:rPr lang="en-US" sz="1800" kern="800" dirty="0">
                          <a:solidFill>
                            <a:srgbClr val="0B2245"/>
                          </a:solidFill>
                          <a:latin typeface="Times New Roman"/>
                          <a:ea typeface="Times New Roman"/>
                          <a:cs typeface="Times New Roman"/>
                        </a:rPr>
                        <a:t>Instruction </a:t>
                      </a:r>
                      <a:r>
                        <a:rPr lang="en-US" sz="1800" kern="800" dirty="0" err="1">
                          <a:solidFill>
                            <a:srgbClr val="0B2245"/>
                          </a:solidFill>
                          <a:latin typeface="Times New Roman"/>
                          <a:ea typeface="Times New Roman"/>
                          <a:cs typeface="Times New Roman"/>
                        </a:rPr>
                        <a:t>Buf</a:t>
                      </a:r>
                      <a:r>
                        <a:rPr lang="en-US" sz="1800" kern="800" dirty="0">
                          <a:solidFill>
                            <a:srgbClr val="0B2245"/>
                          </a:solidFill>
                          <a:latin typeface="Times New Roman"/>
                          <a:ea typeface="Times New Roman"/>
                          <a:cs typeface="Times New Roman"/>
                        </a:rPr>
                        <a:t>.</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dirty="0">
                          <a:solidFill>
                            <a:srgbClr val="0B2245"/>
                          </a:solidFill>
                          <a:latin typeface="Times New Roman"/>
                          <a:ea typeface="Times New Roman"/>
                          <a:cs typeface="Times New Roman"/>
                        </a:rPr>
                        <a:t>2600</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0.16</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1.00</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137.59</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290946">
                <a:tc>
                  <a:txBody>
                    <a:bodyPr/>
                    <a:lstStyle/>
                    <a:p>
                      <a:pPr algn="l">
                        <a:lnSpc>
                          <a:spcPts val="1150"/>
                        </a:lnSpc>
                        <a:spcAft>
                          <a:spcPts val="0"/>
                        </a:spcAft>
                      </a:pPr>
                      <a:r>
                        <a:rPr lang="en-US" sz="1800" kern="800" dirty="0">
                          <a:solidFill>
                            <a:srgbClr val="0B2245"/>
                          </a:solidFill>
                          <a:latin typeface="Times New Roman"/>
                          <a:ea typeface="Times New Roman"/>
                          <a:cs typeface="Times New Roman"/>
                        </a:rPr>
                        <a:t>Scoreboard</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dirty="0">
                          <a:solidFill>
                            <a:srgbClr val="0B2245"/>
                          </a:solidFill>
                          <a:latin typeface="Times New Roman"/>
                          <a:ea typeface="Times New Roman"/>
                          <a:cs typeface="Times New Roman"/>
                        </a:rPr>
                        <a:t>6921</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0.24</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1.57</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162.17</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290946">
                <a:tc>
                  <a:txBody>
                    <a:bodyPr/>
                    <a:lstStyle/>
                    <a:p>
                      <a:pPr algn="l">
                        <a:lnSpc>
                          <a:spcPts val="1150"/>
                        </a:lnSpc>
                        <a:spcAft>
                          <a:spcPts val="0"/>
                        </a:spcAft>
                      </a:pPr>
                      <a:r>
                        <a:rPr lang="en-US" sz="1800" kern="800" dirty="0">
                          <a:solidFill>
                            <a:srgbClr val="0B2245"/>
                          </a:solidFill>
                          <a:latin typeface="Times New Roman"/>
                          <a:ea typeface="Times New Roman"/>
                          <a:cs typeface="Times New Roman"/>
                        </a:rPr>
                        <a:t>Operand </a:t>
                      </a:r>
                      <a:r>
                        <a:rPr lang="en-US" sz="1800" kern="800" dirty="0" err="1">
                          <a:solidFill>
                            <a:srgbClr val="0B2245"/>
                          </a:solidFill>
                          <a:latin typeface="Times New Roman"/>
                          <a:ea typeface="Times New Roman"/>
                          <a:cs typeface="Times New Roman"/>
                        </a:rPr>
                        <a:t>Buf</a:t>
                      </a:r>
                      <a:r>
                        <a:rPr lang="en-US" sz="1800" kern="800" dirty="0">
                          <a:solidFill>
                            <a:srgbClr val="0B2245"/>
                          </a:solidFill>
                          <a:latin typeface="Times New Roman"/>
                          <a:ea typeface="Times New Roman"/>
                          <a:cs typeface="Times New Roman"/>
                        </a:rPr>
                        <a:t>.</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dirty="0">
                          <a:solidFill>
                            <a:srgbClr val="0B2245"/>
                          </a:solidFill>
                          <a:latin typeface="Times New Roman"/>
                          <a:ea typeface="Times New Roman"/>
                          <a:cs typeface="Times New Roman"/>
                        </a:rPr>
                        <a:t>24173</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0.53</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4.16</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174.05</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290946">
                <a:tc>
                  <a:txBody>
                    <a:bodyPr/>
                    <a:lstStyle/>
                    <a:p>
                      <a:pPr algn="l">
                        <a:lnSpc>
                          <a:spcPts val="1150"/>
                        </a:lnSpc>
                        <a:spcAft>
                          <a:spcPts val="0"/>
                        </a:spcAft>
                      </a:pPr>
                      <a:r>
                        <a:rPr lang="en-US" sz="1800" kern="800">
                          <a:solidFill>
                            <a:srgbClr val="0B2245"/>
                          </a:solidFill>
                          <a:latin typeface="Times New Roman"/>
                          <a:ea typeface="Times New Roman"/>
                          <a:cs typeface="Times New Roman"/>
                        </a:rPr>
                        <a:t>FC tag (32-entry)</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266</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0.03</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0.14</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117.28</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290946">
                <a:tc>
                  <a:txBody>
                    <a:bodyPr/>
                    <a:lstStyle/>
                    <a:p>
                      <a:pPr algn="l">
                        <a:lnSpc>
                          <a:spcPts val="1150"/>
                        </a:lnSpc>
                        <a:spcAft>
                          <a:spcPts val="0"/>
                        </a:spcAft>
                      </a:pPr>
                      <a:r>
                        <a:rPr lang="en-US" sz="1800" kern="800">
                          <a:solidFill>
                            <a:srgbClr val="0B2245"/>
                          </a:solidFill>
                          <a:latin typeface="Times New Roman"/>
                          <a:ea typeface="Times New Roman"/>
                          <a:cs typeface="Times New Roman"/>
                        </a:rPr>
                        <a:t>FC data (32-entry)</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2229</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0.11</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0.81</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161.76</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290946">
                <a:tc>
                  <a:txBody>
                    <a:bodyPr/>
                    <a:lstStyle/>
                    <a:p>
                      <a:pPr algn="l">
                        <a:lnSpc>
                          <a:spcPts val="1150"/>
                        </a:lnSpc>
                        <a:spcAft>
                          <a:spcPts val="0"/>
                        </a:spcAft>
                      </a:pPr>
                      <a:r>
                        <a:rPr lang="en-US" sz="1800" kern="800">
                          <a:solidFill>
                            <a:srgbClr val="0B2245"/>
                          </a:solidFill>
                          <a:latin typeface="Times New Roman"/>
                          <a:ea typeface="Times New Roman"/>
                          <a:cs typeface="Times New Roman"/>
                        </a:rPr>
                        <a:t>FC tag (16-entry)</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155</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0.02</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0.10</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105.47</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290946">
                <a:tc>
                  <a:txBody>
                    <a:bodyPr/>
                    <a:lstStyle/>
                    <a:p>
                      <a:pPr algn="l">
                        <a:lnSpc>
                          <a:spcPts val="1150"/>
                        </a:lnSpc>
                        <a:spcAft>
                          <a:spcPts val="0"/>
                        </a:spcAft>
                      </a:pPr>
                      <a:r>
                        <a:rPr lang="en-US" sz="1800" kern="800">
                          <a:solidFill>
                            <a:srgbClr val="0B2245"/>
                          </a:solidFill>
                          <a:latin typeface="Times New Roman"/>
                          <a:ea typeface="Times New Roman"/>
                          <a:cs typeface="Times New Roman"/>
                        </a:rPr>
                        <a:t>FC data (16-entry)</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1337</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dirty="0">
                          <a:solidFill>
                            <a:srgbClr val="0B2245"/>
                          </a:solidFill>
                          <a:latin typeface="Times New Roman"/>
                          <a:ea typeface="Times New Roman"/>
                          <a:cs typeface="Times New Roman"/>
                        </a:rPr>
                        <a:t>0.05</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a:solidFill>
                            <a:srgbClr val="0B2245"/>
                          </a:solidFill>
                          <a:latin typeface="Times New Roman"/>
                          <a:ea typeface="Times New Roman"/>
                          <a:cs typeface="Times New Roman"/>
                        </a:rPr>
                        <a:t>0.57</a:t>
                      </a:r>
                      <a:endParaRPr lang="en-US" sz="1800" kern="80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ts val="1150"/>
                        </a:lnSpc>
                        <a:spcAft>
                          <a:spcPts val="0"/>
                        </a:spcAft>
                      </a:pPr>
                      <a:r>
                        <a:rPr lang="en-US" sz="1800" kern="800" dirty="0">
                          <a:solidFill>
                            <a:srgbClr val="0B2245"/>
                          </a:solidFill>
                          <a:latin typeface="Times New Roman"/>
                          <a:ea typeface="Times New Roman"/>
                          <a:cs typeface="Times New Roman"/>
                        </a:rPr>
                        <a:t>143.38</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sp>
        <p:nvSpPr>
          <p:cNvPr id="12" name="TextBox 11"/>
          <p:cNvSpPr txBox="1"/>
          <p:nvPr/>
        </p:nvSpPr>
        <p:spPr>
          <a:xfrm>
            <a:off x="1600200" y="5181600"/>
            <a:ext cx="2856679" cy="369332"/>
          </a:xfrm>
          <a:prstGeom prst="rect">
            <a:avLst/>
          </a:prstGeom>
          <a:noFill/>
        </p:spPr>
        <p:txBody>
          <a:bodyPr wrap="none" rtlCol="0">
            <a:spAutoFit/>
          </a:bodyPr>
          <a:lstStyle/>
          <a:p>
            <a:r>
              <a:rPr lang="en-US" dirty="0" smtClean="0">
                <a:solidFill>
                  <a:srgbClr val="FF0000"/>
                </a:solidFill>
                <a:latin typeface="Script MT Bold" pitchFamily="66" charset="0"/>
              </a:rPr>
              <a:t>Modeled by a wide tag array</a:t>
            </a:r>
            <a:endParaRPr lang="en-US" dirty="0">
              <a:solidFill>
                <a:srgbClr val="FF0000"/>
              </a:solidFill>
              <a:latin typeface="Script MT Bold" pitchFamily="66" charset="0"/>
            </a:endParaRPr>
          </a:p>
        </p:txBody>
      </p:sp>
      <p:sp>
        <p:nvSpPr>
          <p:cNvPr id="13" name="TextBox 12"/>
          <p:cNvSpPr txBox="1"/>
          <p:nvPr/>
        </p:nvSpPr>
        <p:spPr>
          <a:xfrm>
            <a:off x="1600200" y="5562600"/>
            <a:ext cx="2529860" cy="369332"/>
          </a:xfrm>
          <a:prstGeom prst="rect">
            <a:avLst/>
          </a:prstGeom>
          <a:noFill/>
        </p:spPr>
        <p:txBody>
          <a:bodyPr wrap="none" rtlCol="0">
            <a:spAutoFit/>
          </a:bodyPr>
          <a:lstStyle/>
          <a:p>
            <a:r>
              <a:rPr lang="en-US" dirty="0" smtClean="0">
                <a:solidFill>
                  <a:srgbClr val="FF0000"/>
                </a:solidFill>
                <a:latin typeface="Script MT Bold" pitchFamily="66" charset="0"/>
              </a:rPr>
              <a:t>Modeled by a data array</a:t>
            </a:r>
            <a:endParaRPr lang="en-US" dirty="0">
              <a:solidFill>
                <a:srgbClr val="FF0000"/>
              </a:solidFill>
              <a:latin typeface="Script MT Bold" pitchFamily="66" charset="0"/>
            </a:endParaRPr>
          </a:p>
        </p:txBody>
      </p:sp>
      <p:sp>
        <p:nvSpPr>
          <p:cNvPr id="14" name="Footer Placeholder 13"/>
          <p:cNvSpPr>
            <a:spLocks noGrp="1"/>
          </p:cNvSpPr>
          <p:nvPr>
            <p:ph type="ftr" sz="quarter" idx="11"/>
          </p:nvPr>
        </p:nvSpPr>
        <p:spPr/>
        <p:txBody>
          <a:bodyPr/>
          <a:lstStyle/>
          <a:p>
            <a:r>
              <a:rPr lang="en-US" smtClean="0"/>
              <a:t>Inter-Warp Instruction Temporal Locality in Deep-Multithreaded GPUs</a:t>
            </a:r>
            <a:endParaRPr lang="en-US" dirty="0"/>
          </a:p>
        </p:txBody>
      </p:sp>
      <p:graphicFrame>
        <p:nvGraphicFramePr>
          <p:cNvPr id="15" name="Table 14"/>
          <p:cNvGraphicFramePr>
            <a:graphicFrameLocks noGrp="1"/>
          </p:cNvGraphicFramePr>
          <p:nvPr/>
        </p:nvGraphicFramePr>
        <p:xfrm>
          <a:off x="1371600" y="3276600"/>
          <a:ext cx="2936891" cy="290946"/>
        </p:xfrm>
        <a:graphic>
          <a:graphicData uri="http://schemas.openxmlformats.org/drawingml/2006/table">
            <a:tbl>
              <a:tblPr/>
              <a:tblGrid>
                <a:gridCol w="2042612"/>
                <a:gridCol w="894279"/>
              </a:tblGrid>
              <a:tr h="290946">
                <a:tc>
                  <a:txBody>
                    <a:bodyPr/>
                    <a:lstStyle/>
                    <a:p>
                      <a:pPr algn="l">
                        <a:lnSpc>
                          <a:spcPts val="1150"/>
                        </a:lnSpc>
                        <a:spcAft>
                          <a:spcPts val="0"/>
                        </a:spcAft>
                      </a:pPr>
                      <a:r>
                        <a:rPr lang="en-US" sz="1800" kern="800" dirty="0">
                          <a:solidFill>
                            <a:srgbClr val="FF0000"/>
                          </a:solidFill>
                          <a:latin typeface="Times New Roman"/>
                          <a:ea typeface="Times New Roman"/>
                          <a:cs typeface="Times New Roman"/>
                        </a:rPr>
                        <a:t>Scoreboard</a:t>
                      </a:r>
                      <a:endParaRPr lang="en-US" sz="1800" kern="800" dirty="0">
                        <a:solidFill>
                          <a:srgbClr val="FF0000"/>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lnSpc>
                          <a:spcPts val="1150"/>
                        </a:lnSpc>
                        <a:spcAft>
                          <a:spcPts val="0"/>
                        </a:spcAft>
                      </a:pPr>
                      <a:r>
                        <a:rPr lang="en-US" sz="1800" kern="800" dirty="0">
                          <a:solidFill>
                            <a:srgbClr val="0B2245"/>
                          </a:solidFill>
                          <a:latin typeface="Times New Roman"/>
                          <a:ea typeface="Times New Roman"/>
                          <a:cs typeface="Times New Roman"/>
                        </a:rPr>
                        <a:t>6921</a:t>
                      </a:r>
                      <a:endParaRPr lang="en-US" sz="1800" kern="800" dirty="0">
                        <a:solidFill>
                          <a:srgbClr val="0B2245"/>
                        </a:solidFill>
                        <a:latin typeface="Palatino"/>
                        <a:ea typeface="Times New Roman"/>
                        <a:cs typeface="Times New Roman"/>
                      </a:endParaRP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bl>
          </a:graphicData>
        </a:graphic>
      </p:graphicFrame>
      <p:graphicFrame>
        <p:nvGraphicFramePr>
          <p:cNvPr id="17" name="Table 16"/>
          <p:cNvGraphicFramePr>
            <a:graphicFrameLocks noGrp="1"/>
          </p:cNvGraphicFramePr>
          <p:nvPr/>
        </p:nvGraphicFramePr>
        <p:xfrm>
          <a:off x="1371600" y="2984500"/>
          <a:ext cx="2936891" cy="290946"/>
        </p:xfrm>
        <a:graphic>
          <a:graphicData uri="http://schemas.openxmlformats.org/drawingml/2006/table">
            <a:tbl>
              <a:tblPr/>
              <a:tblGrid>
                <a:gridCol w="2042612"/>
                <a:gridCol w="894279"/>
              </a:tblGrid>
              <a:tr h="290946">
                <a:tc>
                  <a:txBody>
                    <a:bodyPr/>
                    <a:lstStyle/>
                    <a:p>
                      <a:pPr algn="l">
                        <a:lnSpc>
                          <a:spcPts val="1150"/>
                        </a:lnSpc>
                        <a:spcAft>
                          <a:spcPts val="0"/>
                        </a:spcAft>
                      </a:pPr>
                      <a:r>
                        <a:rPr lang="en-US" sz="1800" kern="800" dirty="0">
                          <a:solidFill>
                            <a:srgbClr val="FF0000"/>
                          </a:solidFill>
                          <a:latin typeface="Times New Roman"/>
                          <a:ea typeface="Times New Roman"/>
                          <a:cs typeface="Times New Roman"/>
                        </a:rPr>
                        <a:t>Instruction </a:t>
                      </a:r>
                      <a:r>
                        <a:rPr lang="en-US" sz="1800" kern="800" dirty="0" err="1">
                          <a:solidFill>
                            <a:srgbClr val="FF0000"/>
                          </a:solidFill>
                          <a:latin typeface="Times New Roman"/>
                          <a:ea typeface="Times New Roman"/>
                          <a:cs typeface="Times New Roman"/>
                        </a:rPr>
                        <a:t>Buf</a:t>
                      </a:r>
                      <a:r>
                        <a:rPr lang="en-US" sz="1800" kern="800" dirty="0">
                          <a:solidFill>
                            <a:srgbClr val="FF0000"/>
                          </a:solidFill>
                          <a:latin typeface="Times New Roman"/>
                          <a:ea typeface="Times New Roman"/>
                          <a:cs typeface="Times New Roman"/>
                        </a:rPr>
                        <a:t>.</a:t>
                      </a:r>
                      <a:endParaRPr lang="en-US" sz="1800" kern="800" dirty="0">
                        <a:solidFill>
                          <a:srgbClr val="FF0000"/>
                        </a:solidFill>
                        <a:latin typeface="Palatino"/>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ts val="1150"/>
                        </a:lnSpc>
                        <a:spcAft>
                          <a:spcPts val="0"/>
                        </a:spcAft>
                      </a:pPr>
                      <a:endParaRPr lang="en-US" sz="1800" kern="800" dirty="0">
                        <a:solidFill>
                          <a:srgbClr val="0B2245"/>
                        </a:solidFill>
                        <a:latin typeface="Palatino"/>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8" name="Table 17"/>
          <p:cNvGraphicFramePr>
            <a:graphicFrameLocks noGrp="1"/>
          </p:cNvGraphicFramePr>
          <p:nvPr/>
        </p:nvGraphicFramePr>
        <p:xfrm>
          <a:off x="1371600" y="3568700"/>
          <a:ext cx="2936891" cy="290946"/>
        </p:xfrm>
        <a:graphic>
          <a:graphicData uri="http://schemas.openxmlformats.org/drawingml/2006/table">
            <a:tbl>
              <a:tblPr/>
              <a:tblGrid>
                <a:gridCol w="2042612"/>
                <a:gridCol w="894279"/>
              </a:tblGrid>
              <a:tr h="290946">
                <a:tc>
                  <a:txBody>
                    <a:bodyPr/>
                    <a:lstStyle/>
                    <a:p>
                      <a:pPr algn="l">
                        <a:lnSpc>
                          <a:spcPts val="1150"/>
                        </a:lnSpc>
                        <a:spcAft>
                          <a:spcPts val="0"/>
                        </a:spcAft>
                      </a:pPr>
                      <a:r>
                        <a:rPr lang="en-US" sz="1800" kern="800" dirty="0">
                          <a:solidFill>
                            <a:srgbClr val="FF0000"/>
                          </a:solidFill>
                          <a:latin typeface="Times New Roman"/>
                          <a:ea typeface="Times New Roman"/>
                          <a:cs typeface="Times New Roman"/>
                        </a:rPr>
                        <a:t>Operand </a:t>
                      </a:r>
                      <a:r>
                        <a:rPr lang="en-US" sz="1800" kern="800" dirty="0" err="1">
                          <a:solidFill>
                            <a:srgbClr val="FF0000"/>
                          </a:solidFill>
                          <a:latin typeface="Times New Roman"/>
                          <a:ea typeface="Times New Roman"/>
                          <a:cs typeface="Times New Roman"/>
                        </a:rPr>
                        <a:t>Buf</a:t>
                      </a:r>
                      <a:r>
                        <a:rPr lang="en-US" sz="1800" kern="800" dirty="0">
                          <a:solidFill>
                            <a:srgbClr val="FF0000"/>
                          </a:solidFill>
                          <a:latin typeface="Times New Roman"/>
                          <a:ea typeface="Times New Roman"/>
                          <a:cs typeface="Times New Roman"/>
                        </a:rPr>
                        <a:t>.</a:t>
                      </a:r>
                      <a:endParaRPr lang="en-US" sz="1800" kern="800" dirty="0">
                        <a:solidFill>
                          <a:srgbClr val="FF0000"/>
                        </a:solidFill>
                        <a:latin typeface="Palatino"/>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ts val="1150"/>
                        </a:lnSpc>
                        <a:spcAft>
                          <a:spcPts val="0"/>
                        </a:spcAft>
                      </a:pPr>
                      <a:endParaRPr lang="en-US" sz="1800" kern="800" dirty="0">
                        <a:solidFill>
                          <a:srgbClr val="0B2245"/>
                        </a:solidFill>
                        <a:latin typeface="Palatino"/>
                        <a:ea typeface="Times New Roman"/>
                        <a:cs typeface="Times New Roman"/>
                      </a:endParaRPr>
                    </a:p>
                  </a:txBody>
                  <a:tcPr marL="68580" marR="6858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15"/>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Work</a:t>
            </a:r>
            <a:endParaRPr lang="en-US" dirty="0"/>
          </a:p>
        </p:txBody>
      </p:sp>
      <p:sp>
        <p:nvSpPr>
          <p:cNvPr id="3" name="Content Placeholder 2"/>
          <p:cNvSpPr>
            <a:spLocks noGrp="1"/>
          </p:cNvSpPr>
          <p:nvPr>
            <p:ph idx="1"/>
          </p:nvPr>
        </p:nvSpPr>
        <p:spPr/>
        <p:txBody>
          <a:bodyPr/>
          <a:lstStyle/>
          <a:p>
            <a:r>
              <a:rPr lang="en-US" b="1" i="1" dirty="0" smtClean="0">
                <a:solidFill>
                  <a:srgbClr val="800000"/>
                </a:solidFill>
              </a:rPr>
              <a:t>Accelerators </a:t>
            </a:r>
          </a:p>
          <a:p>
            <a:pPr>
              <a:buFont typeface="Courier New"/>
              <a:buChar char="o"/>
            </a:pPr>
            <a:r>
              <a:rPr lang="en-US" dirty="0" smtClean="0"/>
              <a:t>Designed </a:t>
            </a:r>
            <a:r>
              <a:rPr lang="en-US" dirty="0" smtClean="0"/>
              <a:t>to maximize throughput </a:t>
            </a:r>
          </a:p>
          <a:p>
            <a:pPr>
              <a:buFont typeface="Courier New"/>
              <a:buChar char="o"/>
            </a:pPr>
            <a:r>
              <a:rPr lang="en-US" b="1" dirty="0" smtClean="0"/>
              <a:t> </a:t>
            </a:r>
            <a:r>
              <a:rPr lang="en-US" b="1" u="sng" dirty="0" smtClean="0">
                <a:solidFill>
                  <a:srgbClr val="FF0000"/>
                </a:solidFill>
              </a:rPr>
              <a:t>ILT</a:t>
            </a:r>
            <a:r>
              <a:rPr lang="en-US" dirty="0" smtClean="0"/>
              <a:t>: fetch the same instruction repeatedly</a:t>
            </a:r>
          </a:p>
          <a:p>
            <a:pPr>
              <a:buFont typeface="Courier New"/>
              <a:buChar char="o"/>
            </a:pPr>
            <a:r>
              <a:rPr lang="en-US" dirty="0" smtClean="0"/>
              <a:t>Wasted</a:t>
            </a:r>
          </a:p>
          <a:p>
            <a:endParaRPr lang="en-US" dirty="0" smtClean="0"/>
          </a:p>
          <a:p>
            <a:r>
              <a:rPr lang="en-US" b="1" i="1" dirty="0" smtClean="0">
                <a:solidFill>
                  <a:srgbClr val="800000"/>
                </a:solidFill>
              </a:rPr>
              <a:t>Our solution:</a:t>
            </a:r>
          </a:p>
          <a:p>
            <a:pPr>
              <a:buFont typeface="Courier New"/>
              <a:buChar char="o"/>
            </a:pPr>
            <a:r>
              <a:rPr lang="en-US" dirty="0" smtClean="0"/>
              <a:t>Keep fetched instructions in small buffer, save energy</a:t>
            </a:r>
          </a:p>
          <a:p>
            <a:endParaRPr lang="en-US" dirty="0" smtClean="0"/>
          </a:p>
          <a:p>
            <a:r>
              <a:rPr lang="en-US" b="1" i="1" dirty="0" smtClean="0">
                <a:solidFill>
                  <a:srgbClr val="800000"/>
                </a:solidFill>
              </a:rPr>
              <a:t>Key result</a:t>
            </a:r>
            <a:r>
              <a:rPr lang="en-US" dirty="0" smtClean="0"/>
              <a:t>: </a:t>
            </a:r>
            <a:r>
              <a:rPr lang="en-US" dirty="0" smtClean="0">
                <a:solidFill>
                  <a:srgbClr val="FF0000"/>
                </a:solidFill>
              </a:rPr>
              <a:t>19% front-end energy reduction</a:t>
            </a:r>
          </a:p>
          <a:p>
            <a:endParaRPr lang="en-US" dirty="0" smtClean="0"/>
          </a:p>
        </p:txBody>
      </p:sp>
      <p:sp>
        <p:nvSpPr>
          <p:cNvPr id="4" name="Footer Placeholder 3"/>
          <p:cNvSpPr>
            <a:spLocks noGrp="1"/>
          </p:cNvSpPr>
          <p:nvPr>
            <p:ph type="ftr" sz="quarter" idx="11"/>
          </p:nvPr>
        </p:nvSpPr>
        <p:spPr/>
        <p:txBody>
          <a:bodyPr/>
          <a:lstStyle/>
          <a:p>
            <a:pPr algn="l"/>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a:t>
            </a:r>
            <a:endParaRPr lang="en-US" dirty="0"/>
          </a:p>
        </p:txBody>
      </p:sp>
      <p:sp>
        <p:nvSpPr>
          <p:cNvPr id="3" name="Content Placeholder 2"/>
          <p:cNvSpPr>
            <a:spLocks noGrp="1"/>
          </p:cNvSpPr>
          <p:nvPr>
            <p:ph idx="1"/>
          </p:nvPr>
        </p:nvSpPr>
        <p:spPr/>
        <p:txBody>
          <a:bodyPr/>
          <a:lstStyle/>
          <a:p>
            <a:r>
              <a:rPr lang="en-US" dirty="0" smtClean="0"/>
              <a:t>FC hit rate and energy saving</a:t>
            </a:r>
          </a:p>
          <a:p>
            <a:pPr lvl="1"/>
            <a:r>
              <a:rPr lang="en-US" dirty="0" smtClean="0"/>
              <a:t>32-entry FC</a:t>
            </a:r>
          </a:p>
          <a:p>
            <a:pPr lvl="1"/>
            <a:r>
              <a:rPr lang="en-US" dirty="0" smtClean="0"/>
              <a:t>1024-thread per SM</a:t>
            </a:r>
          </a:p>
          <a:p>
            <a:pPr lvl="1"/>
            <a:r>
              <a:rPr lang="en-US" dirty="0" smtClean="0"/>
              <a:t>Round-robin warp scheduler</a:t>
            </a:r>
          </a:p>
          <a:p>
            <a:r>
              <a:rPr lang="en-US" dirty="0" smtClean="0"/>
              <a:t>Sensitivity analysis under</a:t>
            </a:r>
          </a:p>
          <a:p>
            <a:pPr lvl="1"/>
            <a:r>
              <a:rPr lang="en-US" dirty="0" smtClean="0"/>
              <a:t>FC size</a:t>
            </a:r>
          </a:p>
          <a:p>
            <a:pPr lvl="1"/>
            <a:r>
              <a:rPr lang="en-US" dirty="0" smtClean="0"/>
              <a:t>Thread per SM</a:t>
            </a:r>
          </a:p>
          <a:p>
            <a:pPr lvl="1"/>
            <a:r>
              <a:rPr lang="en-US" dirty="0" smtClean="0"/>
              <a:t>Warp scheduler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Inter-Warp Instruction Temporal Locality in Deep-Multithreaded GPUs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FC Hit Rate and Energy Saving</a:t>
            </a:r>
            <a:endParaRPr lang="en-US" dirty="0"/>
          </a:p>
        </p:txBody>
      </p:sp>
      <p:graphicFrame>
        <p:nvGraphicFramePr>
          <p:cNvPr id="4" name="Content Placeholder 3"/>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 val="1658910743"/>
              </p:ext>
            </p:extLst>
          </p:nvPr>
        </p:nvGraphicFramePr>
        <p:xfrm>
          <a:off x="883921" y="1904500"/>
          <a:ext cx="7498079" cy="3352800"/>
        </p:xfrm>
        <a:graphic>
          <a:graphicData uri="http://schemas.openxmlformats.org/drawingml/2006/table">
            <a:tbl>
              <a:tblPr/>
              <a:tblGrid>
                <a:gridCol w="1448627"/>
                <a:gridCol w="1172698"/>
                <a:gridCol w="1427634"/>
                <a:gridCol w="1723060"/>
                <a:gridCol w="1726060"/>
              </a:tblGrid>
              <a:tr h="658332">
                <a:tc>
                  <a:txBody>
                    <a:bodyPr/>
                    <a:lstStyle/>
                    <a:p>
                      <a:pPr algn="l">
                        <a:lnSpc>
                          <a:spcPct val="100000"/>
                        </a:lnSpc>
                        <a:spcAft>
                          <a:spcPts val="0"/>
                        </a:spcAft>
                      </a:pPr>
                      <a:endParaRPr lang="en-US" sz="2000" kern="800" dirty="0">
                        <a:solidFill>
                          <a:srgbClr val="0B2245"/>
                        </a:solidFill>
                        <a:latin typeface="Times New Roman"/>
                        <a:ea typeface="Times New Roman"/>
                        <a:cs typeface="Times New Roman"/>
                      </a:endParaRP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lnSpc>
                          <a:spcPct val="100000"/>
                        </a:lnSpc>
                        <a:spcAft>
                          <a:spcPts val="0"/>
                        </a:spcAft>
                      </a:pPr>
                      <a:r>
                        <a:rPr lang="en-US" sz="2000" kern="800" dirty="0">
                          <a:solidFill>
                            <a:srgbClr val="0B2245"/>
                          </a:solidFill>
                          <a:latin typeface="Times New Roman"/>
                          <a:ea typeface="Times New Roman"/>
                          <a:cs typeface="Times New Roman"/>
                        </a:rPr>
                        <a:t>FC</a:t>
                      </a:r>
                      <a:endParaRPr lang="en-US" sz="2000" kern="800" dirty="0">
                        <a:solidFill>
                          <a:srgbClr val="0B2245"/>
                        </a:solidFill>
                        <a:latin typeface="Palatino"/>
                        <a:ea typeface="Times New Roman"/>
                        <a:cs typeface="Times New Roman"/>
                      </a:endParaRPr>
                    </a:p>
                    <a:p>
                      <a:pPr algn="ctr">
                        <a:lnSpc>
                          <a:spcPct val="100000"/>
                        </a:lnSpc>
                        <a:spcAft>
                          <a:spcPts val="0"/>
                        </a:spcAft>
                      </a:pPr>
                      <a:r>
                        <a:rPr lang="en-US" sz="2000" kern="800" dirty="0">
                          <a:solidFill>
                            <a:srgbClr val="0B2245"/>
                          </a:solidFill>
                          <a:latin typeface="Times New Roman"/>
                          <a:ea typeface="Times New Roman"/>
                          <a:cs typeface="Times New Roman"/>
                        </a:rPr>
                        <a:t>hit rate</a:t>
                      </a:r>
                      <a:endParaRPr lang="en-US" sz="2000" kern="800" dirty="0">
                        <a:solidFill>
                          <a:srgbClr val="0B2245"/>
                        </a:solidFill>
                        <a:latin typeface="Palatino"/>
                        <a:ea typeface="Times New Roman"/>
                        <a:cs typeface="Times New Roman"/>
                      </a:endParaRPr>
                    </a:p>
                  </a:txBody>
                  <a:tcPr marL="102870" marR="102870" marT="0" marB="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lnSpc>
                          <a:spcPct val="100000"/>
                        </a:lnSpc>
                        <a:spcAft>
                          <a:spcPts val="0"/>
                        </a:spcAft>
                      </a:pPr>
                      <a:r>
                        <a:rPr lang="en-US" sz="2000" kern="800" dirty="0">
                          <a:solidFill>
                            <a:srgbClr val="0B2245"/>
                          </a:solidFill>
                          <a:latin typeface="Times New Roman"/>
                          <a:ea typeface="Times New Roman"/>
                          <a:cs typeface="Times New Roman"/>
                        </a:rPr>
                        <a:t>Baseline</a:t>
                      </a:r>
                      <a:endParaRPr lang="en-US" sz="2000" kern="800" dirty="0">
                        <a:solidFill>
                          <a:srgbClr val="0B2245"/>
                        </a:solidFill>
                        <a:latin typeface="Palatino"/>
                        <a:ea typeface="Times New Roman"/>
                        <a:cs typeface="Times New Roman"/>
                      </a:endParaRPr>
                    </a:p>
                    <a:p>
                      <a:pPr algn="ctr">
                        <a:lnSpc>
                          <a:spcPct val="100000"/>
                        </a:lnSpc>
                        <a:spcAft>
                          <a:spcPts val="0"/>
                        </a:spcAft>
                      </a:pPr>
                      <a:r>
                        <a:rPr lang="en-US" sz="2000" kern="800" dirty="0">
                          <a:solidFill>
                            <a:srgbClr val="0B2245"/>
                          </a:solidFill>
                          <a:latin typeface="Times New Roman"/>
                          <a:ea typeface="Times New Roman"/>
                          <a:cs typeface="Times New Roman"/>
                        </a:rPr>
                        <a:t>I-Cache energy (</a:t>
                      </a:r>
                      <a:r>
                        <a:rPr lang="en-US" sz="2000" kern="800" dirty="0" err="1">
                          <a:solidFill>
                            <a:srgbClr val="0B2245"/>
                          </a:solidFill>
                          <a:latin typeface="Times New Roman"/>
                          <a:ea typeface="Times New Roman"/>
                          <a:cs typeface="Times New Roman"/>
                        </a:rPr>
                        <a:t>nJ</a:t>
                      </a:r>
                      <a:r>
                        <a:rPr lang="en-US" sz="2000" kern="800" dirty="0">
                          <a:solidFill>
                            <a:srgbClr val="0B2245"/>
                          </a:solidFill>
                          <a:latin typeface="Times New Roman"/>
                          <a:ea typeface="Times New Roman"/>
                          <a:cs typeface="Times New Roman"/>
                        </a:rPr>
                        <a:t>)</a:t>
                      </a:r>
                      <a:endParaRPr lang="en-US" sz="2000" kern="800" dirty="0">
                        <a:solidFill>
                          <a:srgbClr val="0B2245"/>
                        </a:solidFill>
                        <a:latin typeface="Palatino"/>
                        <a:ea typeface="Times New Roman"/>
                        <a:cs typeface="Times New Roman"/>
                      </a:endParaRPr>
                    </a:p>
                  </a:txBody>
                  <a:tcPr marL="102870" marR="102870" marT="0" marB="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lnSpc>
                          <a:spcPct val="100000"/>
                        </a:lnSpc>
                        <a:spcAft>
                          <a:spcPts val="0"/>
                        </a:spcAft>
                      </a:pPr>
                      <a:r>
                        <a:rPr lang="en-US" sz="2000" kern="800">
                          <a:solidFill>
                            <a:srgbClr val="0B2245"/>
                          </a:solidFill>
                          <a:latin typeface="Times New Roman"/>
                          <a:ea typeface="Times New Roman"/>
                          <a:cs typeface="Times New Roman"/>
                        </a:rPr>
                        <a:t>I-Cache + FC energy</a:t>
                      </a:r>
                      <a:endParaRPr lang="en-US" sz="2000" kern="800">
                        <a:solidFill>
                          <a:srgbClr val="0B2245"/>
                        </a:solidFill>
                        <a:latin typeface="Palatino"/>
                        <a:ea typeface="Times New Roman"/>
                        <a:cs typeface="Times New Roman"/>
                      </a:endParaRPr>
                    </a:p>
                    <a:p>
                      <a:pPr algn="ctr">
                        <a:lnSpc>
                          <a:spcPct val="100000"/>
                        </a:lnSpc>
                        <a:spcAft>
                          <a:spcPts val="0"/>
                        </a:spcAft>
                      </a:pPr>
                      <a:r>
                        <a:rPr lang="en-US" sz="2000" kern="800">
                          <a:solidFill>
                            <a:srgbClr val="0B2245"/>
                          </a:solidFill>
                          <a:latin typeface="Times New Roman"/>
                          <a:ea typeface="Times New Roman"/>
                          <a:cs typeface="Times New Roman"/>
                        </a:rPr>
                        <a:t>(nJ)</a:t>
                      </a:r>
                      <a:endParaRPr lang="en-US" sz="2000" kern="800">
                        <a:solidFill>
                          <a:srgbClr val="0B2245"/>
                        </a:solidFill>
                        <a:latin typeface="Palatino"/>
                        <a:ea typeface="Times New Roman"/>
                        <a:cs typeface="Times New Roman"/>
                      </a:endParaRPr>
                    </a:p>
                  </a:txBody>
                  <a:tcPr marL="102870" marR="102870" marT="0" marB="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lnSpc>
                          <a:spcPct val="100000"/>
                        </a:lnSpc>
                        <a:spcAft>
                          <a:spcPts val="0"/>
                        </a:spcAft>
                      </a:pPr>
                      <a:r>
                        <a:rPr lang="en-US" sz="2000" kern="800">
                          <a:solidFill>
                            <a:srgbClr val="0B2245"/>
                          </a:solidFill>
                          <a:latin typeface="Times New Roman"/>
                          <a:ea typeface="Times New Roman"/>
                          <a:cs typeface="Times New Roman"/>
                        </a:rPr>
                        <a:t>Front-end</a:t>
                      </a:r>
                      <a:endParaRPr lang="en-US" sz="2000" kern="800">
                        <a:solidFill>
                          <a:srgbClr val="0B2245"/>
                        </a:solidFill>
                        <a:latin typeface="Palatino"/>
                        <a:ea typeface="Times New Roman"/>
                        <a:cs typeface="Times New Roman"/>
                      </a:endParaRPr>
                    </a:p>
                    <a:p>
                      <a:pPr algn="ctr">
                        <a:lnSpc>
                          <a:spcPct val="100000"/>
                        </a:lnSpc>
                        <a:spcAft>
                          <a:spcPts val="0"/>
                        </a:spcAft>
                      </a:pPr>
                      <a:r>
                        <a:rPr lang="en-US" sz="2000" kern="800">
                          <a:solidFill>
                            <a:srgbClr val="0B2245"/>
                          </a:solidFill>
                          <a:latin typeface="Times New Roman"/>
                          <a:ea typeface="Times New Roman"/>
                          <a:cs typeface="Times New Roman"/>
                        </a:rPr>
                        <a:t>energy-saving</a:t>
                      </a:r>
                      <a:endParaRPr lang="en-US" sz="2000" kern="800">
                        <a:solidFill>
                          <a:srgbClr val="0B2245"/>
                        </a:solidFill>
                        <a:latin typeface="Palatino"/>
                        <a:ea typeface="Times New Roman"/>
                        <a:cs typeface="Times New Roman"/>
                      </a:endParaRPr>
                    </a:p>
                    <a:p>
                      <a:pPr algn="ctr">
                        <a:lnSpc>
                          <a:spcPct val="100000"/>
                        </a:lnSpc>
                        <a:spcAft>
                          <a:spcPts val="0"/>
                        </a:spcAft>
                      </a:pPr>
                      <a:r>
                        <a:rPr lang="en-US" sz="2000" kern="800">
                          <a:solidFill>
                            <a:srgbClr val="0B2245"/>
                          </a:solidFill>
                          <a:latin typeface="Times New Roman"/>
                          <a:ea typeface="Times New Roman"/>
                          <a:cs typeface="Times New Roman"/>
                        </a:rPr>
                        <a:t>using FC</a:t>
                      </a:r>
                      <a:endParaRPr lang="en-US" sz="2000" kern="800">
                        <a:solidFill>
                          <a:srgbClr val="0B2245"/>
                        </a:solidFill>
                        <a:latin typeface="Palatino"/>
                        <a:ea typeface="Times New Roman"/>
                        <a:cs typeface="Times New Roman"/>
                      </a:endParaRPr>
                    </a:p>
                  </a:txBody>
                  <a:tcPr marL="102870" marR="102870" marT="0" marB="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222651">
                <a:tc>
                  <a:txBody>
                    <a:bodyPr/>
                    <a:lstStyle/>
                    <a:p>
                      <a:pPr algn="l">
                        <a:lnSpc>
                          <a:spcPct val="100000"/>
                        </a:lnSpc>
                        <a:spcAft>
                          <a:spcPts val="0"/>
                        </a:spcAft>
                      </a:pPr>
                      <a:r>
                        <a:rPr lang="en-US" sz="2000" kern="800" dirty="0">
                          <a:solidFill>
                            <a:srgbClr val="0B2245"/>
                          </a:solidFill>
                          <a:latin typeface="Times New Roman"/>
                          <a:ea typeface="Times New Roman"/>
                          <a:cs typeface="Times New Roman"/>
                        </a:rPr>
                        <a:t>CP </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100%</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16532.20</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6616.15</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7%</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r>
              <a:tr h="222651">
                <a:tc>
                  <a:txBody>
                    <a:bodyPr/>
                    <a:lstStyle/>
                    <a:p>
                      <a:pPr marL="0" marR="0" indent="0" algn="l">
                        <a:spcBef>
                          <a:spcPts val="0"/>
                        </a:spcBef>
                        <a:spcAft>
                          <a:spcPts val="0"/>
                        </a:spcAft>
                      </a:pPr>
                      <a:r>
                        <a:rPr lang="en-US" sz="2000" kern="800" dirty="0">
                          <a:solidFill>
                            <a:srgbClr val="0B2245"/>
                          </a:solidFill>
                          <a:latin typeface="Times New Roman"/>
                          <a:ea typeface="Times New Roman"/>
                          <a:cs typeface="Times New Roman"/>
                        </a:rPr>
                        <a:t>HSPT</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marL="0" marR="0" indent="144145" algn="r">
                        <a:spcBef>
                          <a:spcPts val="0"/>
                        </a:spcBef>
                        <a:spcAft>
                          <a:spcPts val="0"/>
                        </a:spcAft>
                      </a:pPr>
                      <a:r>
                        <a:rPr lang="en-US" sz="2000" kern="800" dirty="0">
                          <a:solidFill>
                            <a:srgbClr val="0B2245"/>
                          </a:solidFill>
                          <a:latin typeface="Times" pitchFamily="18" charset="0"/>
                          <a:ea typeface="Times New Roman"/>
                          <a:cs typeface="Times" pitchFamily="18" charset="0"/>
                        </a:rPr>
                        <a:t>89%</a:t>
                      </a: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marL="0" marR="0" indent="144145" algn="r">
                        <a:spcBef>
                          <a:spcPts val="0"/>
                        </a:spcBef>
                        <a:spcAft>
                          <a:spcPts val="0"/>
                        </a:spcAft>
                      </a:pPr>
                      <a:r>
                        <a:rPr lang="en-US" sz="2000" kern="800">
                          <a:solidFill>
                            <a:srgbClr val="0B2245"/>
                          </a:solidFill>
                          <a:latin typeface="Times" pitchFamily="18" charset="0"/>
                          <a:ea typeface="Times New Roman"/>
                          <a:cs typeface="Times" pitchFamily="18" charset="0"/>
                        </a:rPr>
                        <a:t>12076.70</a:t>
                      </a: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marL="0" marR="0" indent="144145" algn="r">
                        <a:spcBef>
                          <a:spcPts val="0"/>
                        </a:spcBef>
                        <a:spcAft>
                          <a:spcPts val="0"/>
                        </a:spcAft>
                      </a:pPr>
                      <a:r>
                        <a:rPr lang="en-US" sz="2000" kern="800">
                          <a:solidFill>
                            <a:srgbClr val="0B2245"/>
                          </a:solidFill>
                          <a:latin typeface="Times" pitchFamily="18" charset="0"/>
                          <a:ea typeface="Times New Roman"/>
                          <a:cs typeface="Times" pitchFamily="18" charset="0"/>
                        </a:rPr>
                        <a:t>5676.64</a:t>
                      </a: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marL="0" marR="0" indent="144145" algn="r">
                        <a:spcBef>
                          <a:spcPts val="0"/>
                        </a:spcBef>
                        <a:spcAft>
                          <a:spcPts val="0"/>
                        </a:spcAft>
                      </a:pPr>
                      <a:r>
                        <a:rPr lang="en-US" sz="2000" kern="800" dirty="0">
                          <a:solidFill>
                            <a:srgbClr val="0B2245"/>
                          </a:solidFill>
                          <a:latin typeface="Times" pitchFamily="18" charset="0"/>
                          <a:ea typeface="Times New Roman"/>
                          <a:cs typeface="Times" pitchFamily="18" charset="0"/>
                        </a:rPr>
                        <a:t>8%</a:t>
                      </a:r>
                    </a:p>
                  </a:txBody>
                  <a:tcPr marL="68580" marR="6858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r>
              <a:tr h="222651">
                <a:tc>
                  <a:txBody>
                    <a:bodyPr/>
                    <a:lstStyle/>
                    <a:p>
                      <a:pPr algn="l">
                        <a:lnSpc>
                          <a:spcPct val="100000"/>
                        </a:lnSpc>
                        <a:spcAft>
                          <a:spcPts val="0"/>
                        </a:spcAft>
                      </a:pPr>
                      <a:r>
                        <a:rPr lang="en-US" sz="2000" kern="800" dirty="0">
                          <a:solidFill>
                            <a:srgbClr val="0B2245"/>
                          </a:solidFill>
                          <a:latin typeface="Times New Roman"/>
                          <a:ea typeface="Times New Roman"/>
                          <a:cs typeface="Times New Roman"/>
                        </a:rPr>
                        <a:t>LPS </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83%</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14955.05</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7625.97</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8%</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r>
              <a:tr h="222651">
                <a:tc>
                  <a:txBody>
                    <a:bodyPr/>
                    <a:lstStyle/>
                    <a:p>
                      <a:pPr algn="l">
                        <a:lnSpc>
                          <a:spcPct val="100000"/>
                        </a:lnSpc>
                        <a:spcAft>
                          <a:spcPts val="0"/>
                        </a:spcAft>
                      </a:pPr>
                      <a:r>
                        <a:rPr lang="en-US" sz="2000" kern="800" dirty="0">
                          <a:solidFill>
                            <a:srgbClr val="0B2245"/>
                          </a:solidFill>
                          <a:latin typeface="Times New Roman"/>
                          <a:ea typeface="Times New Roman"/>
                          <a:cs typeface="Times New Roman"/>
                        </a:rPr>
                        <a:t>MP </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30%</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161.40</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algn="r">
                        <a:lnSpc>
                          <a:spcPct val="100000"/>
                        </a:lnSpc>
                        <a:spcAft>
                          <a:spcPts val="0"/>
                        </a:spcAft>
                      </a:pPr>
                      <a:r>
                        <a:rPr lang="en-US" sz="2000" kern="800" dirty="0" smtClean="0">
                          <a:solidFill>
                            <a:srgbClr val="0B2245"/>
                          </a:solidFill>
                          <a:latin typeface="Times" pitchFamily="18" charset="0"/>
                          <a:ea typeface="Times New Roman"/>
                          <a:cs typeface="Times" pitchFamily="18" charset="0"/>
                        </a:rPr>
                        <a:t>139.78</a:t>
                      </a:r>
                      <a:endParaRPr lang="en-US" sz="2000" kern="800" dirty="0">
                        <a:solidFill>
                          <a:srgbClr val="0B2245"/>
                        </a:solidFill>
                        <a:latin typeface="Times" pitchFamily="18" charset="0"/>
                        <a:ea typeface="Times New Roman"/>
                        <a:cs typeface="Times" pitchFamily="18" charset="0"/>
                      </a:endParaRP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2%</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r>
              <a:tr h="222651">
                <a:tc>
                  <a:txBody>
                    <a:bodyPr/>
                    <a:lstStyle/>
                    <a:p>
                      <a:pPr algn="l">
                        <a:lnSpc>
                          <a:spcPct val="100000"/>
                        </a:lnSpc>
                        <a:spcAft>
                          <a:spcPts val="0"/>
                        </a:spcAft>
                      </a:pPr>
                      <a:r>
                        <a:rPr lang="en-US" sz="2000" kern="800" dirty="0">
                          <a:solidFill>
                            <a:srgbClr val="0B2245"/>
                          </a:solidFill>
                          <a:latin typeface="Times New Roman"/>
                          <a:ea typeface="Times New Roman"/>
                          <a:cs typeface="Times New Roman"/>
                        </a:rPr>
                        <a:t>MTM </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95%</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347.37</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153.66</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8%</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r>
              <a:tr h="222651">
                <a:tc>
                  <a:txBody>
                    <a:bodyPr/>
                    <a:lstStyle/>
                    <a:p>
                      <a:pPr algn="l">
                        <a:lnSpc>
                          <a:spcPct val="100000"/>
                        </a:lnSpc>
                        <a:spcAft>
                          <a:spcPts val="0"/>
                        </a:spcAft>
                      </a:pPr>
                      <a:r>
                        <a:rPr lang="en-US" sz="2000" kern="800" dirty="0">
                          <a:solidFill>
                            <a:srgbClr val="0B2245"/>
                          </a:solidFill>
                          <a:latin typeface="Times New Roman"/>
                          <a:ea typeface="Times New Roman"/>
                          <a:cs typeface="Times New Roman"/>
                        </a:rPr>
                        <a:t>NN </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99%</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132820.86</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53780.92</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ct val="100000"/>
                        </a:lnSpc>
                        <a:spcAft>
                          <a:spcPts val="0"/>
                        </a:spcAft>
                      </a:pPr>
                      <a:r>
                        <a:rPr lang="en-US" sz="2000" kern="800" dirty="0" smtClean="0">
                          <a:solidFill>
                            <a:srgbClr val="0B2245"/>
                          </a:solidFill>
                          <a:latin typeface="Times" pitchFamily="18" charset="0"/>
                          <a:ea typeface="Times New Roman"/>
                          <a:cs typeface="Times" pitchFamily="18" charset="0"/>
                        </a:rPr>
                        <a:t>19%</a:t>
                      </a:r>
                      <a:endParaRPr lang="en-US" sz="2000" kern="800" dirty="0">
                        <a:solidFill>
                          <a:srgbClr val="0B2245"/>
                        </a:solidFill>
                        <a:latin typeface="Times" pitchFamily="18" charset="0"/>
                        <a:ea typeface="Times New Roman"/>
                        <a:cs typeface="Times" pitchFamily="18" charset="0"/>
                      </a:endParaRP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222651">
                <a:tc>
                  <a:txBody>
                    <a:bodyPr/>
                    <a:lstStyle/>
                    <a:p>
                      <a:pPr algn="l">
                        <a:lnSpc>
                          <a:spcPct val="100000"/>
                        </a:lnSpc>
                        <a:spcAft>
                          <a:spcPts val="0"/>
                        </a:spcAft>
                      </a:pPr>
                      <a:r>
                        <a:rPr lang="en-US" sz="2000" kern="800" dirty="0">
                          <a:solidFill>
                            <a:srgbClr val="0B2245"/>
                          </a:solidFill>
                          <a:latin typeface="Times New Roman"/>
                          <a:ea typeface="Times New Roman"/>
                          <a:cs typeface="Times New Roman"/>
                        </a:rPr>
                        <a:t>RAY </a:t>
                      </a:r>
                      <a:endParaRPr lang="en-US" sz="2000" kern="800" dirty="0">
                        <a:solidFill>
                          <a:srgbClr val="0B2245"/>
                        </a:solidFill>
                        <a:latin typeface="Palatino"/>
                        <a:ea typeface="Times New Roman"/>
                        <a:cs typeface="Times New Roman"/>
                      </a:endParaRP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76%</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10520.69</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5945.77</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6%</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r>
              <a:tr h="222651">
                <a:tc>
                  <a:txBody>
                    <a:bodyPr/>
                    <a:lstStyle/>
                    <a:p>
                      <a:pPr algn="l">
                        <a:lnSpc>
                          <a:spcPct val="100000"/>
                        </a:lnSpc>
                        <a:spcAft>
                          <a:spcPts val="0"/>
                        </a:spcAft>
                      </a:pPr>
                      <a:r>
                        <a:rPr lang="en-US" sz="2000" kern="800">
                          <a:solidFill>
                            <a:srgbClr val="0B2245"/>
                          </a:solidFill>
                          <a:latin typeface="Times New Roman"/>
                          <a:ea typeface="Times New Roman"/>
                          <a:cs typeface="Times New Roman"/>
                        </a:rPr>
                        <a:t>SCN </a:t>
                      </a:r>
                      <a:endParaRPr lang="en-US" sz="2000" kern="800">
                        <a:solidFill>
                          <a:srgbClr val="0B2245"/>
                        </a:solidFill>
                        <a:latin typeface="Palatino"/>
                        <a:ea typeface="Times New Roman"/>
                        <a:cs typeface="Times New Roman"/>
                      </a:endParaRP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ct val="100000"/>
                        </a:lnSpc>
                        <a:spcAft>
                          <a:spcPts val="0"/>
                        </a:spcAft>
                      </a:pPr>
                      <a:r>
                        <a:rPr lang="en-US" sz="2000" kern="800">
                          <a:solidFill>
                            <a:srgbClr val="0B2245"/>
                          </a:solidFill>
                          <a:latin typeface="Times" pitchFamily="18" charset="0"/>
                          <a:ea typeface="Times New Roman"/>
                          <a:cs typeface="Times" pitchFamily="18" charset="0"/>
                        </a:rPr>
                        <a:t>97%</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ct val="100000"/>
                        </a:lnSpc>
                        <a:spcAft>
                          <a:spcPts val="0"/>
                        </a:spcAft>
                      </a:pPr>
                      <a:r>
                        <a:rPr lang="en-US" sz="2000" kern="800">
                          <a:solidFill>
                            <a:srgbClr val="0B2245"/>
                          </a:solidFill>
                          <a:latin typeface="Times" pitchFamily="18" charset="0"/>
                          <a:ea typeface="Times New Roman"/>
                          <a:cs typeface="Times" pitchFamily="18" charset="0"/>
                        </a:rPr>
                        <a:t>562.47</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ct val="100000"/>
                        </a:lnSpc>
                        <a:spcAft>
                          <a:spcPts val="0"/>
                        </a:spcAft>
                      </a:pPr>
                      <a:r>
                        <a:rPr lang="en-US" sz="2000" kern="800">
                          <a:solidFill>
                            <a:srgbClr val="0B2245"/>
                          </a:solidFill>
                          <a:latin typeface="Times" pitchFamily="18" charset="0"/>
                          <a:ea typeface="Times New Roman"/>
                          <a:cs typeface="Times" pitchFamily="18" charset="0"/>
                        </a:rPr>
                        <a:t>240.70</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lnSpc>
                          <a:spcPct val="100000"/>
                        </a:lnSpc>
                        <a:spcAft>
                          <a:spcPts val="0"/>
                        </a:spcAft>
                      </a:pPr>
                      <a:r>
                        <a:rPr lang="en-US" sz="2000" kern="800" dirty="0">
                          <a:solidFill>
                            <a:srgbClr val="0B2245"/>
                          </a:solidFill>
                          <a:latin typeface="Times" pitchFamily="18" charset="0"/>
                          <a:ea typeface="Times New Roman"/>
                          <a:cs typeface="Times" pitchFamily="18" charset="0"/>
                        </a:rPr>
                        <a:t>9%</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sp>
        <p:nvSpPr>
          <p:cNvPr id="14" name="Footer Placeholder 1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
        <p:nvSpPr>
          <p:cNvPr id="10" name="TextBox 9"/>
          <p:cNvSpPr txBox="1"/>
          <p:nvPr/>
        </p:nvSpPr>
        <p:spPr>
          <a:xfrm>
            <a:off x="2244436" y="5486400"/>
            <a:ext cx="4042838" cy="369332"/>
          </a:xfrm>
          <a:prstGeom prst="rect">
            <a:avLst/>
          </a:prstGeom>
          <a:noFill/>
        </p:spPr>
        <p:txBody>
          <a:bodyPr wrap="none" rtlCol="0">
            <a:spAutoFit/>
          </a:bodyPr>
          <a:lstStyle/>
          <a:p>
            <a:r>
              <a:rPr lang="en-US" dirty="0" smtClean="0">
                <a:solidFill>
                  <a:srgbClr val="FF0000"/>
                </a:solidFill>
                <a:latin typeface="Script MT Bold" pitchFamily="66" charset="0"/>
              </a:rPr>
              <a:t>Low-Concurrent Warps, Divergent Branch</a:t>
            </a:r>
            <a:endParaRPr lang="en-US" dirty="0">
              <a:solidFill>
                <a:srgbClr val="FF0000"/>
              </a:solidFill>
              <a:latin typeface="Script MT Bold" pitchFamily="66" charset="0"/>
            </a:endParaRPr>
          </a:p>
        </p:txBody>
      </p:sp>
      <p:sp>
        <p:nvSpPr>
          <p:cNvPr id="9" name="TextBox 8"/>
          <p:cNvSpPr txBox="1"/>
          <p:nvPr/>
        </p:nvSpPr>
        <p:spPr>
          <a:xfrm>
            <a:off x="2209800" y="5486400"/>
            <a:ext cx="4078232" cy="369332"/>
          </a:xfrm>
          <a:prstGeom prst="rect">
            <a:avLst/>
          </a:prstGeom>
          <a:noFill/>
        </p:spPr>
        <p:txBody>
          <a:bodyPr wrap="none" rtlCol="0">
            <a:spAutoFit/>
          </a:bodyPr>
          <a:lstStyle/>
          <a:p>
            <a:r>
              <a:rPr lang="en-US" dirty="0" smtClean="0">
                <a:solidFill>
                  <a:srgbClr val="FF0000"/>
                </a:solidFill>
                <a:latin typeface="Script MT Bold" pitchFamily="66" charset="0"/>
              </a:rPr>
              <a:t>High-Concurrent Warps, Coherent Branch</a:t>
            </a:r>
            <a:endParaRPr lang="en-US" dirty="0">
              <a:solidFill>
                <a:srgbClr val="FF0000"/>
              </a:solidFill>
              <a:latin typeface="Script MT Bold" pitchFamily="66" charset="0"/>
            </a:endParaRPr>
          </a:p>
        </p:txBody>
      </p:sp>
      <p:graphicFrame>
        <p:nvGraphicFramePr>
          <p:cNvPr id="12" name="Table 11"/>
          <p:cNvGraphicFramePr>
            <a:graphicFrameLocks noGrp="1"/>
          </p:cNvGraphicFramePr>
          <p:nvPr/>
        </p:nvGraphicFramePr>
        <p:xfrm>
          <a:off x="887506" y="3733800"/>
          <a:ext cx="7498079" cy="304800"/>
        </p:xfrm>
        <a:graphic>
          <a:graphicData uri="http://schemas.openxmlformats.org/drawingml/2006/table">
            <a:tbl>
              <a:tblPr/>
              <a:tblGrid>
                <a:gridCol w="1448627"/>
                <a:gridCol w="1172698"/>
                <a:gridCol w="1427634"/>
                <a:gridCol w="1723060"/>
                <a:gridCol w="1726060"/>
              </a:tblGrid>
              <a:tr h="222651">
                <a:tc>
                  <a:txBody>
                    <a:bodyPr/>
                    <a:lstStyle/>
                    <a:p>
                      <a:pPr algn="l">
                        <a:lnSpc>
                          <a:spcPct val="100000"/>
                        </a:lnSpc>
                        <a:spcAft>
                          <a:spcPts val="0"/>
                        </a:spcAft>
                      </a:pPr>
                      <a:r>
                        <a:rPr lang="en-US" sz="2000" kern="800" dirty="0">
                          <a:solidFill>
                            <a:srgbClr val="FF0000"/>
                          </a:solidFill>
                          <a:latin typeface="Times New Roman"/>
                          <a:ea typeface="Times New Roman"/>
                          <a:cs typeface="Times New Roman"/>
                        </a:rPr>
                        <a:t>MP </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algn="r">
                        <a:lnSpc>
                          <a:spcPct val="100000"/>
                        </a:lnSpc>
                        <a:spcAft>
                          <a:spcPts val="0"/>
                        </a:spcAft>
                      </a:pPr>
                      <a:r>
                        <a:rPr lang="en-US" sz="2000" kern="800" dirty="0">
                          <a:solidFill>
                            <a:srgbClr val="FF0000"/>
                          </a:solidFill>
                          <a:latin typeface="Times" pitchFamily="18" charset="0"/>
                          <a:ea typeface="Times New Roman"/>
                          <a:cs typeface="Times" pitchFamily="18" charset="0"/>
                        </a:rPr>
                        <a:t>30%</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algn="r">
                        <a:lnSpc>
                          <a:spcPct val="100000"/>
                        </a:lnSpc>
                        <a:spcAft>
                          <a:spcPts val="0"/>
                        </a:spcAft>
                      </a:pPr>
                      <a:r>
                        <a:rPr lang="en-US" sz="2000" kern="800" dirty="0">
                          <a:solidFill>
                            <a:srgbClr val="FF0000"/>
                          </a:solidFill>
                          <a:latin typeface="Times" pitchFamily="18" charset="0"/>
                          <a:ea typeface="Times New Roman"/>
                          <a:cs typeface="Times" pitchFamily="18" charset="0"/>
                        </a:rPr>
                        <a:t>161.40</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algn="r">
                        <a:lnSpc>
                          <a:spcPct val="100000"/>
                        </a:lnSpc>
                        <a:spcAft>
                          <a:spcPts val="0"/>
                        </a:spcAft>
                      </a:pPr>
                      <a:r>
                        <a:rPr lang="en-US" sz="2000" kern="800" dirty="0" smtClean="0">
                          <a:solidFill>
                            <a:srgbClr val="FF0000"/>
                          </a:solidFill>
                          <a:latin typeface="Times" pitchFamily="18" charset="0"/>
                          <a:ea typeface="Times New Roman"/>
                          <a:cs typeface="Times" pitchFamily="18" charset="0"/>
                        </a:rPr>
                        <a:t>139.78</a:t>
                      </a:r>
                      <a:endParaRPr lang="en-US" sz="2000" kern="800" dirty="0">
                        <a:solidFill>
                          <a:srgbClr val="FF0000"/>
                        </a:solidFill>
                        <a:latin typeface="Times" pitchFamily="18" charset="0"/>
                        <a:ea typeface="Times New Roman"/>
                        <a:cs typeface="Times" pitchFamily="18" charset="0"/>
                      </a:endParaRP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c>
                  <a:txBody>
                    <a:bodyPr/>
                    <a:lstStyle/>
                    <a:p>
                      <a:pPr algn="r">
                        <a:lnSpc>
                          <a:spcPct val="100000"/>
                        </a:lnSpc>
                        <a:spcAft>
                          <a:spcPts val="0"/>
                        </a:spcAft>
                      </a:pPr>
                      <a:r>
                        <a:rPr lang="en-US" sz="2000" kern="800" dirty="0">
                          <a:solidFill>
                            <a:srgbClr val="FF0000"/>
                          </a:solidFill>
                          <a:latin typeface="Times" pitchFamily="18" charset="0"/>
                          <a:ea typeface="Times New Roman"/>
                          <a:cs typeface="Times" pitchFamily="18" charset="0"/>
                        </a:rPr>
                        <a:t>2%</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solidFill>
                  </a:tcPr>
                </a:tc>
              </a:tr>
            </a:tbl>
          </a:graphicData>
        </a:graphic>
      </p:graphicFrame>
      <p:graphicFrame>
        <p:nvGraphicFramePr>
          <p:cNvPr id="15" name="Table 14"/>
          <p:cNvGraphicFramePr>
            <a:graphicFrameLocks noGrp="1"/>
          </p:cNvGraphicFramePr>
          <p:nvPr/>
        </p:nvGraphicFramePr>
        <p:xfrm>
          <a:off x="887506" y="2819400"/>
          <a:ext cx="7498079" cy="304800"/>
        </p:xfrm>
        <a:graphic>
          <a:graphicData uri="http://schemas.openxmlformats.org/drawingml/2006/table">
            <a:tbl>
              <a:tblPr/>
              <a:tblGrid>
                <a:gridCol w="1448627"/>
                <a:gridCol w="1172698"/>
                <a:gridCol w="1427634"/>
                <a:gridCol w="1723060"/>
                <a:gridCol w="1726060"/>
              </a:tblGrid>
              <a:tr h="222651">
                <a:tc>
                  <a:txBody>
                    <a:bodyPr/>
                    <a:lstStyle/>
                    <a:p>
                      <a:pPr algn="l">
                        <a:lnSpc>
                          <a:spcPct val="100000"/>
                        </a:lnSpc>
                        <a:spcAft>
                          <a:spcPts val="0"/>
                        </a:spcAft>
                      </a:pPr>
                      <a:r>
                        <a:rPr lang="en-US" sz="2000" kern="800" dirty="0">
                          <a:solidFill>
                            <a:srgbClr val="FF0000"/>
                          </a:solidFill>
                          <a:latin typeface="Times New Roman"/>
                          <a:ea typeface="Times New Roman"/>
                          <a:cs typeface="Times New Roman"/>
                        </a:rPr>
                        <a:t>CP </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FF0000"/>
                          </a:solidFill>
                          <a:latin typeface="Times" pitchFamily="18" charset="0"/>
                          <a:ea typeface="Times New Roman"/>
                          <a:cs typeface="Times" pitchFamily="18" charset="0"/>
                        </a:rPr>
                        <a:t>100%</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FF0000"/>
                          </a:solidFill>
                          <a:latin typeface="Times" pitchFamily="18" charset="0"/>
                          <a:ea typeface="Times New Roman"/>
                          <a:cs typeface="Times" pitchFamily="18" charset="0"/>
                        </a:rPr>
                        <a:t>16532.20</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FF0000"/>
                          </a:solidFill>
                          <a:latin typeface="Times" pitchFamily="18" charset="0"/>
                          <a:ea typeface="Times New Roman"/>
                          <a:cs typeface="Times" pitchFamily="18" charset="0"/>
                        </a:rPr>
                        <a:t>6616.15</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c>
                  <a:txBody>
                    <a:bodyPr/>
                    <a:lstStyle/>
                    <a:p>
                      <a:pPr algn="r">
                        <a:lnSpc>
                          <a:spcPct val="100000"/>
                        </a:lnSpc>
                        <a:spcAft>
                          <a:spcPts val="0"/>
                        </a:spcAft>
                      </a:pPr>
                      <a:r>
                        <a:rPr lang="en-US" sz="2000" kern="800" dirty="0">
                          <a:solidFill>
                            <a:srgbClr val="FF0000"/>
                          </a:solidFill>
                          <a:latin typeface="Times" pitchFamily="18" charset="0"/>
                          <a:ea typeface="Times New Roman"/>
                          <a:cs typeface="Times" pitchFamily="18" charset="0"/>
                        </a:rPr>
                        <a:t>7%</a:t>
                      </a:r>
                    </a:p>
                  </a:txBody>
                  <a:tcPr marL="102870" marR="102870" marT="0" marB="0" anchor="b">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xit" presetSubtype="0" fill="hold" grpId="1" nodeType="withEffect">
                                  <p:stCondLst>
                                    <p:cond delay="0"/>
                                  </p:stCondLst>
                                  <p:childTnLst>
                                    <p:set>
                                      <p:cBhvr>
                                        <p:cTn id="16" dur="1" fill="hold">
                                          <p:stCondLst>
                                            <p:cond delay="0"/>
                                          </p:stCondLst>
                                        </p:cTn>
                                        <p:tgtEl>
                                          <p:spTgt spid="9"/>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p:bldP spid="9"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sp>
        <p:nvSpPr>
          <p:cNvPr id="3" name="Content Placeholder 2"/>
          <p:cNvSpPr>
            <a:spLocks noGrp="1"/>
          </p:cNvSpPr>
          <p:nvPr>
            <p:ph idx="1"/>
          </p:nvPr>
        </p:nvSpPr>
        <p:spPr/>
        <p:txBody>
          <a:bodyPr/>
          <a:lstStyle/>
          <a:p>
            <a:r>
              <a:rPr lang="en-US" dirty="0" smtClean="0"/>
              <a:t>Filter Cache size</a:t>
            </a:r>
          </a:p>
          <a:p>
            <a:pPr lvl="1"/>
            <a:r>
              <a:rPr lang="en-US" dirty="0" smtClean="0"/>
              <a:t>Larger FC provides higher hit-rate but has higher static/dynamic energy </a:t>
            </a:r>
          </a:p>
          <a:p>
            <a:r>
              <a:rPr lang="en-US" dirty="0" smtClean="0"/>
              <a:t>Thread per SM</a:t>
            </a:r>
          </a:p>
          <a:p>
            <a:pPr lvl="1"/>
            <a:r>
              <a:rPr lang="en-US" dirty="0" smtClean="0"/>
              <a:t>Higher thread per SM, higher the chance of instruction re-fetch</a:t>
            </a:r>
          </a:p>
          <a:p>
            <a:r>
              <a:rPr lang="en-US" dirty="0" smtClean="0"/>
              <a:t>Warp Scheduling</a:t>
            </a:r>
          </a:p>
          <a:p>
            <a:pPr lvl="1"/>
            <a:r>
              <a:rPr lang="en-US" dirty="0" smtClean="0"/>
              <a:t>Advanced warp schedulers (latency hiding or data cache locality boosters) may keeping the warps at the different paces</a:t>
            </a:r>
            <a:endParaRPr lang="en-US" dirty="0"/>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dirty="0"/>
          </a:p>
        </p:txBody>
      </p:sp>
      <p:sp>
        <p:nvSpPr>
          <p:cNvPr id="6" name="TextBox 5"/>
          <p:cNvSpPr txBox="1"/>
          <p:nvPr/>
        </p:nvSpPr>
        <p:spPr>
          <a:xfrm>
            <a:off x="1066800" y="4757056"/>
            <a:ext cx="1380058" cy="369332"/>
          </a:xfrm>
          <a:prstGeom prst="rect">
            <a:avLst/>
          </a:prstGeom>
          <a:noFill/>
        </p:spPr>
        <p:txBody>
          <a:bodyPr wrap="none" rtlCol="0">
            <a:spAutoFit/>
          </a:bodyPr>
          <a:lstStyle/>
          <a:p>
            <a:r>
              <a:rPr lang="en-US" b="1" dirty="0" smtClean="0"/>
              <a:t>Round-robin</a:t>
            </a:r>
            <a:endParaRPr lang="en-US" b="1" dirty="0"/>
          </a:p>
        </p:txBody>
      </p:sp>
      <p:sp>
        <p:nvSpPr>
          <p:cNvPr id="7" name="TextBox 6"/>
          <p:cNvSpPr txBox="1"/>
          <p:nvPr/>
        </p:nvSpPr>
        <p:spPr>
          <a:xfrm>
            <a:off x="5257800" y="4757056"/>
            <a:ext cx="1104085" cy="369332"/>
          </a:xfrm>
          <a:prstGeom prst="rect">
            <a:avLst/>
          </a:prstGeom>
          <a:noFill/>
        </p:spPr>
        <p:txBody>
          <a:bodyPr wrap="none" rtlCol="0">
            <a:spAutoFit/>
          </a:bodyPr>
          <a:lstStyle/>
          <a:p>
            <a:r>
              <a:rPr lang="en-US" b="1" dirty="0" smtClean="0"/>
              <a:t>Two-level</a:t>
            </a:r>
            <a:endParaRPr lang="en-US" b="1" dirty="0"/>
          </a:p>
        </p:txBody>
      </p:sp>
      <p:sp>
        <p:nvSpPr>
          <p:cNvPr id="8" name="Rounded Rectangle 7"/>
          <p:cNvSpPr/>
          <p:nvPr/>
        </p:nvSpPr>
        <p:spPr>
          <a:xfrm>
            <a:off x="1066800" y="5290456"/>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W0</a:t>
            </a:r>
            <a:endParaRPr lang="en-US" sz="1200" b="1" dirty="0"/>
          </a:p>
        </p:txBody>
      </p:sp>
      <p:sp>
        <p:nvSpPr>
          <p:cNvPr id="9" name="Rounded Rectangle 8"/>
          <p:cNvSpPr/>
          <p:nvPr/>
        </p:nvSpPr>
        <p:spPr>
          <a:xfrm>
            <a:off x="1524000" y="5290456"/>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W1</a:t>
            </a:r>
            <a:endParaRPr lang="en-US" sz="1200" b="1" dirty="0"/>
          </a:p>
        </p:txBody>
      </p:sp>
      <p:sp>
        <p:nvSpPr>
          <p:cNvPr id="10" name="Rounded Rectangle 9"/>
          <p:cNvSpPr/>
          <p:nvPr/>
        </p:nvSpPr>
        <p:spPr>
          <a:xfrm>
            <a:off x="1981200" y="5290456"/>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W0</a:t>
            </a:r>
            <a:endParaRPr lang="en-US" sz="1200" b="1" dirty="0"/>
          </a:p>
        </p:txBody>
      </p:sp>
      <p:sp>
        <p:nvSpPr>
          <p:cNvPr id="11" name="Rounded Rectangle 10"/>
          <p:cNvSpPr/>
          <p:nvPr/>
        </p:nvSpPr>
        <p:spPr>
          <a:xfrm>
            <a:off x="2438400" y="5290456"/>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W1</a:t>
            </a:r>
            <a:endParaRPr lang="en-US" sz="1200" b="1" dirty="0"/>
          </a:p>
        </p:txBody>
      </p:sp>
      <p:sp>
        <p:nvSpPr>
          <p:cNvPr id="12" name="Rounded Rectangle 11"/>
          <p:cNvSpPr/>
          <p:nvPr/>
        </p:nvSpPr>
        <p:spPr>
          <a:xfrm>
            <a:off x="2895600" y="5290456"/>
            <a:ext cx="8382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W0</a:t>
            </a:r>
            <a:endParaRPr lang="en-US" sz="1200" b="1" dirty="0">
              <a:solidFill>
                <a:schemeClr val="tx1"/>
              </a:solidFill>
            </a:endParaRPr>
          </a:p>
        </p:txBody>
      </p:sp>
      <p:sp>
        <p:nvSpPr>
          <p:cNvPr id="14" name="Rounded Rectangle 13"/>
          <p:cNvSpPr/>
          <p:nvPr/>
        </p:nvSpPr>
        <p:spPr>
          <a:xfrm>
            <a:off x="3733800" y="5290456"/>
            <a:ext cx="8382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W1</a:t>
            </a:r>
            <a:endParaRPr lang="en-US" sz="1200" b="1" dirty="0">
              <a:solidFill>
                <a:schemeClr val="tx1"/>
              </a:solidFill>
            </a:endParaRPr>
          </a:p>
        </p:txBody>
      </p:sp>
      <p:sp>
        <p:nvSpPr>
          <p:cNvPr id="15" name="Rounded Rectangle 14"/>
          <p:cNvSpPr/>
          <p:nvPr/>
        </p:nvSpPr>
        <p:spPr>
          <a:xfrm>
            <a:off x="2514600" y="4299856"/>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p>
        </p:txBody>
      </p:sp>
      <p:sp>
        <p:nvSpPr>
          <p:cNvPr id="16" name="Rounded Rectangle 15"/>
          <p:cNvSpPr/>
          <p:nvPr/>
        </p:nvSpPr>
        <p:spPr>
          <a:xfrm>
            <a:off x="4191000" y="4299856"/>
            <a:ext cx="4572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p>
        </p:txBody>
      </p:sp>
      <p:sp>
        <p:nvSpPr>
          <p:cNvPr id="17" name="TextBox 16"/>
          <p:cNvSpPr txBox="1"/>
          <p:nvPr/>
        </p:nvSpPr>
        <p:spPr>
          <a:xfrm>
            <a:off x="2939142" y="4288972"/>
            <a:ext cx="1047787" cy="369332"/>
          </a:xfrm>
          <a:prstGeom prst="rect">
            <a:avLst/>
          </a:prstGeom>
          <a:noFill/>
        </p:spPr>
        <p:txBody>
          <a:bodyPr wrap="none" rtlCol="0">
            <a:spAutoFit/>
          </a:bodyPr>
          <a:lstStyle/>
          <a:p>
            <a:r>
              <a:rPr lang="en-US" dirty="0" smtClean="0"/>
              <a:t>Compute</a:t>
            </a:r>
          </a:p>
        </p:txBody>
      </p:sp>
      <p:sp>
        <p:nvSpPr>
          <p:cNvPr id="18" name="Rectangle 17"/>
          <p:cNvSpPr/>
          <p:nvPr/>
        </p:nvSpPr>
        <p:spPr>
          <a:xfrm>
            <a:off x="4615542" y="4267200"/>
            <a:ext cx="1798634" cy="369332"/>
          </a:xfrm>
          <a:prstGeom prst="rect">
            <a:avLst/>
          </a:prstGeom>
        </p:spPr>
        <p:txBody>
          <a:bodyPr wrap="none">
            <a:spAutoFit/>
          </a:bodyPr>
          <a:lstStyle/>
          <a:p>
            <a:r>
              <a:rPr lang="en-US" dirty="0" smtClean="0"/>
              <a:t>Memory Pending</a:t>
            </a:r>
            <a:endParaRPr lang="en-US" dirty="0"/>
          </a:p>
        </p:txBody>
      </p:sp>
      <p:sp>
        <p:nvSpPr>
          <p:cNvPr id="19" name="Rounded Rectangle 18"/>
          <p:cNvSpPr/>
          <p:nvPr/>
        </p:nvSpPr>
        <p:spPr>
          <a:xfrm>
            <a:off x="5410200" y="5290456"/>
            <a:ext cx="9144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W0</a:t>
            </a:r>
            <a:endParaRPr lang="en-US" sz="1200" b="1" dirty="0"/>
          </a:p>
        </p:txBody>
      </p:sp>
      <p:sp>
        <p:nvSpPr>
          <p:cNvPr id="23" name="Rounded Rectangle 22"/>
          <p:cNvSpPr/>
          <p:nvPr/>
        </p:nvSpPr>
        <p:spPr>
          <a:xfrm>
            <a:off x="6324600" y="5290456"/>
            <a:ext cx="8382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W0</a:t>
            </a:r>
            <a:endParaRPr lang="en-US" sz="1200" b="1" dirty="0">
              <a:solidFill>
                <a:schemeClr val="tx1"/>
              </a:solidFill>
            </a:endParaRPr>
          </a:p>
        </p:txBody>
      </p:sp>
      <p:sp>
        <p:nvSpPr>
          <p:cNvPr id="24" name="Rounded Rectangle 23"/>
          <p:cNvSpPr/>
          <p:nvPr/>
        </p:nvSpPr>
        <p:spPr>
          <a:xfrm>
            <a:off x="7239000" y="5595256"/>
            <a:ext cx="8382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W1</a:t>
            </a:r>
            <a:endParaRPr lang="en-US" sz="1200" b="1" dirty="0">
              <a:solidFill>
                <a:schemeClr val="tx1"/>
              </a:solidFill>
            </a:endParaRPr>
          </a:p>
        </p:txBody>
      </p:sp>
      <p:sp>
        <p:nvSpPr>
          <p:cNvPr id="25" name="Rounded Rectangle 24"/>
          <p:cNvSpPr/>
          <p:nvPr/>
        </p:nvSpPr>
        <p:spPr>
          <a:xfrm>
            <a:off x="6324600" y="5595256"/>
            <a:ext cx="9144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W1</a:t>
            </a:r>
            <a:endParaRPr lang="en-US" sz="1200" b="1" dirty="0"/>
          </a:p>
        </p:txBody>
      </p:sp>
      <p:cxnSp>
        <p:nvCxnSpPr>
          <p:cNvPr id="29" name="Straight Arrow Connector 28"/>
          <p:cNvCxnSpPr/>
          <p:nvPr/>
        </p:nvCxnSpPr>
        <p:spPr>
          <a:xfrm>
            <a:off x="1066800" y="5974668"/>
            <a:ext cx="3505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410200" y="5974668"/>
            <a:ext cx="2667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066800" y="5649686"/>
            <a:ext cx="649537" cy="369332"/>
          </a:xfrm>
          <a:prstGeom prst="rect">
            <a:avLst/>
          </a:prstGeom>
          <a:noFill/>
        </p:spPr>
        <p:txBody>
          <a:bodyPr wrap="none" rtlCol="0">
            <a:spAutoFit/>
          </a:bodyPr>
          <a:lstStyle/>
          <a:p>
            <a:r>
              <a:rPr lang="en-US" dirty="0" smtClean="0"/>
              <a:t>Time</a:t>
            </a:r>
          </a:p>
        </p:txBody>
      </p:sp>
      <p:sp>
        <p:nvSpPr>
          <p:cNvPr id="33" name="TextBox 32"/>
          <p:cNvSpPr txBox="1"/>
          <p:nvPr/>
        </p:nvSpPr>
        <p:spPr>
          <a:xfrm>
            <a:off x="5410200" y="5649686"/>
            <a:ext cx="649537" cy="369332"/>
          </a:xfrm>
          <a:prstGeom prst="rect">
            <a:avLst/>
          </a:prstGeom>
          <a:noFill/>
        </p:spPr>
        <p:txBody>
          <a:bodyPr wrap="none" rtlCol="0">
            <a:spAutoFit/>
          </a:bodyPr>
          <a:lstStyle/>
          <a:p>
            <a:r>
              <a:rPr lang="en-US" dirty="0" smtClean="0"/>
              <a:t>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animBg="1"/>
      <p:bldP spid="11" grpId="0" animBg="1"/>
      <p:bldP spid="12" grpId="0" animBg="1"/>
      <p:bldP spid="14" grpId="0" animBg="1"/>
      <p:bldP spid="15" grpId="0" animBg="1"/>
      <p:bldP spid="16" grpId="0" animBg="1"/>
      <p:bldP spid="17" grpId="0"/>
      <p:bldP spid="18" grpId="0"/>
      <p:bldP spid="19" grpId="0" animBg="1"/>
      <p:bldP spid="23" grpId="0" animBg="1"/>
      <p:bldP spid="24" grpId="0" animBg="1"/>
      <p:bldP spid="25" grpId="0" animBg="1"/>
      <p:bldP spid="32" grpId="0"/>
      <p:bldP spid="3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to Multithreading-Depth</a:t>
            </a:r>
            <a:endParaRPr lang="en-US" dirty="0"/>
          </a:p>
        </p:txBody>
      </p:sp>
      <p:sp>
        <p:nvSpPr>
          <p:cNvPr id="3" name="Content Placeholder 2"/>
          <p:cNvSpPr>
            <a:spLocks noGrp="1"/>
          </p:cNvSpPr>
          <p:nvPr>
            <p:ph idx="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sp>
        <p:nvSpPr>
          <p:cNvPr id="7" name="Footer Placeholder 6"/>
          <p:cNvSpPr>
            <a:spLocks noGrp="1"/>
          </p:cNvSpPr>
          <p:nvPr>
            <p:ph type="ftr" sz="quarter" idx="11"/>
          </p:nvPr>
        </p:nvSpPr>
        <p:spPr/>
        <p:txBody>
          <a:bodyPr/>
          <a:lstStyle/>
          <a:p>
            <a:r>
              <a:rPr lang="en-US" smtClean="0"/>
              <a:t>Inter-Warp Instruction Temporal Locality in Deep-Multithreaded GPUs</a:t>
            </a:r>
            <a:endParaRPr lang="en-US" dirty="0"/>
          </a:p>
        </p:txBody>
      </p:sp>
      <p:graphicFrame>
        <p:nvGraphicFramePr>
          <p:cNvPr id="8" name="Chart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 val="384960009"/>
              </p:ext>
            </p:extLst>
          </p:nvPr>
        </p:nvGraphicFramePr>
        <p:xfrm>
          <a:off x="990600" y="1600200"/>
          <a:ext cx="7103746" cy="23583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mc="http://schemas.openxmlformats.org/markup-compatibility/2006" xmlns:mv="urn:schemas-microsoft-com:mac:vml" xmlns:p14="http://schemas.microsoft.com/office/powerpoint/2010/main" xmlns="" val="1747561896"/>
              </p:ext>
            </p:extLst>
          </p:nvPr>
        </p:nvGraphicFramePr>
        <p:xfrm>
          <a:off x="990600" y="3878700"/>
          <a:ext cx="7086600" cy="2366010"/>
        </p:xfrm>
        <a:graphic>
          <a:graphicData uri="http://schemas.openxmlformats.org/drawingml/2006/chart">
            <c:chart xmlns:c="http://schemas.openxmlformats.org/drawingml/2006/chart" xmlns:r="http://schemas.openxmlformats.org/officeDocument/2006/relationships" r:id="rId4"/>
          </a:graphicData>
        </a:graphic>
      </p:graphicFrame>
      <p:sp>
        <p:nvSpPr>
          <p:cNvPr id="11" name="Rounded Rectangle 10"/>
          <p:cNvSpPr/>
          <p:nvPr/>
        </p:nvSpPr>
        <p:spPr>
          <a:xfrm>
            <a:off x="4307469" y="1170026"/>
            <a:ext cx="304800" cy="304800"/>
          </a:xfrm>
          <a:prstGeom prst="roundRect">
            <a:avLst/>
          </a:prstGeom>
          <a:solidFill>
            <a:srgbClr val="0B224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683701" y="1150978"/>
            <a:ext cx="652743" cy="369332"/>
          </a:xfrm>
          <a:prstGeom prst="rect">
            <a:avLst/>
          </a:prstGeom>
          <a:noFill/>
        </p:spPr>
        <p:txBody>
          <a:bodyPr wrap="none" rtlCol="0">
            <a:spAutoFit/>
          </a:bodyPr>
          <a:lstStyle/>
          <a:p>
            <a:r>
              <a:rPr lang="en-US" b="1" dirty="0" smtClean="0"/>
              <a:t>1024</a:t>
            </a:r>
            <a:endParaRPr lang="en-US" b="1" dirty="0"/>
          </a:p>
        </p:txBody>
      </p:sp>
      <p:sp>
        <p:nvSpPr>
          <p:cNvPr id="13" name="Rounded Rectangle 12"/>
          <p:cNvSpPr/>
          <p:nvPr/>
        </p:nvSpPr>
        <p:spPr>
          <a:xfrm>
            <a:off x="5717444" y="1170026"/>
            <a:ext cx="304800" cy="304800"/>
          </a:xfrm>
          <a:prstGeom prst="roundRect">
            <a:avLst/>
          </a:prstGeom>
          <a:solidFill>
            <a:srgbClr val="5CFF4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3676" y="1150978"/>
            <a:ext cx="535724" cy="369332"/>
          </a:xfrm>
          <a:prstGeom prst="rect">
            <a:avLst/>
          </a:prstGeom>
          <a:noFill/>
        </p:spPr>
        <p:txBody>
          <a:bodyPr wrap="none" rtlCol="0">
            <a:spAutoFit/>
          </a:bodyPr>
          <a:lstStyle/>
          <a:p>
            <a:r>
              <a:rPr lang="en-US" b="1" dirty="0" smtClean="0"/>
              <a:t>512</a:t>
            </a:r>
            <a:endParaRPr lang="en-US" b="1" dirty="0"/>
          </a:p>
        </p:txBody>
      </p:sp>
      <p:sp>
        <p:nvSpPr>
          <p:cNvPr id="15" name="TextBox 14"/>
          <p:cNvSpPr txBox="1"/>
          <p:nvPr/>
        </p:nvSpPr>
        <p:spPr>
          <a:xfrm>
            <a:off x="2514600" y="1150978"/>
            <a:ext cx="1742913" cy="369332"/>
          </a:xfrm>
          <a:prstGeom prst="rect">
            <a:avLst/>
          </a:prstGeom>
          <a:noFill/>
        </p:spPr>
        <p:txBody>
          <a:bodyPr wrap="none" rtlCol="0">
            <a:spAutoFit/>
          </a:bodyPr>
          <a:lstStyle/>
          <a:p>
            <a:r>
              <a:rPr lang="en-US" b="1" dirty="0" smtClean="0"/>
              <a:t>Threads Per SM:</a:t>
            </a:r>
            <a:endParaRPr lang="en-US" b="1" dirty="0"/>
          </a:p>
        </p:txBody>
      </p:sp>
      <p:sp>
        <p:nvSpPr>
          <p:cNvPr id="18" name="TextBox 17"/>
          <p:cNvSpPr txBox="1"/>
          <p:nvPr/>
        </p:nvSpPr>
        <p:spPr>
          <a:xfrm>
            <a:off x="102039" y="3103601"/>
            <a:ext cx="1470915" cy="923330"/>
          </a:xfrm>
          <a:prstGeom prst="rect">
            <a:avLst/>
          </a:prstGeom>
          <a:noFill/>
        </p:spPr>
        <p:txBody>
          <a:bodyPr wrap="none" rtlCol="0">
            <a:spAutoFit/>
          </a:bodyPr>
          <a:lstStyle/>
          <a:p>
            <a:pPr algn="ctr"/>
            <a:r>
              <a:rPr lang="en-US" b="1" dirty="0" smtClean="0">
                <a:solidFill>
                  <a:srgbClr val="FF0000"/>
                </a:solidFill>
                <a:latin typeface="Calibri"/>
                <a:cs typeface="Times" pitchFamily="18" charset="0"/>
              </a:rPr>
              <a:t>~ 1%</a:t>
            </a:r>
          </a:p>
          <a:p>
            <a:pPr algn="ctr"/>
            <a:r>
              <a:rPr lang="en-US" b="1" dirty="0" smtClean="0">
                <a:solidFill>
                  <a:srgbClr val="FF0000"/>
                </a:solidFill>
                <a:latin typeface="Calibri"/>
                <a:cs typeface="Times" pitchFamily="18" charset="0"/>
              </a:rPr>
              <a:t>hit reduction </a:t>
            </a:r>
          </a:p>
          <a:p>
            <a:pPr algn="ctr"/>
            <a:endParaRPr lang="en-US" b="1" dirty="0">
              <a:solidFill>
                <a:srgbClr val="FF0000"/>
              </a:solidFill>
              <a:latin typeface="Times" pitchFamily="18" charset="0"/>
              <a:cs typeface="Times" pitchFamily="18" charset="0"/>
            </a:endParaRPr>
          </a:p>
        </p:txBody>
      </p:sp>
      <p:sp>
        <p:nvSpPr>
          <p:cNvPr id="19" name="TextBox 18"/>
          <p:cNvSpPr txBox="1"/>
          <p:nvPr/>
        </p:nvSpPr>
        <p:spPr>
          <a:xfrm>
            <a:off x="1792429" y="4003116"/>
            <a:ext cx="2086779" cy="646331"/>
          </a:xfrm>
          <a:prstGeom prst="rect">
            <a:avLst/>
          </a:prstGeom>
          <a:noFill/>
        </p:spPr>
        <p:txBody>
          <a:bodyPr wrap="none" rtlCol="0">
            <a:spAutoFit/>
          </a:bodyPr>
          <a:lstStyle/>
          <a:p>
            <a:pPr algn="ctr"/>
            <a:r>
              <a:rPr lang="en-US" b="1" dirty="0" smtClean="0">
                <a:solidFill>
                  <a:srgbClr val="FF0000"/>
                </a:solidFill>
                <a:latin typeface="Calibri"/>
                <a:cs typeface="Times" pitchFamily="18" charset="0"/>
              </a:rPr>
              <a:t>~ 1%</a:t>
            </a:r>
          </a:p>
          <a:p>
            <a:pPr algn="ctr"/>
            <a:r>
              <a:rPr lang="en-US" b="1" dirty="0" smtClean="0">
                <a:solidFill>
                  <a:srgbClr val="FF0000"/>
                </a:solidFill>
                <a:latin typeface="Calibri"/>
                <a:cs typeface="Times" pitchFamily="18" charset="0"/>
              </a:rPr>
              <a:t>reduction in savings</a:t>
            </a:r>
            <a:endParaRPr lang="en-US" b="1" dirty="0">
              <a:solidFill>
                <a:srgbClr val="FF0000"/>
              </a:solidFill>
              <a:latin typeface="Calibri"/>
              <a:cs typeface="Times" pitchFamily="18" charset="0"/>
            </a:endParaRPr>
          </a:p>
        </p:txBody>
      </p:sp>
      <p:sp>
        <p:nvSpPr>
          <p:cNvPr id="20" name="Circular Arrow 19"/>
          <p:cNvSpPr/>
          <p:nvPr/>
        </p:nvSpPr>
        <p:spPr>
          <a:xfrm>
            <a:off x="5181600" y="914400"/>
            <a:ext cx="533400" cy="609600"/>
          </a:xfrm>
          <a:prstGeom prst="circular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8" grpId="0"/>
      <p:bldP spid="19" grpId="0"/>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to Warp Scheduling</a:t>
            </a:r>
            <a:endParaRPr lang="en-US" dirty="0"/>
          </a:p>
        </p:txBody>
      </p:sp>
      <p:sp>
        <p:nvSpPr>
          <p:cNvPr id="3" name="Content Placeholder 2"/>
          <p:cNvSpPr>
            <a:spLocks noGrp="1"/>
          </p:cNvSpPr>
          <p:nvPr>
            <p:ph idx="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24</a:t>
            </a:fld>
            <a:endParaRPr lang="en-US"/>
          </a:p>
        </p:txBody>
      </p:sp>
      <p:sp>
        <p:nvSpPr>
          <p:cNvPr id="7" name="Footer Placeholder 6"/>
          <p:cNvSpPr>
            <a:spLocks noGrp="1"/>
          </p:cNvSpPr>
          <p:nvPr>
            <p:ph type="ftr" sz="quarter" idx="11"/>
          </p:nvPr>
        </p:nvSpPr>
        <p:spPr/>
        <p:txBody>
          <a:bodyPr/>
          <a:lstStyle/>
          <a:p>
            <a:r>
              <a:rPr lang="en-US" smtClean="0"/>
              <a:t>Inter-Warp Instruction Temporal Locality in Deep-Multithreaded GPUs</a:t>
            </a:r>
            <a:endParaRPr lang="en-US" dirty="0"/>
          </a:p>
        </p:txBody>
      </p:sp>
      <p:graphicFrame>
        <p:nvGraphicFramePr>
          <p:cNvPr id="8" name="Chart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 val="1267236017"/>
              </p:ext>
            </p:extLst>
          </p:nvPr>
        </p:nvGraphicFramePr>
        <p:xfrm>
          <a:off x="990600" y="1676400"/>
          <a:ext cx="7103746" cy="23583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mc="http://schemas.openxmlformats.org/markup-compatibility/2006" xmlns:mv="urn:schemas-microsoft-com:mac:vml" xmlns:p14="http://schemas.microsoft.com/office/powerpoint/2010/main" xmlns="" val="2181047810"/>
              </p:ext>
            </p:extLst>
          </p:nvPr>
        </p:nvGraphicFramePr>
        <p:xfrm>
          <a:off x="1089660" y="3934356"/>
          <a:ext cx="6943726" cy="2366010"/>
        </p:xfrm>
        <a:graphic>
          <a:graphicData uri="http://schemas.openxmlformats.org/drawingml/2006/chart">
            <c:chart xmlns:c="http://schemas.openxmlformats.org/drawingml/2006/chart" xmlns:r="http://schemas.openxmlformats.org/officeDocument/2006/relationships" r:id="rId4"/>
          </a:graphicData>
        </a:graphic>
      </p:graphicFrame>
      <p:sp>
        <p:nvSpPr>
          <p:cNvPr id="10" name="Rounded Rectangle 9"/>
          <p:cNvSpPr/>
          <p:nvPr/>
        </p:nvSpPr>
        <p:spPr>
          <a:xfrm>
            <a:off x="4155069" y="1170026"/>
            <a:ext cx="304800" cy="304800"/>
          </a:xfrm>
          <a:prstGeom prst="roundRect">
            <a:avLst/>
          </a:prstGeom>
          <a:solidFill>
            <a:srgbClr val="0B224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531301" y="1150978"/>
            <a:ext cx="1426929" cy="369332"/>
          </a:xfrm>
          <a:prstGeom prst="rect">
            <a:avLst/>
          </a:prstGeom>
          <a:noFill/>
        </p:spPr>
        <p:txBody>
          <a:bodyPr wrap="none" rtlCol="0">
            <a:spAutoFit/>
          </a:bodyPr>
          <a:lstStyle/>
          <a:p>
            <a:r>
              <a:rPr lang="en-US" b="1" dirty="0" smtClean="0"/>
              <a:t>Round-Robin</a:t>
            </a:r>
            <a:endParaRPr lang="en-US" b="1" dirty="0"/>
          </a:p>
        </p:txBody>
      </p:sp>
      <p:sp>
        <p:nvSpPr>
          <p:cNvPr id="12" name="Rounded Rectangle 11"/>
          <p:cNvSpPr/>
          <p:nvPr/>
        </p:nvSpPr>
        <p:spPr>
          <a:xfrm>
            <a:off x="6021805" y="1170026"/>
            <a:ext cx="304800" cy="3048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398037" y="1150978"/>
            <a:ext cx="1145763" cy="369332"/>
          </a:xfrm>
          <a:prstGeom prst="rect">
            <a:avLst/>
          </a:prstGeom>
          <a:noFill/>
        </p:spPr>
        <p:txBody>
          <a:bodyPr wrap="none" rtlCol="0">
            <a:spAutoFit/>
          </a:bodyPr>
          <a:lstStyle/>
          <a:p>
            <a:r>
              <a:rPr lang="en-US" b="1" dirty="0" smtClean="0"/>
              <a:t>Two-Level</a:t>
            </a:r>
            <a:endParaRPr lang="en-US" b="1" dirty="0"/>
          </a:p>
        </p:txBody>
      </p:sp>
      <p:sp>
        <p:nvSpPr>
          <p:cNvPr id="14" name="TextBox 13"/>
          <p:cNvSpPr txBox="1"/>
          <p:nvPr/>
        </p:nvSpPr>
        <p:spPr>
          <a:xfrm>
            <a:off x="2286000" y="1150978"/>
            <a:ext cx="1766509" cy="369332"/>
          </a:xfrm>
          <a:prstGeom prst="rect">
            <a:avLst/>
          </a:prstGeom>
          <a:noFill/>
        </p:spPr>
        <p:txBody>
          <a:bodyPr wrap="none" rtlCol="0">
            <a:spAutoFit/>
          </a:bodyPr>
          <a:lstStyle/>
          <a:p>
            <a:r>
              <a:rPr lang="en-US" b="1" dirty="0" smtClean="0"/>
              <a:t>Warp Scheduler:</a:t>
            </a:r>
            <a:endParaRPr lang="en-US" b="1" dirty="0"/>
          </a:p>
        </p:txBody>
      </p:sp>
      <p:sp>
        <p:nvSpPr>
          <p:cNvPr id="15" name="TextBox 14"/>
          <p:cNvSpPr txBox="1"/>
          <p:nvPr/>
        </p:nvSpPr>
        <p:spPr>
          <a:xfrm>
            <a:off x="102042" y="3103601"/>
            <a:ext cx="1470915" cy="646331"/>
          </a:xfrm>
          <a:prstGeom prst="rect">
            <a:avLst/>
          </a:prstGeom>
          <a:noFill/>
        </p:spPr>
        <p:txBody>
          <a:bodyPr wrap="none" rtlCol="0">
            <a:spAutoFit/>
          </a:bodyPr>
          <a:lstStyle/>
          <a:p>
            <a:pPr algn="ctr"/>
            <a:r>
              <a:rPr lang="en-US" b="1" dirty="0" smtClean="0">
                <a:solidFill>
                  <a:srgbClr val="FF0000"/>
                </a:solidFill>
                <a:latin typeface="Calibri"/>
                <a:cs typeface="Times" pitchFamily="18" charset="0"/>
              </a:rPr>
              <a:t>~1%</a:t>
            </a:r>
          </a:p>
          <a:p>
            <a:pPr algn="ctr"/>
            <a:r>
              <a:rPr lang="en-US" b="1" dirty="0" smtClean="0">
                <a:solidFill>
                  <a:srgbClr val="FF0000"/>
                </a:solidFill>
                <a:latin typeface="Calibri"/>
                <a:cs typeface="Times" pitchFamily="18" charset="0"/>
              </a:rPr>
              <a:t>hit reduction </a:t>
            </a:r>
          </a:p>
        </p:txBody>
      </p:sp>
      <p:sp>
        <p:nvSpPr>
          <p:cNvPr id="16" name="TextBox 15"/>
          <p:cNvSpPr txBox="1"/>
          <p:nvPr/>
        </p:nvSpPr>
        <p:spPr>
          <a:xfrm>
            <a:off x="1951821" y="4074556"/>
            <a:ext cx="2086779" cy="646331"/>
          </a:xfrm>
          <a:prstGeom prst="rect">
            <a:avLst/>
          </a:prstGeom>
          <a:noFill/>
        </p:spPr>
        <p:txBody>
          <a:bodyPr wrap="none" rtlCol="0">
            <a:spAutoFit/>
          </a:bodyPr>
          <a:lstStyle/>
          <a:p>
            <a:pPr algn="ctr"/>
            <a:r>
              <a:rPr lang="en-US" b="1" dirty="0" smtClean="0">
                <a:solidFill>
                  <a:srgbClr val="FF0000"/>
                </a:solidFill>
                <a:latin typeface="Calibri"/>
                <a:cs typeface="Times" pitchFamily="18" charset="0"/>
              </a:rPr>
              <a:t>~1%</a:t>
            </a:r>
          </a:p>
          <a:p>
            <a:pPr algn="ctr"/>
            <a:r>
              <a:rPr lang="en-US" b="1" dirty="0" smtClean="0">
                <a:solidFill>
                  <a:srgbClr val="FF0000"/>
                </a:solidFill>
                <a:latin typeface="Calibri"/>
                <a:cs typeface="Times" pitchFamily="18" charset="0"/>
              </a:rPr>
              <a:t>reduction in savings</a:t>
            </a:r>
            <a:endParaRPr lang="en-US" b="1" dirty="0">
              <a:solidFill>
                <a:srgbClr val="FF0000"/>
              </a:solidFill>
              <a:latin typeface="Calibri"/>
              <a:cs typeface="Times" pitchFamily="18" charset="0"/>
            </a:endParaRPr>
          </a:p>
        </p:txBody>
      </p:sp>
      <p:sp>
        <p:nvSpPr>
          <p:cNvPr id="17" name="Circular Arrow 16"/>
          <p:cNvSpPr/>
          <p:nvPr/>
        </p:nvSpPr>
        <p:spPr>
          <a:xfrm>
            <a:off x="5486400" y="914400"/>
            <a:ext cx="533400" cy="609600"/>
          </a:xfrm>
          <a:prstGeom prst="circular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mc="http://schemas.openxmlformats.org/markup-compatibility/2006" xmlns:mv="urn:schemas-microsoft-com:mac:vml" xmlns:p14="http://schemas.microsoft.com/office/powerpoint/2010/main" xmlns="" val="10960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5" grpId="0"/>
      <p:bldP spid="16" grpId="0"/>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to Filter Cache Size</a:t>
            </a:r>
            <a:endParaRPr lang="en-US" dirty="0"/>
          </a:p>
        </p:txBody>
      </p:sp>
      <p:sp>
        <p:nvSpPr>
          <p:cNvPr id="3" name="Content Placeholder 2"/>
          <p:cNvSpPr>
            <a:spLocks noGrp="1"/>
          </p:cNvSpPr>
          <p:nvPr>
            <p:ph idx="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
        <p:nvSpPr>
          <p:cNvPr id="7" name="Footer Placeholder 6"/>
          <p:cNvSpPr>
            <a:spLocks noGrp="1"/>
          </p:cNvSpPr>
          <p:nvPr>
            <p:ph type="ftr" sz="quarter" idx="11"/>
          </p:nvPr>
        </p:nvSpPr>
        <p:spPr/>
        <p:txBody>
          <a:bodyPr/>
          <a:lstStyle/>
          <a:p>
            <a:r>
              <a:rPr lang="en-US" smtClean="0"/>
              <a:t>Inter-Warp Instruction Temporal Locality in Deep-Multithreaded GPUs</a:t>
            </a:r>
            <a:endParaRPr lang="en-US" dirty="0"/>
          </a:p>
        </p:txBody>
      </p:sp>
      <p:graphicFrame>
        <p:nvGraphicFramePr>
          <p:cNvPr id="8" name="Chart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 val="3711844567"/>
              </p:ext>
            </p:extLst>
          </p:nvPr>
        </p:nvGraphicFramePr>
        <p:xfrm>
          <a:off x="1033464" y="1676400"/>
          <a:ext cx="7103746" cy="23583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mc="http://schemas.openxmlformats.org/markup-compatibility/2006" xmlns:mv="urn:schemas-microsoft-com:mac:vml" xmlns:p14="http://schemas.microsoft.com/office/powerpoint/2010/main" xmlns="" val="2327071771"/>
              </p:ext>
            </p:extLst>
          </p:nvPr>
        </p:nvGraphicFramePr>
        <p:xfrm>
          <a:off x="1033464" y="3919366"/>
          <a:ext cx="7096126" cy="2366010"/>
        </p:xfrm>
        <a:graphic>
          <a:graphicData uri="http://schemas.openxmlformats.org/drawingml/2006/chart">
            <c:chart xmlns:c="http://schemas.openxmlformats.org/drawingml/2006/chart" xmlns:r="http://schemas.openxmlformats.org/officeDocument/2006/relationships" r:id="rId4"/>
          </a:graphicData>
        </a:graphic>
      </p:graphicFrame>
      <p:sp>
        <p:nvSpPr>
          <p:cNvPr id="10" name="Rounded Rectangle 9"/>
          <p:cNvSpPr/>
          <p:nvPr/>
        </p:nvSpPr>
        <p:spPr>
          <a:xfrm>
            <a:off x="4155069" y="1170026"/>
            <a:ext cx="304800" cy="304800"/>
          </a:xfrm>
          <a:prstGeom prst="roundRect">
            <a:avLst/>
          </a:prstGeom>
          <a:solidFill>
            <a:srgbClr val="0B224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531301" y="1150978"/>
            <a:ext cx="418704" cy="369332"/>
          </a:xfrm>
          <a:prstGeom prst="rect">
            <a:avLst/>
          </a:prstGeom>
          <a:noFill/>
        </p:spPr>
        <p:txBody>
          <a:bodyPr wrap="none" rtlCol="0">
            <a:spAutoFit/>
          </a:bodyPr>
          <a:lstStyle/>
          <a:p>
            <a:r>
              <a:rPr lang="en-US" b="1" dirty="0" smtClean="0"/>
              <a:t>32</a:t>
            </a:r>
            <a:endParaRPr lang="en-US" b="1" dirty="0"/>
          </a:p>
        </p:txBody>
      </p:sp>
      <p:sp>
        <p:nvSpPr>
          <p:cNvPr id="12" name="Rounded Rectangle 11"/>
          <p:cNvSpPr/>
          <p:nvPr/>
        </p:nvSpPr>
        <p:spPr>
          <a:xfrm>
            <a:off x="5301064" y="1170026"/>
            <a:ext cx="304800" cy="304800"/>
          </a:xfrm>
          <a:prstGeom prst="round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677296" y="1150978"/>
            <a:ext cx="418704" cy="369332"/>
          </a:xfrm>
          <a:prstGeom prst="rect">
            <a:avLst/>
          </a:prstGeom>
          <a:noFill/>
        </p:spPr>
        <p:txBody>
          <a:bodyPr wrap="none" rtlCol="0">
            <a:spAutoFit/>
          </a:bodyPr>
          <a:lstStyle/>
          <a:p>
            <a:r>
              <a:rPr lang="en-US" b="1" dirty="0" smtClean="0"/>
              <a:t>16</a:t>
            </a:r>
            <a:endParaRPr lang="en-US" b="1" dirty="0"/>
          </a:p>
        </p:txBody>
      </p:sp>
      <p:sp>
        <p:nvSpPr>
          <p:cNvPr id="14" name="TextBox 13"/>
          <p:cNvSpPr txBox="1"/>
          <p:nvPr/>
        </p:nvSpPr>
        <p:spPr>
          <a:xfrm>
            <a:off x="1657328" y="1150978"/>
            <a:ext cx="2508444" cy="369332"/>
          </a:xfrm>
          <a:prstGeom prst="rect">
            <a:avLst/>
          </a:prstGeom>
          <a:noFill/>
        </p:spPr>
        <p:txBody>
          <a:bodyPr wrap="none" rtlCol="0">
            <a:spAutoFit/>
          </a:bodyPr>
          <a:lstStyle/>
          <a:p>
            <a:r>
              <a:rPr lang="en-US" b="1" dirty="0" smtClean="0"/>
              <a:t>Number of entries in FC:</a:t>
            </a:r>
            <a:endParaRPr lang="en-US" b="1" dirty="0"/>
          </a:p>
        </p:txBody>
      </p:sp>
      <p:sp>
        <p:nvSpPr>
          <p:cNvPr id="15" name="TextBox 14"/>
          <p:cNvSpPr txBox="1"/>
          <p:nvPr/>
        </p:nvSpPr>
        <p:spPr>
          <a:xfrm>
            <a:off x="102042" y="3103601"/>
            <a:ext cx="1470915" cy="646331"/>
          </a:xfrm>
          <a:prstGeom prst="rect">
            <a:avLst/>
          </a:prstGeom>
          <a:noFill/>
        </p:spPr>
        <p:txBody>
          <a:bodyPr wrap="none" rtlCol="0">
            <a:spAutoFit/>
          </a:bodyPr>
          <a:lstStyle/>
          <a:p>
            <a:pPr algn="ctr"/>
            <a:r>
              <a:rPr lang="en-US" b="1" dirty="0" smtClean="0">
                <a:solidFill>
                  <a:srgbClr val="FF0000"/>
                </a:solidFill>
                <a:latin typeface="Calibri"/>
                <a:cs typeface="Times" pitchFamily="18" charset="0"/>
              </a:rPr>
              <a:t>~5% </a:t>
            </a:r>
          </a:p>
          <a:p>
            <a:pPr algn="ctr"/>
            <a:r>
              <a:rPr lang="en-US" b="1" dirty="0" smtClean="0">
                <a:solidFill>
                  <a:srgbClr val="FF0000"/>
                </a:solidFill>
                <a:latin typeface="Calibri"/>
                <a:cs typeface="Times" pitchFamily="18" charset="0"/>
              </a:rPr>
              <a:t>hit reduction </a:t>
            </a:r>
          </a:p>
        </p:txBody>
      </p:sp>
      <p:sp>
        <p:nvSpPr>
          <p:cNvPr id="16" name="TextBox 15"/>
          <p:cNvSpPr txBox="1"/>
          <p:nvPr/>
        </p:nvSpPr>
        <p:spPr>
          <a:xfrm>
            <a:off x="2254743" y="4003116"/>
            <a:ext cx="2299578" cy="923330"/>
          </a:xfrm>
          <a:prstGeom prst="rect">
            <a:avLst/>
          </a:prstGeom>
          <a:noFill/>
        </p:spPr>
        <p:txBody>
          <a:bodyPr wrap="none" rtlCol="0">
            <a:spAutoFit/>
          </a:bodyPr>
          <a:lstStyle/>
          <a:p>
            <a:pPr algn="ctr"/>
            <a:r>
              <a:rPr lang="en-US" b="1" dirty="0" smtClean="0">
                <a:solidFill>
                  <a:srgbClr val="FF0000"/>
                </a:solidFill>
                <a:latin typeface="Calibri"/>
                <a:cs typeface="Times" pitchFamily="18" charset="0"/>
              </a:rPr>
              <a:t> up to ~1%</a:t>
            </a:r>
          </a:p>
          <a:p>
            <a:pPr algn="ctr"/>
            <a:r>
              <a:rPr lang="en-US" b="1" dirty="0" smtClean="0">
                <a:solidFill>
                  <a:srgbClr val="FF0000"/>
                </a:solidFill>
                <a:latin typeface="Calibri"/>
                <a:cs typeface="Times" pitchFamily="18" charset="0"/>
              </a:rPr>
              <a:t>reduction in savings</a:t>
            </a:r>
          </a:p>
          <a:p>
            <a:pPr algn="ctr"/>
            <a:r>
              <a:rPr lang="en-US" b="1" dirty="0" smtClean="0">
                <a:solidFill>
                  <a:srgbClr val="FF0000"/>
                </a:solidFill>
                <a:latin typeface="Calibri"/>
                <a:cs typeface="Times" pitchFamily="18" charset="0"/>
              </a:rPr>
              <a:t>(due to lower hit rate</a:t>
            </a:r>
            <a:r>
              <a:rPr lang="en-US" b="1" dirty="0" smtClean="0">
                <a:solidFill>
                  <a:srgbClr val="FF0000"/>
                </a:solidFill>
                <a:latin typeface="Times" pitchFamily="18" charset="0"/>
                <a:cs typeface="Times" pitchFamily="18" charset="0"/>
              </a:rPr>
              <a:t>)</a:t>
            </a:r>
            <a:endParaRPr lang="en-US" b="1" dirty="0">
              <a:solidFill>
                <a:srgbClr val="FF0000"/>
              </a:solidFill>
              <a:latin typeface="Times" pitchFamily="18" charset="0"/>
              <a:cs typeface="Times" pitchFamily="18" charset="0"/>
            </a:endParaRPr>
          </a:p>
        </p:txBody>
      </p:sp>
      <p:sp>
        <p:nvSpPr>
          <p:cNvPr id="17" name="TextBox 16"/>
          <p:cNvSpPr txBox="1"/>
          <p:nvPr/>
        </p:nvSpPr>
        <p:spPr>
          <a:xfrm>
            <a:off x="6110607" y="4003116"/>
            <a:ext cx="1982747" cy="923330"/>
          </a:xfrm>
          <a:prstGeom prst="rect">
            <a:avLst/>
          </a:prstGeom>
          <a:noFill/>
        </p:spPr>
        <p:txBody>
          <a:bodyPr wrap="none" rtlCol="0">
            <a:spAutoFit/>
          </a:bodyPr>
          <a:lstStyle/>
          <a:p>
            <a:pPr algn="ctr"/>
            <a:r>
              <a:rPr lang="en-US" b="1" smtClean="0">
                <a:solidFill>
                  <a:srgbClr val="FF0000"/>
                </a:solidFill>
                <a:latin typeface="Calibri"/>
                <a:cs typeface="Times" pitchFamily="18" charset="0"/>
              </a:rPr>
              <a:t>Overall ~2</a:t>
            </a:r>
            <a:r>
              <a:rPr lang="en-US" b="1" dirty="0" smtClean="0">
                <a:solidFill>
                  <a:srgbClr val="FF0000"/>
                </a:solidFill>
                <a:latin typeface="Calibri"/>
                <a:cs typeface="Times" pitchFamily="18" charset="0"/>
              </a:rPr>
              <a:t>%</a:t>
            </a:r>
          </a:p>
          <a:p>
            <a:pPr algn="ctr"/>
            <a:r>
              <a:rPr lang="en-US" b="1" dirty="0" smtClean="0">
                <a:solidFill>
                  <a:srgbClr val="FF0000"/>
                </a:solidFill>
                <a:latin typeface="Calibri"/>
                <a:cs typeface="Times" pitchFamily="18" charset="0"/>
              </a:rPr>
              <a:t>increase in savings</a:t>
            </a:r>
          </a:p>
          <a:p>
            <a:pPr algn="ctr"/>
            <a:r>
              <a:rPr lang="en-US" b="1" dirty="0" smtClean="0">
                <a:solidFill>
                  <a:srgbClr val="FF0000"/>
                </a:solidFill>
                <a:latin typeface="Calibri"/>
                <a:cs typeface="Times" pitchFamily="18" charset="0"/>
              </a:rPr>
              <a:t>(due to smaller FC)</a:t>
            </a:r>
            <a:endParaRPr lang="en-US" b="1" dirty="0">
              <a:solidFill>
                <a:srgbClr val="FF0000"/>
              </a:solidFill>
              <a:latin typeface="Calibri"/>
              <a:cs typeface="Times" pitchFamily="18" charset="0"/>
            </a:endParaRPr>
          </a:p>
        </p:txBody>
      </p:sp>
      <p:sp>
        <p:nvSpPr>
          <p:cNvPr id="18" name="Circular Arrow 17"/>
          <p:cNvSpPr/>
          <p:nvPr/>
        </p:nvSpPr>
        <p:spPr>
          <a:xfrm>
            <a:off x="4724400" y="914400"/>
            <a:ext cx="533400" cy="609600"/>
          </a:xfrm>
          <a:prstGeom prst="circular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mc="http://schemas.openxmlformats.org/markup-compatibility/2006" xmlns:mv="urn:schemas-microsoft-com:mac:vml" xmlns:p14="http://schemas.microsoft.com/office/powerpoint/2010/main" xmlns="" val="368987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5" grpId="0"/>
      <p:bldP spid="16" grpId="0"/>
      <p:bldP spid="17" grpId="0"/>
      <p:bldP spid="1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&amp; Future Works</a:t>
            </a:r>
            <a:endParaRPr lang="en-US" dirty="0"/>
          </a:p>
        </p:txBody>
      </p:sp>
      <p:sp>
        <p:nvSpPr>
          <p:cNvPr id="3" name="Content Placeholder 2"/>
          <p:cNvSpPr>
            <a:spLocks noGrp="1"/>
          </p:cNvSpPr>
          <p:nvPr>
            <p:ph idx="1"/>
          </p:nvPr>
        </p:nvSpPr>
        <p:spPr/>
        <p:txBody>
          <a:bodyPr/>
          <a:lstStyle/>
          <a:p>
            <a:r>
              <a:rPr lang="en-US" dirty="0" smtClean="0"/>
              <a:t>We have evaluated instruction locality among concurrent warps under deep-multithreaded GPU</a:t>
            </a:r>
          </a:p>
          <a:p>
            <a:r>
              <a:rPr lang="en-US" dirty="0" smtClean="0"/>
              <a:t>The locality can be exploited for performance or energy-saving</a:t>
            </a:r>
          </a:p>
          <a:p>
            <a:r>
              <a:rPr lang="en-US" dirty="0" smtClean="0"/>
              <a:t>Case Study: Filter cache provides 1%-19% energy-saving for the pipeline</a:t>
            </a:r>
          </a:p>
          <a:p>
            <a:r>
              <a:rPr lang="en-US" dirty="0" smtClean="0"/>
              <a:t>Future Works:</a:t>
            </a:r>
          </a:p>
          <a:p>
            <a:pPr lvl="1"/>
            <a:r>
              <a:rPr lang="en-US" dirty="0" smtClean="0"/>
              <a:t>Evaluating the fetch/decode bypassing</a:t>
            </a:r>
          </a:p>
          <a:p>
            <a:pPr lvl="1"/>
            <a:r>
              <a:rPr lang="en-US" dirty="0" smtClean="0"/>
              <a:t>Evaluating concurrent kernel GPUs</a:t>
            </a:r>
            <a:endParaRPr lang="en-US" dirty="0"/>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dirty="0"/>
          </a:p>
        </p:txBody>
      </p:sp>
      <p:sp>
        <p:nvSpPr>
          <p:cNvPr id="6" name="TextBox 5"/>
          <p:cNvSpPr txBox="1"/>
          <p:nvPr/>
        </p:nvSpPr>
        <p:spPr>
          <a:xfrm>
            <a:off x="3810000" y="2895600"/>
            <a:ext cx="1251369" cy="646331"/>
          </a:xfrm>
          <a:prstGeom prst="rect">
            <a:avLst/>
          </a:prstGeom>
          <a:noFill/>
        </p:spPr>
        <p:txBody>
          <a:bodyPr wrap="none" rtlCol="0">
            <a:spAutoFit/>
          </a:bodyPr>
          <a:lstStyle/>
          <a:p>
            <a:pPr algn="ctr"/>
            <a:r>
              <a:rPr lang="en-US" b="1" dirty="0" smtClean="0">
                <a:solidFill>
                  <a:srgbClr val="0B2245"/>
                </a:solidFill>
              </a:rPr>
              <a:t>Thank you!</a:t>
            </a:r>
          </a:p>
          <a:p>
            <a:pPr algn="ctr"/>
            <a:r>
              <a:rPr lang="en-US" b="1" dirty="0" smtClean="0">
                <a:solidFill>
                  <a:srgbClr val="0B2245"/>
                </a:solidFill>
              </a:rPr>
              <a:t>Question?</a:t>
            </a:r>
            <a:endParaRPr lang="en-US" b="1" dirty="0">
              <a:solidFill>
                <a:srgbClr val="0B2245"/>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Backup-Slides</a:t>
            </a:r>
            <a:endParaRPr lang="en-US" dirty="0"/>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dirty="0"/>
          </a:p>
        </p:txBody>
      </p:sp>
      <p:sp>
        <p:nvSpPr>
          <p:cNvPr id="7" name="Content Placeholder 6"/>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[Dally’2010]</a:t>
            </a:r>
          </a:p>
          <a:p>
            <a:pPr>
              <a:buNone/>
            </a:pPr>
            <a:r>
              <a:rPr lang="en-US" dirty="0" smtClean="0"/>
              <a:t>	W. J. Dally, GPU Computing: To </a:t>
            </a:r>
            <a:r>
              <a:rPr lang="en-US" dirty="0" err="1" smtClean="0"/>
              <a:t>ExaScale</a:t>
            </a:r>
            <a:r>
              <a:rPr lang="en-US" dirty="0" smtClean="0"/>
              <a:t> and Beyond, SC 2010.</a:t>
            </a:r>
            <a:endParaRPr lang="en-US" dirty="0"/>
          </a:p>
        </p:txBody>
      </p:sp>
      <p:sp>
        <p:nvSpPr>
          <p:cNvPr id="4" name="Footer Placeholder 3"/>
          <p:cNvSpPr>
            <a:spLocks noGrp="1"/>
          </p:cNvSpPr>
          <p:nvPr>
            <p:ph type="ftr" sz="quarter" idx="11"/>
          </p:nvPr>
        </p:nvSpPr>
        <p:spPr/>
        <p:txBody>
          <a:bodyPr/>
          <a:lstStyle/>
          <a:p>
            <a:pPr algn="l"/>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Background</a:t>
            </a:r>
          </a:p>
          <a:p>
            <a:r>
              <a:rPr lang="en-US" dirty="0" smtClean="0"/>
              <a:t>Instruction Locality</a:t>
            </a:r>
          </a:p>
          <a:p>
            <a:r>
              <a:rPr lang="en-US" dirty="0" smtClean="0"/>
              <a:t>Exploiting Instruction Locality</a:t>
            </a:r>
          </a:p>
          <a:p>
            <a:pPr lvl="1"/>
            <a:r>
              <a:rPr lang="en-US" dirty="0" smtClean="0"/>
              <a:t>Decoded-Instruction Buffer</a:t>
            </a:r>
          </a:p>
          <a:p>
            <a:pPr lvl="1"/>
            <a:r>
              <a:rPr lang="en-US" dirty="0" smtClean="0"/>
              <a:t>Row Buffer</a:t>
            </a:r>
          </a:p>
          <a:p>
            <a:pPr lvl="1"/>
            <a:r>
              <a:rPr lang="en-US" dirty="0" smtClean="0"/>
              <a:t>Filter Cache</a:t>
            </a:r>
          </a:p>
          <a:p>
            <a:r>
              <a:rPr lang="en-US" dirty="0" smtClean="0"/>
              <a:t>Case Study: Filter Cache</a:t>
            </a:r>
          </a:p>
          <a:p>
            <a:pPr lvl="1"/>
            <a:r>
              <a:rPr lang="en-US" dirty="0" smtClean="0"/>
              <a:t>Organization</a:t>
            </a:r>
          </a:p>
          <a:p>
            <a:pPr lvl="1"/>
            <a:r>
              <a:rPr lang="en-US" dirty="0" smtClean="0"/>
              <a:t>Experimental Setup</a:t>
            </a:r>
          </a:p>
          <a:p>
            <a:pPr lvl="1"/>
            <a:r>
              <a:rPr lang="en-US" dirty="0" smtClean="0"/>
              <a:t>Experimental Results</a:t>
            </a:r>
          </a:p>
        </p:txBody>
      </p:sp>
      <p:sp>
        <p:nvSpPr>
          <p:cNvPr id="5" name="Footer Placeholder 4"/>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Workloads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dirty="0"/>
          </a:p>
        </p:txBody>
      </p:sp>
      <p:graphicFrame>
        <p:nvGraphicFramePr>
          <p:cNvPr id="6" name="Content Placeholder 5"/>
          <p:cNvGraphicFramePr>
            <a:graphicFrameLocks/>
          </p:cNvGraphicFramePr>
          <p:nvPr/>
        </p:nvGraphicFramePr>
        <p:xfrm>
          <a:off x="457198" y="2133600"/>
          <a:ext cx="8229601" cy="3657600"/>
        </p:xfrm>
        <a:graphic>
          <a:graphicData uri="http://schemas.openxmlformats.org/drawingml/2006/table">
            <a:tbl>
              <a:tblPr/>
              <a:tblGrid>
                <a:gridCol w="916778"/>
                <a:gridCol w="2765145"/>
                <a:gridCol w="1311799"/>
                <a:gridCol w="1163666"/>
                <a:gridCol w="925006"/>
                <a:gridCol w="1147207"/>
              </a:tblGrid>
              <a:tr h="144145">
                <a:tc>
                  <a:txBody>
                    <a:bodyPr/>
                    <a:lstStyle/>
                    <a:p>
                      <a:pPr algn="ctr">
                        <a:spcAft>
                          <a:spcPts val="0"/>
                        </a:spcAft>
                      </a:pPr>
                      <a:r>
                        <a:rPr lang="en-US" sz="1600" b="1" dirty="0">
                          <a:solidFill>
                            <a:srgbClr val="0B2245"/>
                          </a:solidFill>
                          <a:latin typeface="Times New Roman"/>
                          <a:ea typeface="SimSun"/>
                          <a:cs typeface="Arial"/>
                        </a:rPr>
                        <a:t>Abbr.</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dirty="0">
                          <a:solidFill>
                            <a:srgbClr val="0B2245"/>
                          </a:solidFill>
                          <a:latin typeface="Times New Roman"/>
                          <a:ea typeface="SimSun"/>
                          <a:cs typeface="Arial"/>
                        </a:rPr>
                        <a:t>Name and Suite</a:t>
                      </a:r>
                    </a:p>
                  </a:txBody>
                  <a:tcPr marL="68580" marR="68580" marT="0" marB="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a:solidFill>
                            <a:srgbClr val="0B2245"/>
                          </a:solidFill>
                          <a:latin typeface="Times New Roman"/>
                          <a:ea typeface="SimSun"/>
                          <a:cs typeface="Arial"/>
                        </a:rPr>
                        <a:t>Grid Size</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a:solidFill>
                            <a:srgbClr val="0B2245"/>
                          </a:solidFill>
                          <a:latin typeface="Times New Roman"/>
                          <a:ea typeface="SimSun"/>
                          <a:cs typeface="Arial"/>
                        </a:rPr>
                        <a:t>Block Size</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a:solidFill>
                            <a:srgbClr val="0B2245"/>
                          </a:solidFill>
                          <a:latin typeface="Times New Roman"/>
                          <a:ea typeface="SimSun"/>
                          <a:cs typeface="Arial"/>
                        </a:rPr>
                        <a:t>#Insn</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a:solidFill>
                            <a:srgbClr val="0B2245"/>
                          </a:solidFill>
                          <a:latin typeface="Times New Roman"/>
                          <a:ea typeface="SimSun"/>
                          <a:cs typeface="Arial"/>
                        </a:rPr>
                        <a:t>CTA/SM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a:solidFill>
                            <a:srgbClr val="0B2245"/>
                          </a:solidFill>
                          <a:latin typeface="Times New Roman"/>
                          <a:ea typeface="SimSun"/>
                          <a:cs typeface="Times New Roman"/>
                        </a:rPr>
                        <a:t>BFS</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BFS Graph [2]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16x(8)</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16x(512)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spcAft>
                          <a:spcPts val="0"/>
                        </a:spcAft>
                      </a:pPr>
                      <a:r>
                        <a:rPr lang="en-US" sz="1600">
                          <a:solidFill>
                            <a:srgbClr val="0B2245"/>
                          </a:solidFill>
                          <a:latin typeface="Times New Roman"/>
                          <a:ea typeface="SimSun"/>
                          <a:cs typeface="Arial"/>
                        </a:rPr>
                        <a:t>1.4M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1</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a:solidFill>
                            <a:srgbClr val="0B2245"/>
                          </a:solidFill>
                          <a:latin typeface="Times New Roman"/>
                          <a:ea typeface="SimSun"/>
                          <a:cs typeface="Times New Roman"/>
                        </a:rPr>
                        <a:t>BKP</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dirty="0">
                          <a:solidFill>
                            <a:srgbClr val="0B2245"/>
                          </a:solidFill>
                          <a:latin typeface="Times New Roman"/>
                          <a:ea typeface="SimSun"/>
                          <a:cs typeface="Arial"/>
                        </a:rPr>
                        <a:t>Back Propagation [2]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2x(1,64)</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2x(16,16)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spcAft>
                          <a:spcPts val="0"/>
                        </a:spcAft>
                      </a:pPr>
                      <a:r>
                        <a:rPr lang="en-US" sz="1600">
                          <a:solidFill>
                            <a:srgbClr val="0B2245"/>
                          </a:solidFill>
                          <a:latin typeface="Times New Roman"/>
                          <a:ea typeface="SimSun"/>
                          <a:cs typeface="Arial"/>
                        </a:rPr>
                        <a:t>2.9M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4</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144145">
                <a:tc>
                  <a:txBody>
                    <a:bodyPr/>
                    <a:lstStyle/>
                    <a:p>
                      <a:pPr indent="144145" algn="ctr">
                        <a:spcAft>
                          <a:spcPts val="0"/>
                        </a:spcAft>
                      </a:pPr>
                      <a:r>
                        <a:rPr lang="en-US" sz="1600">
                          <a:solidFill>
                            <a:srgbClr val="0B2245"/>
                          </a:solidFill>
                          <a:latin typeface="Times New Roman"/>
                          <a:ea typeface="SimSun"/>
                          <a:cs typeface="Times New Roman"/>
                        </a:rPr>
                        <a:t>CP</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Coulumb Poten. [19]</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(8,32)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(16,8)</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spcAft>
                          <a:spcPts val="0"/>
                        </a:spcAft>
                      </a:pPr>
                      <a:r>
                        <a:rPr lang="en-US" sz="1600">
                          <a:solidFill>
                            <a:srgbClr val="0B2245"/>
                          </a:solidFill>
                          <a:latin typeface="Times New Roman"/>
                          <a:ea typeface="SimSun"/>
                          <a:cs typeface="Arial"/>
                        </a:rPr>
                        <a:t>113M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8</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a:solidFill>
                            <a:srgbClr val="0B2245"/>
                          </a:solidFill>
                          <a:latin typeface="Times New Roman"/>
                          <a:ea typeface="SimSun"/>
                          <a:cs typeface="Times New Roman"/>
                        </a:rPr>
                        <a:t>DYN</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Dyn_Proc [2]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13x(35)</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13x(256)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spcAft>
                          <a:spcPts val="0"/>
                        </a:spcAft>
                      </a:pPr>
                      <a:r>
                        <a:rPr lang="en-US" sz="1600">
                          <a:solidFill>
                            <a:srgbClr val="0B2245"/>
                          </a:solidFill>
                          <a:latin typeface="Times New Roman"/>
                          <a:ea typeface="SimSun"/>
                          <a:cs typeface="Arial"/>
                        </a:rPr>
                        <a:t>64M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4</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144145">
                <a:tc>
                  <a:txBody>
                    <a:bodyPr/>
                    <a:lstStyle/>
                    <a:p>
                      <a:pPr indent="144145" algn="ctr">
                        <a:spcAft>
                          <a:spcPts val="0"/>
                        </a:spcAft>
                      </a:pPr>
                      <a:r>
                        <a:rPr lang="en-US" sz="1600">
                          <a:solidFill>
                            <a:srgbClr val="0B2245"/>
                          </a:solidFill>
                          <a:latin typeface="Times New Roman"/>
                          <a:ea typeface="SimSun"/>
                          <a:cs typeface="Times New Roman"/>
                        </a:rPr>
                        <a:t>FWAL</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Fast Wal. Trans. [18]</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6x(32)</a:t>
                      </a:r>
                    </a:p>
                    <a:p>
                      <a:pPr algn="ctr">
                        <a:spcAft>
                          <a:spcPts val="0"/>
                        </a:spcAft>
                      </a:pPr>
                      <a:r>
                        <a:rPr lang="en-US" sz="1600">
                          <a:solidFill>
                            <a:srgbClr val="0B2245"/>
                          </a:solidFill>
                          <a:latin typeface="Times New Roman"/>
                          <a:ea typeface="SimSun"/>
                          <a:cs typeface="Arial"/>
                        </a:rPr>
                        <a:t>3x(16)</a:t>
                      </a:r>
                    </a:p>
                    <a:p>
                      <a:pPr algn="ctr">
                        <a:spcAft>
                          <a:spcPts val="0"/>
                        </a:spcAft>
                      </a:pPr>
                      <a:r>
                        <a:rPr lang="en-US" sz="1600">
                          <a:solidFill>
                            <a:srgbClr val="0B2245"/>
                          </a:solidFill>
                          <a:latin typeface="Times New Roman"/>
                          <a:ea typeface="SimSun"/>
                          <a:cs typeface="Arial"/>
                        </a:rPr>
                        <a:t>(128)</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7x(256)</a:t>
                      </a:r>
                    </a:p>
                    <a:p>
                      <a:pPr algn="ctr">
                        <a:spcAft>
                          <a:spcPts val="0"/>
                        </a:spcAft>
                      </a:pPr>
                      <a:r>
                        <a:rPr lang="en-US" sz="1600">
                          <a:solidFill>
                            <a:srgbClr val="0B2245"/>
                          </a:solidFill>
                          <a:latin typeface="Times New Roman"/>
                          <a:ea typeface="SimSun"/>
                          <a:cs typeface="Arial"/>
                        </a:rPr>
                        <a:t>3x(512)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spcAft>
                          <a:spcPts val="0"/>
                        </a:spcAft>
                      </a:pPr>
                      <a:r>
                        <a:rPr lang="en-US" sz="1600">
                          <a:solidFill>
                            <a:srgbClr val="0B2245"/>
                          </a:solidFill>
                          <a:latin typeface="Times New Roman"/>
                          <a:ea typeface="SimSun"/>
                          <a:cs typeface="Arial"/>
                        </a:rPr>
                        <a:t>11M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2, 4</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a:solidFill>
                            <a:srgbClr val="0B2245"/>
                          </a:solidFill>
                          <a:latin typeface="Times New Roman"/>
                          <a:ea typeface="SimSun"/>
                          <a:cs typeface="Times New Roman"/>
                        </a:rPr>
                        <a:t>GAS</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Gaussian Elimin. [2]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48x(3,3)</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48x(16,16)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spcAft>
                          <a:spcPts val="0"/>
                        </a:spcAft>
                      </a:pPr>
                      <a:r>
                        <a:rPr lang="en-US" sz="1600">
                          <a:solidFill>
                            <a:srgbClr val="0B2245"/>
                          </a:solidFill>
                          <a:latin typeface="Times New Roman"/>
                          <a:ea typeface="SimSun"/>
                          <a:cs typeface="Arial"/>
                        </a:rPr>
                        <a:t>9M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1</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144145">
                <a:tc>
                  <a:txBody>
                    <a:bodyPr/>
                    <a:lstStyle/>
                    <a:p>
                      <a:pPr indent="144145" algn="ctr">
                        <a:spcAft>
                          <a:spcPts val="0"/>
                        </a:spcAft>
                      </a:pPr>
                      <a:r>
                        <a:rPr lang="en-US" sz="1600">
                          <a:solidFill>
                            <a:srgbClr val="0B2245"/>
                          </a:solidFill>
                          <a:latin typeface="Times New Roman"/>
                          <a:ea typeface="SimSun"/>
                          <a:cs typeface="Times New Roman"/>
                        </a:rPr>
                        <a:t>HSPT</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Hotspot [2]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(43,43)</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(16,16)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spcAft>
                          <a:spcPts val="0"/>
                        </a:spcAft>
                      </a:pPr>
                      <a:r>
                        <a:rPr lang="en-US" sz="1600">
                          <a:solidFill>
                            <a:srgbClr val="0B2245"/>
                          </a:solidFill>
                          <a:latin typeface="Times New Roman"/>
                          <a:ea typeface="SimSun"/>
                          <a:cs typeface="Arial"/>
                        </a:rPr>
                        <a:t>76M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2</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a:solidFill>
                            <a:srgbClr val="0B2245"/>
                          </a:solidFill>
                          <a:latin typeface="Times New Roman"/>
                          <a:ea typeface="SimSun"/>
                          <a:cs typeface="Times New Roman"/>
                        </a:rPr>
                        <a:t>LPS</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Laplace 3D [1]</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(4,25)</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(32,4)</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r">
                        <a:spcAft>
                          <a:spcPts val="0"/>
                        </a:spcAft>
                      </a:pPr>
                      <a:r>
                        <a:rPr lang="en-US" sz="1600">
                          <a:solidFill>
                            <a:srgbClr val="0B2245"/>
                          </a:solidFill>
                          <a:latin typeface="Times New Roman"/>
                          <a:ea typeface="SimSun"/>
                          <a:cs typeface="Times New Roman"/>
                        </a:rPr>
                        <a:t>81M</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6</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144145">
                <a:tc>
                  <a:txBody>
                    <a:bodyPr/>
                    <a:lstStyle/>
                    <a:p>
                      <a:pPr indent="144145" algn="ctr">
                        <a:spcAft>
                          <a:spcPts val="0"/>
                        </a:spcAft>
                      </a:pPr>
                      <a:r>
                        <a:rPr lang="en-US" sz="1600">
                          <a:solidFill>
                            <a:srgbClr val="0B2245"/>
                          </a:solidFill>
                          <a:latin typeface="Times New Roman"/>
                          <a:ea typeface="SimSun"/>
                          <a:cs typeface="Times New Roman"/>
                        </a:rPr>
                        <a:t>MP2</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MUMmer-GPU++ [8] big</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(196)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(256)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spcAft>
                          <a:spcPts val="0"/>
                        </a:spcAft>
                      </a:pPr>
                      <a:r>
                        <a:rPr lang="en-US" sz="1600">
                          <a:solidFill>
                            <a:srgbClr val="0B2245"/>
                          </a:solidFill>
                          <a:latin typeface="Times New Roman"/>
                          <a:ea typeface="SimSun"/>
                          <a:cs typeface="Arial"/>
                        </a:rPr>
                        <a:t>139M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2</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a:solidFill>
                            <a:srgbClr val="0B2245"/>
                          </a:solidFill>
                          <a:latin typeface="Times New Roman"/>
                          <a:ea typeface="SimSun"/>
                          <a:cs typeface="Times New Roman"/>
                        </a:rPr>
                        <a:t>MP</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MUMmer-GPU++ [8] small</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(1)</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(256)</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r">
                        <a:spcAft>
                          <a:spcPts val="0"/>
                        </a:spcAft>
                      </a:pPr>
                      <a:r>
                        <a:rPr lang="en-US" sz="1600">
                          <a:solidFill>
                            <a:srgbClr val="0B2245"/>
                          </a:solidFill>
                          <a:latin typeface="Times New Roman"/>
                          <a:ea typeface="SimSun"/>
                          <a:cs typeface="Times New Roman"/>
                        </a:rPr>
                        <a:t>0.3M</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1</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144145">
                <a:tc>
                  <a:txBody>
                    <a:bodyPr/>
                    <a:lstStyle/>
                    <a:p>
                      <a:pPr indent="144145" algn="ctr">
                        <a:spcAft>
                          <a:spcPts val="0"/>
                        </a:spcAft>
                      </a:pPr>
                      <a:r>
                        <a:rPr lang="en-US" sz="1600" dirty="0">
                          <a:solidFill>
                            <a:srgbClr val="0B2245"/>
                          </a:solidFill>
                          <a:latin typeface="Times New Roman"/>
                          <a:ea typeface="SimSun"/>
                          <a:cs typeface="Times New Roman"/>
                        </a:rPr>
                        <a:t>MTM</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Matrix Multiply [18]</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(5,8)</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(16,16)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spcAft>
                          <a:spcPts val="0"/>
                        </a:spcAft>
                      </a:pPr>
                      <a:r>
                        <a:rPr lang="en-US" sz="1600">
                          <a:solidFill>
                            <a:srgbClr val="0B2245"/>
                          </a:solidFill>
                          <a:latin typeface="Times New Roman"/>
                          <a:ea typeface="SimSun"/>
                          <a:cs typeface="Arial"/>
                        </a:rPr>
                        <a:t>2.4M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4</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dirty="0">
                          <a:solidFill>
                            <a:srgbClr val="0B2245"/>
                          </a:solidFill>
                          <a:latin typeface="Times New Roman"/>
                          <a:ea typeface="SimSun"/>
                          <a:cs typeface="Times New Roman"/>
                        </a:rPr>
                        <a:t>MU2</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MUMmer-GPU [2] big</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(196)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(256)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spcAft>
                          <a:spcPts val="0"/>
                        </a:spcAft>
                      </a:pPr>
                      <a:r>
                        <a:rPr lang="en-US" sz="1600">
                          <a:solidFill>
                            <a:srgbClr val="0B2245"/>
                          </a:solidFill>
                          <a:latin typeface="Times New Roman"/>
                          <a:ea typeface="SimSun"/>
                          <a:cs typeface="Arial"/>
                        </a:rPr>
                        <a:t>75M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dirty="0">
                          <a:solidFill>
                            <a:srgbClr val="0B2245"/>
                          </a:solidFill>
                          <a:latin typeface="Times New Roman"/>
                          <a:ea typeface="SimSun"/>
                          <a:cs typeface="Times New Roman"/>
                        </a:rPr>
                        <a:t>4</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Workloads (2)</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Inter-Warp Instruction Temporal Locality in Deep-Multithreaded GPUs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dirty="0"/>
          </a:p>
        </p:txBody>
      </p:sp>
      <p:graphicFrame>
        <p:nvGraphicFramePr>
          <p:cNvPr id="6" name="Content Placeholder 5"/>
          <p:cNvGraphicFramePr>
            <a:graphicFrameLocks/>
          </p:cNvGraphicFramePr>
          <p:nvPr/>
        </p:nvGraphicFramePr>
        <p:xfrm>
          <a:off x="457200" y="1905000"/>
          <a:ext cx="8229598" cy="3901440"/>
        </p:xfrm>
        <a:graphic>
          <a:graphicData uri="http://schemas.openxmlformats.org/drawingml/2006/table">
            <a:tbl>
              <a:tblPr/>
              <a:tblGrid>
                <a:gridCol w="916778"/>
                <a:gridCol w="2765144"/>
                <a:gridCol w="1311798"/>
                <a:gridCol w="1163666"/>
                <a:gridCol w="925006"/>
                <a:gridCol w="1147206"/>
              </a:tblGrid>
              <a:tr h="144145">
                <a:tc>
                  <a:txBody>
                    <a:bodyPr/>
                    <a:lstStyle/>
                    <a:p>
                      <a:pPr algn="ctr">
                        <a:spcAft>
                          <a:spcPts val="0"/>
                        </a:spcAft>
                      </a:pPr>
                      <a:r>
                        <a:rPr lang="en-US" sz="1600" b="1" dirty="0">
                          <a:solidFill>
                            <a:srgbClr val="0B2245"/>
                          </a:solidFill>
                          <a:latin typeface="Times New Roman"/>
                          <a:ea typeface="SimSun"/>
                          <a:cs typeface="Arial"/>
                        </a:rPr>
                        <a:t>Abbr.</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dirty="0">
                          <a:solidFill>
                            <a:srgbClr val="0B2245"/>
                          </a:solidFill>
                          <a:latin typeface="Times New Roman"/>
                          <a:ea typeface="SimSun"/>
                          <a:cs typeface="Arial"/>
                        </a:rPr>
                        <a:t>Name and Suite</a:t>
                      </a:r>
                    </a:p>
                  </a:txBody>
                  <a:tcPr marL="68580" marR="68580" marT="0" marB="0">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a:solidFill>
                            <a:srgbClr val="0B2245"/>
                          </a:solidFill>
                          <a:latin typeface="Times New Roman"/>
                          <a:ea typeface="SimSun"/>
                          <a:cs typeface="Arial"/>
                        </a:rPr>
                        <a:t>Grid Size</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a:solidFill>
                            <a:srgbClr val="0B2245"/>
                          </a:solidFill>
                          <a:latin typeface="Times New Roman"/>
                          <a:ea typeface="SimSun"/>
                          <a:cs typeface="Arial"/>
                        </a:rPr>
                        <a:t>Block Size</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a:solidFill>
                            <a:srgbClr val="0B2245"/>
                          </a:solidFill>
                          <a:latin typeface="Times New Roman"/>
                          <a:ea typeface="SimSun"/>
                          <a:cs typeface="Arial"/>
                        </a:rPr>
                        <a:t>#Insn</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b="1">
                          <a:solidFill>
                            <a:srgbClr val="0B2245"/>
                          </a:solidFill>
                          <a:latin typeface="Times New Roman"/>
                          <a:ea typeface="SimSun"/>
                          <a:cs typeface="Arial"/>
                        </a:rPr>
                        <a:t>CTA/SM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dirty="0">
                          <a:solidFill>
                            <a:srgbClr val="0B2245"/>
                          </a:solidFill>
                          <a:latin typeface="Times New Roman"/>
                          <a:ea typeface="SimSun"/>
                          <a:cs typeface="Times New Roman"/>
                        </a:rPr>
                        <a:t>MU</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dirty="0" err="1">
                          <a:solidFill>
                            <a:srgbClr val="0B2245"/>
                          </a:solidFill>
                          <a:latin typeface="Times New Roman"/>
                          <a:ea typeface="SimSun"/>
                          <a:cs typeface="Arial"/>
                        </a:rPr>
                        <a:t>MUMmer</a:t>
                      </a:r>
                      <a:r>
                        <a:rPr lang="en-US" sz="1600" dirty="0">
                          <a:solidFill>
                            <a:srgbClr val="0B2245"/>
                          </a:solidFill>
                          <a:latin typeface="Times New Roman"/>
                          <a:ea typeface="SimSun"/>
                          <a:cs typeface="Arial"/>
                        </a:rPr>
                        <a:t>-GPU [2] small</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(1)</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(100)</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r">
                        <a:spcAft>
                          <a:spcPts val="0"/>
                        </a:spcAft>
                      </a:pPr>
                      <a:r>
                        <a:rPr lang="en-US" sz="1600">
                          <a:solidFill>
                            <a:srgbClr val="0B2245"/>
                          </a:solidFill>
                          <a:latin typeface="Times New Roman"/>
                          <a:ea typeface="SimSun"/>
                          <a:cs typeface="Times New Roman"/>
                        </a:rPr>
                        <a:t>0.2M</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dirty="0">
                          <a:solidFill>
                            <a:srgbClr val="0B2245"/>
                          </a:solidFill>
                          <a:latin typeface="Times New Roman"/>
                          <a:ea typeface="SimSun"/>
                          <a:cs typeface="Times New Roman"/>
                        </a:rPr>
                        <a:t>1</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dirty="0">
                          <a:solidFill>
                            <a:srgbClr val="0B2245"/>
                          </a:solidFill>
                          <a:latin typeface="Times New Roman"/>
                          <a:ea typeface="SimSun"/>
                          <a:cs typeface="Times New Roman"/>
                        </a:rPr>
                        <a:t>NNC</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dirty="0">
                          <a:solidFill>
                            <a:srgbClr val="0B2245"/>
                          </a:solidFill>
                          <a:latin typeface="Times New Roman"/>
                          <a:ea typeface="SimSun"/>
                          <a:cs typeface="Arial"/>
                        </a:rPr>
                        <a:t>Nearest Neighbor [2]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4x(938)</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4x(16)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spcAft>
                          <a:spcPts val="0"/>
                        </a:spcAft>
                      </a:pPr>
                      <a:r>
                        <a:rPr lang="en-US" sz="1600">
                          <a:solidFill>
                            <a:srgbClr val="0B2245"/>
                          </a:solidFill>
                          <a:latin typeface="Times New Roman"/>
                          <a:ea typeface="SimSun"/>
                          <a:cs typeface="Arial"/>
                        </a:rPr>
                        <a:t>5.9M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8</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144145">
                <a:tc>
                  <a:txBody>
                    <a:bodyPr/>
                    <a:lstStyle/>
                    <a:p>
                      <a:pPr indent="144145" algn="ctr">
                        <a:spcAft>
                          <a:spcPts val="0"/>
                        </a:spcAft>
                      </a:pPr>
                      <a:r>
                        <a:rPr lang="en-US" sz="1600">
                          <a:solidFill>
                            <a:srgbClr val="0B2245"/>
                          </a:solidFill>
                          <a:latin typeface="Times New Roman"/>
                          <a:ea typeface="SimSun"/>
                          <a:cs typeface="Times New Roman"/>
                        </a:rPr>
                        <a:t>NN</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dirty="0">
                          <a:solidFill>
                            <a:srgbClr val="0B2245"/>
                          </a:solidFill>
                          <a:latin typeface="Times New Roman"/>
                          <a:ea typeface="SimSun"/>
                          <a:cs typeface="Arial"/>
                        </a:rPr>
                        <a:t>Neural Network [1]</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(6,28)</a:t>
                      </a:r>
                      <a:endParaRPr lang="en-US" sz="1600">
                        <a:solidFill>
                          <a:srgbClr val="0B2245"/>
                        </a:solidFill>
                        <a:latin typeface="Times"/>
                        <a:ea typeface="Times New Roman"/>
                        <a:cs typeface="Times New Roman"/>
                      </a:endParaRPr>
                    </a:p>
                    <a:p>
                      <a:pPr indent="144145" algn="ctr">
                        <a:spcAft>
                          <a:spcPts val="0"/>
                        </a:spcAft>
                      </a:pPr>
                      <a:r>
                        <a:rPr lang="en-US" sz="1600">
                          <a:solidFill>
                            <a:srgbClr val="0B2245"/>
                          </a:solidFill>
                          <a:latin typeface="Times New Roman"/>
                          <a:ea typeface="SimSun"/>
                          <a:cs typeface="Times New Roman"/>
                        </a:rPr>
                        <a:t>(25,28)</a:t>
                      </a:r>
                      <a:endParaRPr lang="en-US" sz="1600">
                        <a:solidFill>
                          <a:srgbClr val="0B2245"/>
                        </a:solidFill>
                        <a:latin typeface="Times"/>
                        <a:ea typeface="Times New Roman"/>
                        <a:cs typeface="Times New Roman"/>
                      </a:endParaRPr>
                    </a:p>
                    <a:p>
                      <a:pPr indent="144145" algn="ctr">
                        <a:spcAft>
                          <a:spcPts val="0"/>
                        </a:spcAft>
                      </a:pPr>
                      <a:r>
                        <a:rPr lang="en-US" sz="1600">
                          <a:solidFill>
                            <a:srgbClr val="0B2245"/>
                          </a:solidFill>
                          <a:latin typeface="Times New Roman"/>
                          <a:ea typeface="SimSun"/>
                          <a:cs typeface="Times New Roman"/>
                        </a:rPr>
                        <a:t>(100,28)</a:t>
                      </a:r>
                      <a:endParaRPr lang="en-US" sz="1600">
                        <a:solidFill>
                          <a:srgbClr val="0B2245"/>
                        </a:solidFill>
                        <a:latin typeface="Times"/>
                        <a:ea typeface="Times New Roman"/>
                        <a:cs typeface="Times New Roman"/>
                      </a:endParaRPr>
                    </a:p>
                    <a:p>
                      <a:pPr indent="144145" algn="ctr">
                        <a:spcAft>
                          <a:spcPts val="0"/>
                        </a:spcAft>
                      </a:pPr>
                      <a:r>
                        <a:rPr lang="en-US" sz="1600">
                          <a:solidFill>
                            <a:srgbClr val="0B2245"/>
                          </a:solidFill>
                          <a:latin typeface="Times New Roman"/>
                          <a:ea typeface="SimSun"/>
                          <a:cs typeface="Times New Roman"/>
                        </a:rPr>
                        <a:t>(10,28)</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(13,13)</a:t>
                      </a:r>
                      <a:endParaRPr lang="en-US" sz="1600">
                        <a:solidFill>
                          <a:srgbClr val="0B2245"/>
                        </a:solidFill>
                        <a:latin typeface="Times"/>
                        <a:ea typeface="Times New Roman"/>
                        <a:cs typeface="Times New Roman"/>
                      </a:endParaRPr>
                    </a:p>
                    <a:p>
                      <a:pPr indent="144145" algn="ctr">
                        <a:spcAft>
                          <a:spcPts val="0"/>
                        </a:spcAft>
                      </a:pPr>
                      <a:r>
                        <a:rPr lang="en-US" sz="1600">
                          <a:solidFill>
                            <a:srgbClr val="0B2245"/>
                          </a:solidFill>
                          <a:latin typeface="Times New Roman"/>
                          <a:ea typeface="SimSun"/>
                          <a:cs typeface="Times New Roman"/>
                        </a:rPr>
                        <a:t>(5,5)</a:t>
                      </a:r>
                      <a:endParaRPr lang="en-US" sz="1600">
                        <a:solidFill>
                          <a:srgbClr val="0B2245"/>
                        </a:solidFill>
                        <a:latin typeface="Times"/>
                        <a:ea typeface="Times New Roman"/>
                        <a:cs typeface="Times New Roman"/>
                      </a:endParaRPr>
                    </a:p>
                    <a:p>
                      <a:pPr indent="144145" algn="ctr">
                        <a:spcAft>
                          <a:spcPts val="0"/>
                        </a:spcAft>
                      </a:pPr>
                      <a:r>
                        <a:rPr lang="en-US" sz="1600">
                          <a:solidFill>
                            <a:srgbClr val="0B2245"/>
                          </a:solidFill>
                          <a:latin typeface="Times New Roman"/>
                          <a:ea typeface="SimSun"/>
                          <a:cs typeface="Times New Roman"/>
                        </a:rPr>
                        <a:t>2x(1)</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r">
                        <a:spcAft>
                          <a:spcPts val="0"/>
                        </a:spcAft>
                      </a:pPr>
                      <a:r>
                        <a:rPr lang="en-US" sz="1600">
                          <a:solidFill>
                            <a:srgbClr val="0B2245"/>
                          </a:solidFill>
                          <a:latin typeface="Times New Roman"/>
                          <a:ea typeface="SimSun"/>
                          <a:cs typeface="Times New Roman"/>
                        </a:rPr>
                        <a:t>68M</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5, 8</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a:solidFill>
                            <a:srgbClr val="0B2245"/>
                          </a:solidFill>
                          <a:latin typeface="Times New Roman"/>
                          <a:ea typeface="SimSun"/>
                          <a:cs typeface="Times New Roman"/>
                        </a:rPr>
                        <a:t>NQU</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dirty="0">
                          <a:solidFill>
                            <a:srgbClr val="0B2245"/>
                          </a:solidFill>
                          <a:latin typeface="Times New Roman"/>
                          <a:ea typeface="SimSun"/>
                          <a:cs typeface="Arial"/>
                        </a:rPr>
                        <a:t>N-Queen [1]</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(256)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(96)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r">
                        <a:spcAft>
                          <a:spcPts val="0"/>
                        </a:spcAft>
                      </a:pPr>
                      <a:r>
                        <a:rPr lang="en-US" sz="1600">
                          <a:solidFill>
                            <a:srgbClr val="0B2245"/>
                          </a:solidFill>
                          <a:latin typeface="Times New Roman"/>
                          <a:ea typeface="SimSun"/>
                          <a:cs typeface="Arial"/>
                        </a:rPr>
                        <a:t>1.2M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1</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144145">
                <a:tc>
                  <a:txBody>
                    <a:bodyPr/>
                    <a:lstStyle/>
                    <a:p>
                      <a:pPr indent="144145" algn="ctr">
                        <a:spcAft>
                          <a:spcPts val="0"/>
                        </a:spcAft>
                      </a:pPr>
                      <a:r>
                        <a:rPr lang="en-US" sz="1600">
                          <a:solidFill>
                            <a:srgbClr val="0B2245"/>
                          </a:solidFill>
                          <a:latin typeface="Times New Roman"/>
                          <a:ea typeface="SimSun"/>
                          <a:cs typeface="Times New Roman"/>
                        </a:rPr>
                        <a:t>NW</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dirty="0">
                          <a:solidFill>
                            <a:srgbClr val="0B2245"/>
                          </a:solidFill>
                          <a:latin typeface="Times New Roman"/>
                          <a:ea typeface="SimSun"/>
                          <a:cs typeface="Arial"/>
                        </a:rPr>
                        <a:t>Needleman-</a:t>
                      </a:r>
                      <a:r>
                        <a:rPr lang="en-US" sz="1600" dirty="0" err="1">
                          <a:solidFill>
                            <a:srgbClr val="0B2245"/>
                          </a:solidFill>
                          <a:latin typeface="Times New Roman"/>
                          <a:ea typeface="SimSun"/>
                          <a:cs typeface="Arial"/>
                        </a:rPr>
                        <a:t>Wun</a:t>
                      </a:r>
                      <a:r>
                        <a:rPr lang="en-US" sz="1600" dirty="0">
                          <a:solidFill>
                            <a:srgbClr val="0B2245"/>
                          </a:solidFill>
                          <a:latin typeface="Times New Roman"/>
                          <a:ea typeface="SimSun"/>
                          <a:cs typeface="Arial"/>
                        </a:rPr>
                        <a:t>. [2]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dirty="0">
                          <a:solidFill>
                            <a:srgbClr val="0B2245"/>
                          </a:solidFill>
                          <a:latin typeface="Times New Roman"/>
                          <a:ea typeface="SimSun"/>
                          <a:cs typeface="Arial"/>
                        </a:rPr>
                        <a:t>2x(1)</a:t>
                      </a:r>
                    </a:p>
                    <a:p>
                      <a:pPr algn="ctr">
                        <a:spcAft>
                          <a:spcPts val="0"/>
                        </a:spcAft>
                      </a:pPr>
                      <a:r>
                        <a:rPr lang="en-US" sz="1600" dirty="0">
                          <a:solidFill>
                            <a:srgbClr val="0B2245"/>
                          </a:solidFill>
                          <a:latin typeface="Times New Roman"/>
                          <a:ea typeface="SimSun"/>
                          <a:cs typeface="Arial"/>
                        </a:rPr>
                        <a:t>…</a:t>
                      </a:r>
                    </a:p>
                    <a:p>
                      <a:pPr algn="ctr">
                        <a:spcAft>
                          <a:spcPts val="0"/>
                        </a:spcAft>
                      </a:pPr>
                      <a:r>
                        <a:rPr lang="en-US" sz="1600" dirty="0">
                          <a:solidFill>
                            <a:srgbClr val="0B2245"/>
                          </a:solidFill>
                          <a:latin typeface="Times New Roman"/>
                          <a:ea typeface="SimSun"/>
                          <a:cs typeface="Arial"/>
                        </a:rPr>
                        <a:t>2x(31)</a:t>
                      </a:r>
                    </a:p>
                    <a:p>
                      <a:pPr algn="ctr">
                        <a:spcAft>
                          <a:spcPts val="0"/>
                        </a:spcAft>
                      </a:pPr>
                      <a:r>
                        <a:rPr lang="en-US" sz="1600" dirty="0">
                          <a:solidFill>
                            <a:srgbClr val="0B2245"/>
                          </a:solidFill>
                          <a:latin typeface="Times New Roman"/>
                          <a:ea typeface="SimSun"/>
                          <a:cs typeface="Arial"/>
                        </a:rPr>
                        <a:t>(32)</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63x(16)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spcAft>
                          <a:spcPts val="0"/>
                        </a:spcAft>
                      </a:pPr>
                      <a:r>
                        <a:rPr lang="en-US" sz="1600">
                          <a:solidFill>
                            <a:srgbClr val="0B2245"/>
                          </a:solidFill>
                          <a:latin typeface="Times New Roman"/>
                          <a:ea typeface="SimSun"/>
                          <a:cs typeface="Arial"/>
                        </a:rPr>
                        <a:t>12M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2</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a:solidFill>
                            <a:srgbClr val="0B2245"/>
                          </a:solidFill>
                          <a:latin typeface="Times New Roman"/>
                          <a:ea typeface="SimSun"/>
                          <a:cs typeface="Times New Roman"/>
                        </a:rPr>
                        <a:t>RAY</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Ray Tracing [1]</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dirty="0">
                          <a:solidFill>
                            <a:srgbClr val="0B2245"/>
                          </a:solidFill>
                          <a:latin typeface="Times New Roman"/>
                          <a:ea typeface="SimSun"/>
                          <a:cs typeface="Times New Roman"/>
                        </a:rPr>
                        <a:t>(16,32)</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dirty="0">
                          <a:solidFill>
                            <a:srgbClr val="0B2245"/>
                          </a:solidFill>
                          <a:latin typeface="Times New Roman"/>
                          <a:ea typeface="SimSun"/>
                          <a:cs typeface="Times New Roman"/>
                        </a:rPr>
                        <a:t>(16,8)</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r">
                        <a:spcAft>
                          <a:spcPts val="0"/>
                        </a:spcAft>
                      </a:pPr>
                      <a:r>
                        <a:rPr lang="en-US" sz="1600">
                          <a:solidFill>
                            <a:srgbClr val="0B2245"/>
                          </a:solidFill>
                          <a:latin typeface="Times New Roman"/>
                          <a:ea typeface="SimSun"/>
                          <a:cs typeface="Times New Roman"/>
                        </a:rPr>
                        <a:t>64M</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3</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144145">
                <a:tc>
                  <a:txBody>
                    <a:bodyPr/>
                    <a:lstStyle/>
                    <a:p>
                      <a:pPr indent="144145" algn="ctr">
                        <a:spcAft>
                          <a:spcPts val="0"/>
                        </a:spcAft>
                      </a:pPr>
                      <a:r>
                        <a:rPr lang="en-US" sz="1600">
                          <a:solidFill>
                            <a:srgbClr val="0B2245"/>
                          </a:solidFill>
                          <a:latin typeface="Times New Roman"/>
                          <a:ea typeface="SimSun"/>
                          <a:cs typeface="Times New Roman"/>
                        </a:rPr>
                        <a:t>SCN</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Scan [18]</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(64)</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dirty="0">
                          <a:solidFill>
                            <a:srgbClr val="0B2245"/>
                          </a:solidFill>
                          <a:latin typeface="Times New Roman"/>
                          <a:ea typeface="SimSun"/>
                          <a:cs typeface="Arial"/>
                        </a:rPr>
                        <a:t>(256)</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r">
                        <a:spcAft>
                          <a:spcPts val="0"/>
                        </a:spcAft>
                      </a:pPr>
                      <a:r>
                        <a:rPr lang="en-US" sz="1600">
                          <a:solidFill>
                            <a:srgbClr val="0B2245"/>
                          </a:solidFill>
                          <a:latin typeface="Times New Roman"/>
                          <a:ea typeface="SimSun"/>
                          <a:cs typeface="Arial"/>
                        </a:rPr>
                        <a:t>3.6M</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4</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r h="144145">
                <a:tc>
                  <a:txBody>
                    <a:bodyPr/>
                    <a:lstStyle/>
                    <a:p>
                      <a:pPr indent="144145" algn="ctr">
                        <a:spcAft>
                          <a:spcPts val="0"/>
                        </a:spcAft>
                      </a:pPr>
                      <a:r>
                        <a:rPr lang="en-US" sz="1600">
                          <a:solidFill>
                            <a:srgbClr val="0B2245"/>
                          </a:solidFill>
                          <a:latin typeface="Times New Roman"/>
                          <a:ea typeface="SimSun"/>
                          <a:cs typeface="Times New Roman"/>
                        </a:rPr>
                        <a:t>SR1</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algn="ctr">
                        <a:spcAft>
                          <a:spcPts val="0"/>
                        </a:spcAft>
                      </a:pPr>
                      <a:r>
                        <a:rPr lang="en-US" sz="1600">
                          <a:solidFill>
                            <a:srgbClr val="0B2245"/>
                          </a:solidFill>
                          <a:latin typeface="Times New Roman"/>
                          <a:ea typeface="SimSun"/>
                          <a:cs typeface="Arial"/>
                        </a:rPr>
                        <a:t>Speckle Reducing [2] big</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4x(8,8)</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dirty="0">
                          <a:solidFill>
                            <a:srgbClr val="0B2245"/>
                          </a:solidFill>
                          <a:latin typeface="Times New Roman"/>
                          <a:ea typeface="SimSun"/>
                          <a:cs typeface="Times New Roman"/>
                        </a:rPr>
                        <a:t>4x(16,16)</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r">
                        <a:spcAft>
                          <a:spcPts val="0"/>
                        </a:spcAft>
                      </a:pPr>
                      <a:r>
                        <a:rPr lang="en-US" sz="1600" dirty="0">
                          <a:solidFill>
                            <a:srgbClr val="0B2245"/>
                          </a:solidFill>
                          <a:latin typeface="Times New Roman"/>
                          <a:ea typeface="SimSun"/>
                          <a:cs typeface="Times New Roman"/>
                        </a:rPr>
                        <a:t>9.5M</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c>
                  <a:txBody>
                    <a:bodyPr/>
                    <a:lstStyle/>
                    <a:p>
                      <a:pPr indent="144145" algn="ctr">
                        <a:spcAft>
                          <a:spcPts val="0"/>
                        </a:spcAft>
                      </a:pPr>
                      <a:r>
                        <a:rPr lang="en-US" sz="1600">
                          <a:solidFill>
                            <a:srgbClr val="0B2245"/>
                          </a:solidFill>
                          <a:latin typeface="Times New Roman"/>
                          <a:ea typeface="SimSun"/>
                          <a:cs typeface="Times New Roman"/>
                        </a:rPr>
                        <a:t>2, 3</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solidFill>
                      <a:srgbClr val="F2F2F2"/>
                    </a:solidFill>
                  </a:tcPr>
                </a:tc>
              </a:tr>
              <a:tr h="144145">
                <a:tc>
                  <a:txBody>
                    <a:bodyPr/>
                    <a:lstStyle/>
                    <a:p>
                      <a:pPr indent="144145" algn="ctr">
                        <a:spcAft>
                          <a:spcPts val="0"/>
                        </a:spcAft>
                      </a:pPr>
                      <a:r>
                        <a:rPr lang="en-US" sz="1600">
                          <a:solidFill>
                            <a:srgbClr val="0B2245"/>
                          </a:solidFill>
                          <a:latin typeface="Times New Roman"/>
                          <a:ea typeface="SimSun"/>
                          <a:cs typeface="Times New Roman"/>
                        </a:rPr>
                        <a:t>SR2</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algn="ctr">
                        <a:spcAft>
                          <a:spcPts val="0"/>
                        </a:spcAft>
                      </a:pPr>
                      <a:r>
                        <a:rPr lang="en-US" sz="1600">
                          <a:solidFill>
                            <a:srgbClr val="0B2245"/>
                          </a:solidFill>
                          <a:latin typeface="Times New Roman"/>
                          <a:ea typeface="SimSun"/>
                          <a:cs typeface="Arial"/>
                        </a:rPr>
                        <a:t>Speckle Reducing [2] small</a:t>
                      </a: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a:solidFill>
                            <a:srgbClr val="0B2245"/>
                          </a:solidFill>
                          <a:latin typeface="Times New Roman"/>
                          <a:ea typeface="SimSun"/>
                          <a:cs typeface="Times New Roman"/>
                        </a:rPr>
                        <a:t>4x(4,4)</a:t>
                      </a:r>
                      <a:endParaRPr lang="en-US" sz="160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dirty="0">
                          <a:solidFill>
                            <a:srgbClr val="0B2245"/>
                          </a:solidFill>
                          <a:latin typeface="Times New Roman"/>
                          <a:ea typeface="SimSun"/>
                          <a:cs typeface="Times New Roman"/>
                        </a:rPr>
                        <a:t>4x(16,16)</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r">
                        <a:spcAft>
                          <a:spcPts val="0"/>
                        </a:spcAft>
                      </a:pPr>
                      <a:r>
                        <a:rPr lang="en-US" sz="1600" dirty="0">
                          <a:solidFill>
                            <a:srgbClr val="0B2245"/>
                          </a:solidFill>
                          <a:latin typeface="Times New Roman"/>
                          <a:ea typeface="SimSun"/>
                          <a:cs typeface="Times New Roman"/>
                        </a:rPr>
                        <a:t>2.4M</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c>
                  <a:txBody>
                    <a:bodyPr/>
                    <a:lstStyle/>
                    <a:p>
                      <a:pPr indent="144145" algn="ctr">
                        <a:spcAft>
                          <a:spcPts val="0"/>
                        </a:spcAft>
                      </a:pPr>
                      <a:r>
                        <a:rPr lang="en-US" sz="1600" dirty="0">
                          <a:solidFill>
                            <a:srgbClr val="0B2245"/>
                          </a:solidFill>
                          <a:latin typeface="Times New Roman"/>
                          <a:ea typeface="SimSun"/>
                          <a:cs typeface="Times New Roman"/>
                        </a:rPr>
                        <a:t>1</a:t>
                      </a:r>
                      <a:endParaRPr lang="en-US" sz="1600" dirty="0">
                        <a:solidFill>
                          <a:srgbClr val="0B2245"/>
                        </a:solidFill>
                        <a:latin typeface="Times"/>
                        <a:ea typeface="Times New Roman"/>
                        <a:cs typeface="Times New Roman"/>
                      </a:endParaRPr>
                    </a:p>
                  </a:txBody>
                  <a:tcPr marL="68580" marR="68580" marT="0" marB="0" anchor="ctr">
                    <a:lnL w="12700" cap="flat" cmpd="sng" algn="ctr">
                      <a:solidFill>
                        <a:srgbClr val="0B2245"/>
                      </a:solidFill>
                      <a:prstDash val="solid"/>
                      <a:round/>
                      <a:headEnd type="none" w="med" len="med"/>
                      <a:tailEnd type="none" w="med" len="med"/>
                    </a:lnL>
                    <a:lnR w="12700" cap="flat" cmpd="sng" algn="ctr">
                      <a:solidFill>
                        <a:srgbClr val="0B2245"/>
                      </a:solidFill>
                      <a:prstDash val="solid"/>
                      <a:round/>
                      <a:headEnd type="none" w="med" len="med"/>
                      <a:tailEnd type="none" w="med" len="med"/>
                    </a:lnR>
                    <a:lnT w="12700" cap="flat" cmpd="sng" algn="ctr">
                      <a:solidFill>
                        <a:srgbClr val="0B2245"/>
                      </a:solidFill>
                      <a:prstDash val="solid"/>
                      <a:round/>
                      <a:headEnd type="none" w="med" len="med"/>
                      <a:tailEnd type="none" w="med" len="med"/>
                    </a:lnT>
                    <a:lnB w="12700" cap="flat" cmpd="sng" algn="ctr">
                      <a:solidFill>
                        <a:srgbClr val="0B2245"/>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Heterogonous Systems</a:t>
            </a:r>
            <a:endParaRPr lang="en-US" dirty="0"/>
          </a:p>
        </p:txBody>
      </p:sp>
      <p:sp>
        <p:nvSpPr>
          <p:cNvPr id="3" name="Content Placeholder 2"/>
          <p:cNvSpPr>
            <a:spLocks noGrp="1"/>
          </p:cNvSpPr>
          <p:nvPr>
            <p:ph idx="1"/>
          </p:nvPr>
        </p:nvSpPr>
        <p:spPr/>
        <p:txBody>
          <a:bodyPr>
            <a:normAutofit/>
          </a:bodyPr>
          <a:lstStyle/>
          <a:p>
            <a:r>
              <a:rPr lang="en-US" dirty="0" smtClean="0"/>
              <a:t>Heterogonous system to achieve optimal performance/watt</a:t>
            </a:r>
          </a:p>
          <a:p>
            <a:pPr lvl="1"/>
            <a:r>
              <a:rPr lang="en-US" dirty="0" smtClean="0">
                <a:solidFill>
                  <a:srgbClr val="FF0000"/>
                </a:solidFill>
              </a:rPr>
              <a:t>Superscalar </a:t>
            </a:r>
            <a:r>
              <a:rPr lang="en-US" dirty="0" smtClean="0"/>
              <a:t>speculative out-of-order processor for</a:t>
            </a:r>
          </a:p>
          <a:p>
            <a:pPr lvl="2"/>
            <a:r>
              <a:rPr lang="en-US" dirty="0" smtClean="0"/>
              <a:t>latency-intensive serial workloads</a:t>
            </a:r>
          </a:p>
          <a:p>
            <a:pPr lvl="1"/>
            <a:r>
              <a:rPr lang="en-US" dirty="0" smtClean="0">
                <a:solidFill>
                  <a:srgbClr val="FF0000"/>
                </a:solidFill>
              </a:rPr>
              <a:t>Accelerator</a:t>
            </a:r>
            <a:r>
              <a:rPr lang="en-US" dirty="0" smtClean="0"/>
              <a:t> (Multi-threaded in-order SIMD processor) for</a:t>
            </a:r>
          </a:p>
          <a:p>
            <a:pPr lvl="2"/>
            <a:r>
              <a:rPr lang="en-US" dirty="0" smtClean="0"/>
              <a:t>High-throughput parallel workloads</a:t>
            </a:r>
          </a:p>
          <a:p>
            <a:r>
              <a:rPr lang="en-US" dirty="0" smtClean="0"/>
              <a:t>6 of 10 Top500.org supercomputers today employ accelerators</a:t>
            </a:r>
          </a:p>
          <a:p>
            <a:pPr lvl="1"/>
            <a:r>
              <a:rPr lang="en-US" dirty="0" smtClean="0"/>
              <a:t>IBM Power BQC 16C 1.60 GHz (1</a:t>
            </a:r>
            <a:r>
              <a:rPr lang="en-US" baseline="30000" dirty="0" smtClean="0"/>
              <a:t>st</a:t>
            </a:r>
            <a:r>
              <a:rPr lang="en-US" dirty="0" smtClean="0"/>
              <a:t>, 3</a:t>
            </a:r>
            <a:r>
              <a:rPr lang="en-US" baseline="30000" dirty="0" smtClean="0"/>
              <a:t>th</a:t>
            </a:r>
            <a:r>
              <a:rPr lang="en-US" dirty="0" smtClean="0"/>
              <a:t>, 8</a:t>
            </a:r>
            <a:r>
              <a:rPr lang="en-US" baseline="30000" dirty="0" smtClean="0"/>
              <a:t>th</a:t>
            </a:r>
            <a:r>
              <a:rPr lang="en-US" dirty="0" smtClean="0"/>
              <a:t>, and 9</a:t>
            </a:r>
            <a:r>
              <a:rPr lang="en-US" baseline="30000" dirty="0" smtClean="0"/>
              <a:t>th</a:t>
            </a:r>
            <a:r>
              <a:rPr lang="en-US" dirty="0" smtClean="0"/>
              <a:t>)</a:t>
            </a:r>
          </a:p>
          <a:p>
            <a:pPr lvl="1"/>
            <a:r>
              <a:rPr lang="en-US" dirty="0" smtClean="0"/>
              <a:t>NVIDIA Tesla (6</a:t>
            </a:r>
            <a:r>
              <a:rPr lang="en-US" baseline="30000" dirty="0" smtClean="0"/>
              <a:t>th</a:t>
            </a:r>
            <a:r>
              <a:rPr lang="en-US" dirty="0" smtClean="0"/>
              <a:t> and 7</a:t>
            </a:r>
            <a:r>
              <a:rPr lang="en-US" baseline="30000" dirty="0" smtClean="0"/>
              <a:t>th</a:t>
            </a:r>
            <a:r>
              <a:rPr lang="en-US" dirty="0" smtClean="0"/>
              <a: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dirty="0"/>
          </a:p>
        </p:txBody>
      </p:sp>
      <p:sp>
        <p:nvSpPr>
          <p:cNvPr id="6" name="Footer Placeholder 5"/>
          <p:cNvSpPr>
            <a:spLocks noGrp="1"/>
          </p:cNvSpPr>
          <p:nvPr>
            <p:ph type="ftr" sz="quarter" idx="11"/>
          </p:nvPr>
        </p:nvSpPr>
        <p:spPr/>
        <p:txBody>
          <a:bodyPr/>
          <a:lstStyle/>
          <a:p>
            <a:r>
              <a:rPr lang="en-US" smtClean="0"/>
              <a:t>Inter-Warp Instruction Temporal Locality in Deep-Multithreaded GPUs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GPUs</a:t>
            </a:r>
            <a:r>
              <a:rPr lang="en-US" dirty="0" smtClean="0"/>
              <a:t> as Accelerators</a:t>
            </a:r>
            <a:endParaRPr lang="en-US" dirty="0"/>
          </a:p>
        </p:txBody>
      </p:sp>
      <p:sp>
        <p:nvSpPr>
          <p:cNvPr id="3" name="Content Placeholder 2"/>
          <p:cNvSpPr>
            <a:spLocks noGrp="1"/>
          </p:cNvSpPr>
          <p:nvPr>
            <p:ph idx="1"/>
          </p:nvPr>
        </p:nvSpPr>
        <p:spPr/>
        <p:txBody>
          <a:bodyPr>
            <a:normAutofit/>
          </a:bodyPr>
          <a:lstStyle/>
          <a:p>
            <a:r>
              <a:rPr lang="en-US" dirty="0" smtClean="0"/>
              <a:t>GPUs are most available accelerators</a:t>
            </a:r>
          </a:p>
          <a:p>
            <a:pPr lvl="1"/>
            <a:r>
              <a:rPr lang="en-US" dirty="0" smtClean="0"/>
              <a:t>Class of general-purpose processors named SIMT</a:t>
            </a:r>
          </a:p>
          <a:p>
            <a:pPr lvl="1"/>
            <a:r>
              <a:rPr lang="en-US" dirty="0" smtClean="0"/>
              <a:t>Integrated on same die with CPU (Sandy Bridge, etc)</a:t>
            </a:r>
          </a:p>
          <a:p>
            <a:r>
              <a:rPr lang="en-US" dirty="0" smtClean="0"/>
              <a:t>High energy efficiency </a:t>
            </a:r>
          </a:p>
          <a:p>
            <a:pPr lvl="1"/>
            <a:r>
              <a:rPr lang="en-US" dirty="0" smtClean="0"/>
              <a:t>GPU achieves 200 </a:t>
            </a:r>
            <a:r>
              <a:rPr lang="en-US" dirty="0" err="1" smtClean="0"/>
              <a:t>pJ</a:t>
            </a:r>
            <a:r>
              <a:rPr lang="en-US" dirty="0" smtClean="0"/>
              <a:t>/instruction</a:t>
            </a:r>
          </a:p>
          <a:p>
            <a:pPr lvl="1"/>
            <a:r>
              <a:rPr lang="en-US" dirty="0" smtClean="0"/>
              <a:t>CPU achieves 2 </a:t>
            </a:r>
            <a:r>
              <a:rPr lang="en-US" dirty="0" err="1" smtClean="0"/>
              <a:t>nJ</a:t>
            </a:r>
            <a:r>
              <a:rPr lang="en-US" dirty="0" smtClean="0"/>
              <a:t>/instruction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4" name="TextBox 3"/>
          <p:cNvSpPr txBox="1"/>
          <p:nvPr/>
        </p:nvSpPr>
        <p:spPr>
          <a:xfrm>
            <a:off x="7086600" y="4050268"/>
            <a:ext cx="1350947" cy="369332"/>
          </a:xfrm>
          <a:prstGeom prst="rect">
            <a:avLst/>
          </a:prstGeom>
          <a:noFill/>
        </p:spPr>
        <p:txBody>
          <a:bodyPr wrap="none" rtlCol="0">
            <a:spAutoFit/>
          </a:bodyPr>
          <a:lstStyle/>
          <a:p>
            <a:r>
              <a:rPr lang="en-US" b="1" dirty="0" smtClean="0">
                <a:solidFill>
                  <a:srgbClr val="22293E"/>
                </a:solidFill>
              </a:rPr>
              <a:t>[Dally’2010]</a:t>
            </a:r>
            <a:endParaRPr lang="en-US" b="1" dirty="0">
              <a:solidFill>
                <a:srgbClr val="22293E"/>
              </a:solidFill>
            </a:endParaRPr>
          </a:p>
        </p:txBody>
      </p:sp>
      <p:sp>
        <p:nvSpPr>
          <p:cNvPr id="6" name="Footer Placeholder 5"/>
          <p:cNvSpPr>
            <a:spLocks noGrp="1"/>
          </p:cNvSpPr>
          <p:nvPr>
            <p:ph type="ftr" sz="quarter" idx="11"/>
          </p:nvPr>
        </p:nvSpPr>
        <p:spPr/>
        <p:txBody>
          <a:bodyPr/>
          <a:lstStyle/>
          <a:p>
            <a:r>
              <a:rPr lang="en-US" smtClean="0"/>
              <a:t>Inter-Warp Instruction Temporal Locality in Deep-Multithreaded GPUs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descr="E:\Ahmad\Academical\M.S\M.S.Thesis\Final Works\final report\figures\overall_architecture_1.png"/>
          <p:cNvPicPr>
            <a:picLocks noChangeAspect="1" noChangeArrowheads="1"/>
          </p:cNvPicPr>
          <p:nvPr/>
        </p:nvPicPr>
        <p:blipFill>
          <a:blip r:embed="rId3"/>
          <a:stretch>
            <a:fillRect/>
          </a:stretch>
        </p:blipFill>
        <p:spPr bwMode="auto">
          <a:xfrm>
            <a:off x="3200400" y="3048000"/>
            <a:ext cx="5349241" cy="2971800"/>
          </a:xfrm>
          <a:prstGeom prst="rect">
            <a:avLst/>
          </a:prstGeom>
          <a:noFill/>
        </p:spPr>
      </p:pic>
      <p:sp>
        <p:nvSpPr>
          <p:cNvPr id="2" name="Title 1"/>
          <p:cNvSpPr>
            <a:spLocks noGrp="1"/>
          </p:cNvSpPr>
          <p:nvPr>
            <p:ph type="title"/>
          </p:nvPr>
        </p:nvSpPr>
        <p:spPr/>
        <p:txBody>
          <a:bodyPr/>
          <a:lstStyle/>
          <a:p>
            <a:r>
              <a:rPr lang="en-US" dirty="0" smtClean="0"/>
              <a:t>SIMT Accelerator</a:t>
            </a:r>
            <a:endParaRPr lang="en-US" dirty="0"/>
          </a:p>
        </p:txBody>
      </p:sp>
      <p:sp>
        <p:nvSpPr>
          <p:cNvPr id="6" name="Content Placeholder 5"/>
          <p:cNvSpPr>
            <a:spLocks noGrp="1"/>
          </p:cNvSpPr>
          <p:nvPr>
            <p:ph idx="1"/>
          </p:nvPr>
        </p:nvSpPr>
        <p:spPr/>
        <p:txBody>
          <a:bodyPr/>
          <a:lstStyle/>
          <a:p>
            <a:r>
              <a:rPr lang="en-US" dirty="0" smtClean="0"/>
              <a:t>SIMT (Single-Instruction Multiple-Thread)</a:t>
            </a:r>
          </a:p>
          <a:p>
            <a:r>
              <a:rPr lang="en-US" dirty="0" smtClean="0"/>
              <a:t>Goal is throughput</a:t>
            </a:r>
          </a:p>
          <a:p>
            <a:r>
              <a:rPr lang="en-US" dirty="0" smtClean="0"/>
              <a:t>Deep-multithreaded</a:t>
            </a:r>
          </a:p>
          <a:p>
            <a:r>
              <a:rPr lang="en-US" dirty="0" smtClean="0"/>
              <a:t>Designed for latency hiding</a:t>
            </a:r>
          </a:p>
          <a:p>
            <a:r>
              <a:rPr lang="en-US" dirty="0" smtClean="0"/>
              <a:t>8- to 32-lane SIMD</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a:p>
        </p:txBody>
      </p:sp>
      <p:sp>
        <p:nvSpPr>
          <p:cNvPr id="8" name="Footer Placeholder 7"/>
          <p:cNvSpPr>
            <a:spLocks noGrp="1"/>
          </p:cNvSpPr>
          <p:nvPr>
            <p:ph type="ftr" sz="quarter" idx="11"/>
          </p:nvPr>
        </p:nvSpPr>
        <p:spPr/>
        <p:txBody>
          <a:bodyPr/>
          <a:lstStyle/>
          <a:p>
            <a:r>
              <a:rPr lang="en-US" smtClean="0"/>
              <a:t>Inter-Warp Instruction Temporal Locality in Deep-Multithreaded GPUs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Streaming Multiprocessor (SM), CTA &amp; Warps</a:t>
            </a:r>
            <a:endParaRPr lang="en-US" dirty="0"/>
          </a:p>
        </p:txBody>
      </p:sp>
      <p:sp>
        <p:nvSpPr>
          <p:cNvPr id="5" name="Content Placeholder 4"/>
          <p:cNvSpPr>
            <a:spLocks noGrp="1"/>
          </p:cNvSpPr>
          <p:nvPr>
            <p:ph idx="1"/>
          </p:nvPr>
        </p:nvSpPr>
        <p:spPr/>
        <p:txBody>
          <a:bodyPr/>
          <a:lstStyle/>
          <a:p>
            <a:r>
              <a:rPr lang="en-US" dirty="0" smtClean="0"/>
              <a:t>Threads of same thread-block (</a:t>
            </a:r>
            <a:r>
              <a:rPr lang="en-US" dirty="0" smtClean="0">
                <a:solidFill>
                  <a:srgbClr val="FF0000"/>
                </a:solidFill>
              </a:rPr>
              <a:t>CTA</a:t>
            </a:r>
            <a:r>
              <a:rPr lang="en-US" dirty="0" smtClean="0"/>
              <a:t>)</a:t>
            </a:r>
          </a:p>
          <a:p>
            <a:pPr lvl="1"/>
            <a:r>
              <a:rPr lang="en-US" dirty="0" smtClean="0"/>
              <a:t>Communicate through fast shared memory</a:t>
            </a:r>
          </a:p>
          <a:p>
            <a:pPr lvl="1"/>
            <a:r>
              <a:rPr lang="en-US" dirty="0" smtClean="0"/>
              <a:t>Synchronized through fast synchronizer</a:t>
            </a:r>
          </a:p>
          <a:p>
            <a:r>
              <a:rPr lang="en-US" dirty="0" smtClean="0"/>
              <a:t>A CTA is assigned to one SM</a:t>
            </a:r>
          </a:p>
          <a:p>
            <a:r>
              <a:rPr lang="en-US" dirty="0" err="1" smtClean="0"/>
              <a:t>SMs</a:t>
            </a:r>
            <a:r>
              <a:rPr lang="en-US" dirty="0" smtClean="0"/>
              <a:t> execute in </a:t>
            </a:r>
            <a:r>
              <a:rPr lang="en-US" dirty="0" smtClean="0">
                <a:solidFill>
                  <a:srgbClr val="FF0000"/>
                </a:solidFill>
              </a:rPr>
              <a:t>warp</a:t>
            </a:r>
            <a:r>
              <a:rPr lang="en-US" dirty="0" smtClean="0"/>
              <a:t> (group of 8-32 threads) granularity</a:t>
            </a:r>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
        <p:nvSpPr>
          <p:cNvPr id="7" name="Footer Placeholder 6"/>
          <p:cNvSpPr>
            <a:spLocks noGrp="1"/>
          </p:cNvSpPr>
          <p:nvPr>
            <p:ph type="ftr" sz="quarter" idx="11"/>
          </p:nvPr>
        </p:nvSpPr>
        <p:spPr/>
        <p:txBody>
          <a:bodyPr/>
          <a:lstStyle/>
          <a:p>
            <a:r>
              <a:rPr lang="en-US" smtClean="0"/>
              <a:t>Inter-Warp Instruction Temporal Locality in Deep-Multithreaded GPUs</a:t>
            </a:r>
            <a:endParaRPr lang="en-US" dirty="0"/>
          </a:p>
        </p:txBody>
      </p:sp>
      <p:pic>
        <p:nvPicPr>
          <p:cNvPr id="8" name="Picture 2" descr="E:\Ahmad\Academical\M.S\M.S.Thesis\Final Works\final report\figures\sm_uarch_c.png"/>
          <p:cNvPicPr>
            <a:picLocks noChangeAspect="1" noChangeArrowheads="1"/>
          </p:cNvPicPr>
          <p:nvPr/>
        </p:nvPicPr>
        <p:blipFill>
          <a:blip r:embed="rId3"/>
          <a:srcRect/>
          <a:stretch>
            <a:fillRect/>
          </a:stretch>
        </p:blipFill>
        <p:spPr bwMode="auto">
          <a:xfrm>
            <a:off x="3429000" y="3505200"/>
            <a:ext cx="5291666" cy="2667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Warping Benefits</a:t>
            </a:r>
            <a:endParaRPr lang="en-US" dirty="0"/>
          </a:p>
        </p:txBody>
      </p:sp>
      <p:sp>
        <p:nvSpPr>
          <p:cNvPr id="5" name="Content Placeholder 4"/>
          <p:cNvSpPr>
            <a:spLocks noGrp="1"/>
          </p:cNvSpPr>
          <p:nvPr>
            <p:ph idx="1"/>
          </p:nvPr>
        </p:nvSpPr>
        <p:spPr/>
        <p:txBody>
          <a:bodyPr/>
          <a:lstStyle/>
          <a:p>
            <a:r>
              <a:rPr lang="en-US" dirty="0" smtClean="0"/>
              <a:t>Thousands of threads are scheduled zero-overhead</a:t>
            </a:r>
          </a:p>
          <a:p>
            <a:pPr lvl="1"/>
            <a:r>
              <a:rPr lang="en-US" dirty="0" smtClean="0"/>
              <a:t>Context of threads are all on core</a:t>
            </a:r>
          </a:p>
          <a:p>
            <a:r>
              <a:rPr lang="en-US" dirty="0" smtClean="0"/>
              <a:t>Concurrent threads are grouped into warps</a:t>
            </a:r>
          </a:p>
          <a:p>
            <a:pPr lvl="1"/>
            <a:r>
              <a:rPr lang="en-US" dirty="0" smtClean="0"/>
              <a:t>Share control-flow tracking overhead</a:t>
            </a:r>
          </a:p>
          <a:p>
            <a:pPr lvl="1"/>
            <a:r>
              <a:rPr lang="en-US" dirty="0" smtClean="0"/>
              <a:t>Reduce scheduling overhead</a:t>
            </a:r>
          </a:p>
          <a:p>
            <a:pPr lvl="1"/>
            <a:r>
              <a:rPr lang="en-US" dirty="0" smtClean="0"/>
              <a:t>Improve utilization of execution units (SIMD efficiency)</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pic>
        <p:nvPicPr>
          <p:cNvPr id="4" name="Picture 7" descr="E:\Ahmad\Academical\M.S\M.S.Thesis\Our Works\16 - BBS\2-BBS-no-merge-on-RBB\simd-pipeline.png"/>
          <p:cNvPicPr>
            <a:picLocks noChangeAspect="1" noChangeArrowheads="1"/>
          </p:cNvPicPr>
          <p:nvPr/>
        </p:nvPicPr>
        <p:blipFill>
          <a:blip r:embed="rId3"/>
          <a:srcRect/>
          <a:stretch>
            <a:fillRect/>
          </a:stretch>
        </p:blipFill>
        <p:spPr bwMode="auto">
          <a:xfrm>
            <a:off x="152400" y="3886200"/>
            <a:ext cx="8869680" cy="2463800"/>
          </a:xfrm>
          <a:prstGeom prst="rect">
            <a:avLst/>
          </a:prstGeom>
          <a:noFill/>
        </p:spPr>
      </p:pic>
      <p:sp>
        <p:nvSpPr>
          <p:cNvPr id="7" name="Footer Placeholder 6"/>
          <p:cNvSpPr>
            <a:spLocks noGrp="1"/>
          </p:cNvSpPr>
          <p:nvPr>
            <p:ph type="ftr" sz="quarter" idx="11"/>
          </p:nvPr>
        </p:nvSpPr>
        <p:spPr/>
        <p:txBody>
          <a:bodyPr/>
          <a:lstStyle/>
          <a:p>
            <a:r>
              <a:rPr lang="en-US" smtClean="0"/>
              <a:t>Inter-Warp Instruction Temporal Locality in Deep-Multithreaded GPUs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Energy </a:t>
            </a:r>
            <a:r>
              <a:rPr lang="en-US" dirty="0" smtClean="0"/>
              <a:t>Reduction Potential in GPUs</a:t>
            </a:r>
            <a:endParaRPr lang="en-US" dirty="0"/>
          </a:p>
        </p:txBody>
      </p:sp>
      <p:sp>
        <p:nvSpPr>
          <p:cNvPr id="3" name="Content Placeholder 2"/>
          <p:cNvSpPr>
            <a:spLocks noGrp="1"/>
          </p:cNvSpPr>
          <p:nvPr>
            <p:ph idx="1"/>
          </p:nvPr>
        </p:nvSpPr>
        <p:spPr/>
        <p:txBody>
          <a:bodyPr>
            <a:normAutofit/>
          </a:bodyPr>
          <a:lstStyle/>
          <a:p>
            <a:r>
              <a:rPr lang="en-US" dirty="0" smtClean="0"/>
              <a:t>Huge amount of context </a:t>
            </a:r>
          </a:p>
          <a:p>
            <a:pPr lvl="1"/>
            <a:r>
              <a:rPr lang="en-US" dirty="0" smtClean="0"/>
              <a:t>Caches</a:t>
            </a:r>
          </a:p>
          <a:p>
            <a:pPr lvl="1"/>
            <a:r>
              <a:rPr lang="en-US" dirty="0" smtClean="0"/>
              <a:t>Shared Memory</a:t>
            </a:r>
          </a:p>
          <a:p>
            <a:pPr lvl="1"/>
            <a:r>
              <a:rPr lang="en-US" dirty="0" smtClean="0"/>
              <a:t>Register file</a:t>
            </a:r>
          </a:p>
          <a:p>
            <a:pPr lvl="1"/>
            <a:r>
              <a:rPr lang="en-US" dirty="0" smtClean="0"/>
              <a:t>Execution units</a:t>
            </a:r>
          </a:p>
          <a:p>
            <a:r>
              <a:rPr lang="en-US" dirty="0" smtClean="0"/>
              <a:t>To many inactive threads</a:t>
            </a:r>
          </a:p>
          <a:p>
            <a:pPr lvl="1"/>
            <a:r>
              <a:rPr lang="en-US" dirty="0" smtClean="0"/>
              <a:t>Synchronization</a:t>
            </a:r>
          </a:p>
          <a:p>
            <a:pPr lvl="1"/>
            <a:r>
              <a:rPr lang="en-US" dirty="0" smtClean="0"/>
              <a:t>Branch/Memory divergence</a:t>
            </a:r>
          </a:p>
          <a:p>
            <a:r>
              <a:rPr lang="en-US" dirty="0" smtClean="0"/>
              <a:t>High Locality </a:t>
            </a:r>
          </a:p>
          <a:p>
            <a:pPr lvl="1"/>
            <a:r>
              <a:rPr lang="en-US" dirty="0" smtClean="0"/>
              <a:t>Similar behavior by different threads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5" name="Footer Placeholder 4"/>
          <p:cNvSpPr>
            <a:spLocks noGrp="1"/>
          </p:cNvSpPr>
          <p:nvPr>
            <p:ph type="ftr" sz="quarter" idx="11"/>
          </p:nvPr>
        </p:nvSpPr>
        <p:spPr/>
        <p:txBody>
          <a:bodyPr/>
          <a:lstStyle/>
          <a:p>
            <a:r>
              <a:rPr lang="en-US" smtClean="0"/>
              <a:t>Inter-Warp Instruction Temporal Locality in Deep-Multithreaded GPUs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689</TotalTime>
  <Words>2587</Words>
  <Application>Microsoft Office PowerPoint</Application>
  <PresentationFormat>On-screen Show (4:3)</PresentationFormat>
  <Paragraphs>776</Paragraphs>
  <Slides>31</Slides>
  <Notes>30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Inter-Warp Instruction Temporal Locality in Deep-Multithreaded GPUs</vt:lpstr>
      <vt:lpstr>This Work</vt:lpstr>
      <vt:lpstr>Outline</vt:lpstr>
      <vt:lpstr>Heterogonous Systems</vt:lpstr>
      <vt:lpstr> GPUs as Accelerators</vt:lpstr>
      <vt:lpstr>SIMT Accelerator</vt:lpstr>
      <vt:lpstr>Streaming Multiprocessor (SM), CTA &amp; Warps</vt:lpstr>
      <vt:lpstr>Warping Benefits</vt:lpstr>
      <vt:lpstr>Energy Reduction Potential in GPUs</vt:lpstr>
      <vt:lpstr>Baseline Pipeline Front-end</vt:lpstr>
      <vt:lpstr>SM Pipeline Front-end Example</vt:lpstr>
      <vt:lpstr>Inter-Thread Instruction Locality (ITL)</vt:lpstr>
      <vt:lpstr>Exploiting ITL</vt:lpstr>
      <vt:lpstr>Fetch/Decode Bypassing</vt:lpstr>
      <vt:lpstr>Row Buffer</vt:lpstr>
      <vt:lpstr>Filter Cache (Our Case Study)</vt:lpstr>
      <vt:lpstr>Filter Cache Enhanced Front-end</vt:lpstr>
      <vt:lpstr>Methodology</vt:lpstr>
      <vt:lpstr>Methodology (2)</vt:lpstr>
      <vt:lpstr>Experimental Results</vt:lpstr>
      <vt:lpstr>FC Hit Rate and Energy Saving</vt:lpstr>
      <vt:lpstr>Sensitivity Analysis</vt:lpstr>
      <vt:lpstr>Sensitivity to Multithreading-Depth</vt:lpstr>
      <vt:lpstr>Sensitivity to Warp Scheduling</vt:lpstr>
      <vt:lpstr>Sensitivity to Filter Cache Size</vt:lpstr>
      <vt:lpstr>Conclusion &amp; Future Works</vt:lpstr>
      <vt:lpstr>Slide 27</vt:lpstr>
      <vt:lpstr>Backup-Slides</vt:lpstr>
      <vt:lpstr>References</vt:lpstr>
      <vt:lpstr>Workloads</vt:lpstr>
      <vt:lpstr>Workloads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al</cp:lastModifiedBy>
  <cp:revision>167</cp:revision>
  <dcterms:created xsi:type="dcterms:W3CDTF">2013-02-21T04:01:53Z</dcterms:created>
  <dcterms:modified xsi:type="dcterms:W3CDTF">2013-02-21T18:11:47Z</dcterms:modified>
</cp:coreProperties>
</file>