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charts/chart5.xml" ContentType="application/vnd.openxmlformats-officedocument.drawingml.chart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7.xml" ContentType="application/vnd.openxmlformats-officedocument.presentationml.slide+xml"/>
  <Override PartName="/ppt/charts/chart4.xml" ContentType="application/vnd.openxmlformats-officedocument.drawingml.chart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tags/tag2.xml" ContentType="application/vnd.openxmlformats-officedocument.presentationml.tags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24.xml" ContentType="application/vnd.openxmlformats-officedocument.presentationml.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charts/chart6.xml" ContentType="application/vnd.openxmlformats-officedocument.drawingml.chart+xml"/>
  <Override PartName="/ppt/theme/theme1.xml" ContentType="application/vnd.openxmlformats-officedocument.theme+xml"/>
  <Override PartName="/ppt/slides/slide22.xml" ContentType="application/vnd.openxmlformats-officedocument.presentationml.slide+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2"/>
  </p:notesMasterIdLst>
  <p:sldIdLst>
    <p:sldId id="312" r:id="rId2"/>
    <p:sldId id="288" r:id="rId3"/>
    <p:sldId id="257" r:id="rId4"/>
    <p:sldId id="291" r:id="rId5"/>
    <p:sldId id="292" r:id="rId6"/>
    <p:sldId id="293" r:id="rId7"/>
    <p:sldId id="294" r:id="rId8"/>
    <p:sldId id="296" r:id="rId9"/>
    <p:sldId id="297" r:id="rId10"/>
    <p:sldId id="299" r:id="rId11"/>
    <p:sldId id="300" r:id="rId12"/>
    <p:sldId id="301" r:id="rId13"/>
    <p:sldId id="313" r:id="rId14"/>
    <p:sldId id="314" r:id="rId15"/>
    <p:sldId id="308" r:id="rId16"/>
    <p:sldId id="289" r:id="rId17"/>
    <p:sldId id="302" r:id="rId18"/>
    <p:sldId id="303" r:id="rId19"/>
    <p:sldId id="305" r:id="rId20"/>
    <p:sldId id="304" r:id="rId21"/>
    <p:sldId id="306" r:id="rId22"/>
    <p:sldId id="307" r:id="rId23"/>
    <p:sldId id="281" r:id="rId24"/>
    <p:sldId id="282" r:id="rId25"/>
    <p:sldId id="295" r:id="rId26"/>
    <p:sldId id="298" r:id="rId27"/>
    <p:sldId id="290" r:id="rId28"/>
    <p:sldId id="311" r:id="rId29"/>
    <p:sldId id="309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mirali Baniasadi" initials="A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7635"/>
    <a:srgbClr val="0B2245"/>
    <a:srgbClr val="0033CC"/>
    <a:srgbClr val="5CFF4F"/>
    <a:srgbClr val="88CAE8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3736" autoAdjust="0"/>
    <p:restoredTop sz="94660"/>
  </p:normalViewPr>
  <p:slideViewPr>
    <p:cSldViewPr>
      <p:cViewPr varScale="1">
        <p:scale>
          <a:sx n="77" d="100"/>
          <a:sy n="77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commentAuthors" Target="commentAuthor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CCD\results-new\Coalesc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CCD\results-new\SIMD%20efficienc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CCD\results-new\IP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nvestigating%20Warp%20Size\13-GPGPU6\Results-cut\Coalesc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nvestigating%20Warp%20Size\13-GPGPU6\Results-cut\SIMD%20efficienc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2-Investigating%20Warp%20Size\13-GPGPU6\Results-cut\IP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63180845600822"/>
          <c:y val="0.0729061149808245"/>
          <c:w val="0.836819154399179"/>
          <c:h val="0.768668956274083"/>
        </c:manualLayout>
      </c:layout>
      <c:barChart>
        <c:barDir val="col"/>
        <c:grouping val="clustered"/>
        <c:ser>
          <c:idx val="0"/>
          <c:order val="0"/>
          <c:tx>
            <c:strRef>
              <c:f>coalescing!$B$2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coalescing!$A$60:$A$63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coalescing!$B$60:$B$63</c:f>
              <c:numCache>
                <c:formatCode>General</c:formatCode>
                <c:ptCount val="4"/>
                <c:pt idx="0">
                  <c:v>28.51437437254723</c:v>
                </c:pt>
                <c:pt idx="1">
                  <c:v>3.424301800036581</c:v>
                </c:pt>
                <c:pt idx="2">
                  <c:v>19.35341691095449</c:v>
                </c:pt>
                <c:pt idx="3">
                  <c:v>12.43957005307657</c:v>
                </c:pt>
              </c:numCache>
            </c:numRef>
          </c:val>
        </c:ser>
        <c:ser>
          <c:idx val="1"/>
          <c:order val="1"/>
          <c:tx>
            <c:strRef>
              <c:f>coalescing!$C$2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coalescing!$A$60:$A$63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coalescing!$C$60:$C$63</c:f>
              <c:numCache>
                <c:formatCode>General</c:formatCode>
                <c:ptCount val="4"/>
                <c:pt idx="0">
                  <c:v>39.3392092671869</c:v>
                </c:pt>
                <c:pt idx="1">
                  <c:v>3.950807812876778</c:v>
                </c:pt>
                <c:pt idx="2">
                  <c:v>26.41318843458275</c:v>
                </c:pt>
                <c:pt idx="3">
                  <c:v>14.92116426830127</c:v>
                </c:pt>
              </c:numCache>
            </c:numRef>
          </c:val>
        </c:ser>
        <c:ser>
          <c:idx val="2"/>
          <c:order val="2"/>
          <c:tx>
            <c:strRef>
              <c:f>coalescing!$D$2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coalescing!$A$60:$A$63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coalescing!$D$60:$D$63</c:f>
              <c:numCache>
                <c:formatCode>General</c:formatCode>
                <c:ptCount val="4"/>
                <c:pt idx="0">
                  <c:v>61.38153241650295</c:v>
                </c:pt>
                <c:pt idx="1">
                  <c:v>3.660513307453851</c:v>
                </c:pt>
                <c:pt idx="2">
                  <c:v>26.44489108896828</c:v>
                </c:pt>
                <c:pt idx="3">
                  <c:v>14.80972672945392</c:v>
                </c:pt>
              </c:numCache>
            </c:numRef>
          </c:val>
        </c:ser>
        <c:ser>
          <c:idx val="3"/>
          <c:order val="3"/>
          <c:tx>
            <c:strRef>
              <c:f>coalescing!$E$2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coalescing!$A$60:$A$63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coalescing!$E$60:$E$63</c:f>
              <c:numCache>
                <c:formatCode>General</c:formatCode>
                <c:ptCount val="4"/>
                <c:pt idx="0">
                  <c:v>84.19078415521385</c:v>
                </c:pt>
                <c:pt idx="1">
                  <c:v>3.9287812481267</c:v>
                </c:pt>
                <c:pt idx="2">
                  <c:v>26.60588348779223</c:v>
                </c:pt>
                <c:pt idx="3">
                  <c:v>14.49346484440557</c:v>
                </c:pt>
              </c:numCache>
            </c:numRef>
          </c:val>
        </c:ser>
        <c:dLbls/>
        <c:axId val="450416952"/>
        <c:axId val="450410792"/>
      </c:barChart>
      <c:catAx>
        <c:axId val="450416952"/>
        <c:scaling>
          <c:orientation val="minMax"/>
        </c:scaling>
        <c:axPos val="b"/>
        <c:tickLblPos val="nextTo"/>
        <c:crossAx val="450410792"/>
        <c:crosses val="autoZero"/>
        <c:auto val="1"/>
        <c:lblAlgn val="ctr"/>
        <c:lblOffset val="100"/>
      </c:catAx>
      <c:valAx>
        <c:axId val="450410792"/>
        <c:scaling>
          <c:orientation val="minMax"/>
          <c:max val="100.0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Coalescing Rate</a:t>
                </a:r>
              </a:p>
            </c:rich>
          </c:tx>
          <c:layout/>
        </c:title>
        <c:numFmt formatCode="General" sourceLinked="1"/>
        <c:tickLblPos val="nextTo"/>
        <c:crossAx val="450416952"/>
        <c:crosses val="autoZero"/>
        <c:crossBetween val="between"/>
        <c:majorUnit val="10.0"/>
      </c:valAx>
    </c:plotArea>
    <c:legend>
      <c:legendPos val="t"/>
      <c:layout>
        <c:manualLayout>
          <c:xMode val="edge"/>
          <c:yMode val="edge"/>
          <c:x val="0.208223899712571"/>
          <c:y val="0.0"/>
          <c:w val="0.594312307428963"/>
          <c:h val="0.069269267477929"/>
        </c:manualLayout>
      </c:layout>
      <c:overlay val="1"/>
    </c:legend>
    <c:plotVisOnly val="1"/>
    <c:dispBlanksAs val="gap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59469481208466"/>
          <c:y val="0.0729340909707909"/>
          <c:w val="0.840530518791534"/>
          <c:h val="0.630343161891997"/>
        </c:manualLayout>
      </c:layout>
      <c:barChart>
        <c:barDir val="col"/>
        <c:grouping val="clustered"/>
        <c:ser>
          <c:idx val="0"/>
          <c:order val="0"/>
          <c:tx>
            <c:strRef>
              <c:f>'Idle cycles'!$B$2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cycles'!$A$64:$A$67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'Idle cycles'!$B$64:$B$67</c:f>
              <c:numCache>
                <c:formatCode>General</c:formatCode>
                <c:ptCount val="4"/>
                <c:pt idx="0">
                  <c:v>0.633311873111569</c:v>
                </c:pt>
                <c:pt idx="1">
                  <c:v>0.136139453919323</c:v>
                </c:pt>
                <c:pt idx="2">
                  <c:v>0.0611944879315206</c:v>
                </c:pt>
                <c:pt idx="3">
                  <c:v>0.0188039814905477</c:v>
                </c:pt>
              </c:numCache>
            </c:numRef>
          </c:val>
        </c:ser>
        <c:ser>
          <c:idx val="1"/>
          <c:order val="1"/>
          <c:tx>
            <c:strRef>
              <c:f>'Idle cycles'!$C$2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cycles'!$A$64:$A$67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'Idle cycles'!$C$64:$C$67</c:f>
              <c:numCache>
                <c:formatCode>General</c:formatCode>
                <c:ptCount val="4"/>
                <c:pt idx="0">
                  <c:v>0.535695014717098</c:v>
                </c:pt>
                <c:pt idx="1">
                  <c:v>0.126255671221102</c:v>
                </c:pt>
                <c:pt idx="2">
                  <c:v>0.0134989095112349</c:v>
                </c:pt>
                <c:pt idx="3">
                  <c:v>0.258489090039463</c:v>
                </c:pt>
              </c:numCache>
            </c:numRef>
          </c:val>
        </c:ser>
        <c:ser>
          <c:idx val="2"/>
          <c:order val="2"/>
          <c:tx>
            <c:strRef>
              <c:f>'Idle cycles'!$D$2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cycles'!$A$64:$A$67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'Idle cycles'!$D$64:$D$67</c:f>
              <c:numCache>
                <c:formatCode>General</c:formatCode>
                <c:ptCount val="4"/>
                <c:pt idx="0">
                  <c:v>0.391097018110864</c:v>
                </c:pt>
                <c:pt idx="1">
                  <c:v>0.127921896824739</c:v>
                </c:pt>
                <c:pt idx="2">
                  <c:v>0.0655239527182496</c:v>
                </c:pt>
                <c:pt idx="3">
                  <c:v>0.432105344048664</c:v>
                </c:pt>
              </c:numCache>
            </c:numRef>
          </c:val>
        </c:ser>
        <c:ser>
          <c:idx val="3"/>
          <c:order val="3"/>
          <c:tx>
            <c:strRef>
              <c:f>'Idle cycles'!$E$2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cycles'!$A$64:$A$67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'Idle cycles'!$E$64:$E$67</c:f>
              <c:numCache>
                <c:formatCode>General</c:formatCode>
                <c:ptCount val="4"/>
                <c:pt idx="0">
                  <c:v>0.299846927311543</c:v>
                </c:pt>
                <c:pt idx="1">
                  <c:v>0.123070850191976</c:v>
                </c:pt>
                <c:pt idx="2">
                  <c:v>0.0773849782295706</c:v>
                </c:pt>
                <c:pt idx="3">
                  <c:v>0.553875686076486</c:v>
                </c:pt>
              </c:numCache>
            </c:numRef>
          </c:val>
        </c:ser>
        <c:dLbls/>
        <c:axId val="320355640"/>
        <c:axId val="320359000"/>
      </c:barChart>
      <c:catAx>
        <c:axId val="32035564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20359000"/>
        <c:crosses val="autoZero"/>
        <c:auto val="1"/>
        <c:lblAlgn val="ctr"/>
        <c:lblOffset val="100"/>
      </c:catAx>
      <c:valAx>
        <c:axId val="320359000"/>
        <c:scaling>
          <c:orientation val="minMax"/>
          <c:max val="1.0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Contribution of idle cycles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2035564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59297757617254"/>
          <c:y val="0.0"/>
          <c:w val="0.554108039484196"/>
          <c:h val="0.0649410906969962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spPr>
    <a:ln>
      <a:solidFill>
        <a:schemeClr val="bg1"/>
      </a:solidFill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25893879742305"/>
          <c:y val="0.0447593120008935"/>
          <c:w val="0.862742483894059"/>
          <c:h val="0.768446976042889"/>
        </c:manualLayout>
      </c:layout>
      <c:barChart>
        <c:barDir val="col"/>
        <c:grouping val="clustered"/>
        <c:ser>
          <c:idx val="0"/>
          <c:order val="0"/>
          <c:tx>
            <c:strRef>
              <c:f>IPC!$C$58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IPC!$B$59:$B$62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IPC!$C$59:$C$62</c:f>
              <c:numCache>
                <c:formatCode>General</c:formatCode>
                <c:ptCount val="4"/>
                <c:pt idx="0">
                  <c:v>0.78816549099093</c:v>
                </c:pt>
                <c:pt idx="1">
                  <c:v>0.984524512265543</c:v>
                </c:pt>
                <c:pt idx="2">
                  <c:v>0.952286818529449</c:v>
                </c:pt>
                <c:pt idx="3">
                  <c:v>1.424546161338544</c:v>
                </c:pt>
              </c:numCache>
            </c:numRef>
          </c:val>
        </c:ser>
        <c:ser>
          <c:idx val="1"/>
          <c:order val="1"/>
          <c:tx>
            <c:strRef>
              <c:f>IPC!$D$58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IPC!$B$59:$B$62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IPC!$D$59:$D$62</c:f>
              <c:numCache>
                <c:formatCode>General</c:formatCode>
                <c:ptCount val="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</c:numCache>
            </c:numRef>
          </c:val>
        </c:ser>
        <c:ser>
          <c:idx val="2"/>
          <c:order val="2"/>
          <c:tx>
            <c:strRef>
              <c:f>IPC!$E$58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IPC!$B$59:$B$62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IPC!$E$59:$E$62</c:f>
              <c:numCache>
                <c:formatCode>General</c:formatCode>
                <c:ptCount val="4"/>
                <c:pt idx="0">
                  <c:v>1.318686057280304</c:v>
                </c:pt>
                <c:pt idx="1">
                  <c:v>0.995855025976089</c:v>
                </c:pt>
                <c:pt idx="2">
                  <c:v>0.952278283076598</c:v>
                </c:pt>
                <c:pt idx="3">
                  <c:v>0.826525392132211</c:v>
                </c:pt>
              </c:numCache>
            </c:numRef>
          </c:val>
        </c:ser>
        <c:ser>
          <c:idx val="3"/>
          <c:order val="3"/>
          <c:tx>
            <c:strRef>
              <c:f>IPC!$F$58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IPC!$B$59:$B$62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IPC!$F$59:$F$62</c:f>
              <c:numCache>
                <c:formatCode>General</c:formatCode>
                <c:ptCount val="4"/>
                <c:pt idx="0">
                  <c:v>1.518359281894715</c:v>
                </c:pt>
                <c:pt idx="1">
                  <c:v>1.007768498381026</c:v>
                </c:pt>
                <c:pt idx="2">
                  <c:v>0.942631514257621</c:v>
                </c:pt>
                <c:pt idx="3">
                  <c:v>0.618532744882106</c:v>
                </c:pt>
              </c:numCache>
            </c:numRef>
          </c:val>
        </c:ser>
        <c:dLbls/>
        <c:axId val="480660616"/>
        <c:axId val="480663816"/>
      </c:barChart>
      <c:catAx>
        <c:axId val="480660616"/>
        <c:scaling>
          <c:orientation val="minMax"/>
        </c:scaling>
        <c:axPos val="b"/>
        <c:numFmt formatCode="General" sourceLinked="1"/>
        <c:tickLblPos val="nextTo"/>
        <c:crossAx val="480663816"/>
        <c:crosses val="autoZero"/>
        <c:auto val="1"/>
        <c:lblAlgn val="ctr"/>
        <c:lblOffset val="100"/>
      </c:catAx>
      <c:valAx>
        <c:axId val="480663816"/>
        <c:scaling>
          <c:orientation val="minMax"/>
          <c:max val="1.6"/>
          <c:min val="0.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IPC</a:t>
                </a:r>
              </a:p>
            </c:rich>
          </c:tx>
          <c:layout/>
        </c:title>
        <c:numFmt formatCode="General" sourceLinked="1"/>
        <c:tickLblPos val="nextTo"/>
        <c:crossAx val="48066061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25056967310904"/>
          <c:y val="0.0"/>
          <c:w val="0.591230911476975"/>
          <c:h val="0.0685465879265093"/>
        </c:manualLayout>
      </c:layout>
      <c:overlay val="1"/>
    </c:legend>
    <c:plotVisOnly val="1"/>
    <c:dispBlanksAs val="gap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>
        <c:manualLayout>
          <c:layoutTarget val="inner"/>
          <c:xMode val="edge"/>
          <c:yMode val="edge"/>
          <c:x val="0.132267774600663"/>
          <c:y val="0.0566931926062434"/>
          <c:w val="0.867732225399338"/>
          <c:h val="0.797639191377674"/>
        </c:manualLayout>
      </c:layout>
      <c:barChart>
        <c:barDir val="col"/>
        <c:grouping val="clustered"/>
        <c:ser>
          <c:idx val="0"/>
          <c:order val="0"/>
          <c:tx>
            <c:strRef>
              <c:f>coalescing!$I$58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coalescing!$I$59:$I$67</c:f>
              <c:numCache>
                <c:formatCode>General</c:formatCode>
                <c:ptCount val="9"/>
                <c:pt idx="0">
                  <c:v>18.44162693985188</c:v>
                </c:pt>
                <c:pt idx="1">
                  <c:v>123.4909090909092</c:v>
                </c:pt>
                <c:pt idx="2">
                  <c:v>1437.51724137931</c:v>
                </c:pt>
                <c:pt idx="3">
                  <c:v>26.75134707953156</c:v>
                </c:pt>
                <c:pt idx="4">
                  <c:v>335.3846153846154</c:v>
                </c:pt>
                <c:pt idx="5">
                  <c:v>45.00925925925925</c:v>
                </c:pt>
                <c:pt idx="6">
                  <c:v>440.6275303643725</c:v>
                </c:pt>
                <c:pt idx="7">
                  <c:v>35.19759579263713</c:v>
                </c:pt>
                <c:pt idx="8">
                  <c:v>307.802515661311</c:v>
                </c:pt>
              </c:numCache>
            </c:numRef>
          </c:val>
        </c:ser>
        <c:ser>
          <c:idx val="1"/>
          <c:order val="1"/>
          <c:tx>
            <c:strRef>
              <c:f>coalescing!$J$58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coalescing!$J$59:$J$67</c:f>
              <c:numCache>
                <c:formatCode>General</c:formatCode>
                <c:ptCount val="9"/>
                <c:pt idx="0">
                  <c:v>14.75899017777417</c:v>
                </c:pt>
                <c:pt idx="1">
                  <c:v>28.51697699890473</c:v>
                </c:pt>
                <c:pt idx="2">
                  <c:v>196.8736717827625</c:v>
                </c:pt>
                <c:pt idx="3">
                  <c:v>19.2541419322812</c:v>
                </c:pt>
                <c:pt idx="4">
                  <c:v>148.6429617791978</c:v>
                </c:pt>
                <c:pt idx="5">
                  <c:v>39.20161290322585</c:v>
                </c:pt>
                <c:pt idx="6">
                  <c:v>435.3400000000003</c:v>
                </c:pt>
                <c:pt idx="7">
                  <c:v>17.39017147236324</c:v>
                </c:pt>
                <c:pt idx="8">
                  <c:v>112.497315880814</c:v>
                </c:pt>
              </c:numCache>
            </c:numRef>
          </c:val>
        </c:ser>
        <c:ser>
          <c:idx val="2"/>
          <c:order val="2"/>
          <c:tx>
            <c:strRef>
              <c:f>coalescing!$K$58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coalescing!$K$59:$K$67</c:f>
              <c:numCache>
                <c:formatCode>General</c:formatCode>
                <c:ptCount val="9"/>
                <c:pt idx="0">
                  <c:v>16.47182460590687</c:v>
                </c:pt>
                <c:pt idx="1">
                  <c:v>39.45346634676095</c:v>
                </c:pt>
                <c:pt idx="2">
                  <c:v>378.1224489795918</c:v>
                </c:pt>
                <c:pt idx="3">
                  <c:v>26.44301307407692</c:v>
                </c:pt>
                <c:pt idx="4">
                  <c:v>303.0572902525116</c:v>
                </c:pt>
                <c:pt idx="5">
                  <c:v>43.79279279279285</c:v>
                </c:pt>
                <c:pt idx="6">
                  <c:v>440.6275303643725</c:v>
                </c:pt>
                <c:pt idx="7">
                  <c:v>31.20247507734615</c:v>
                </c:pt>
                <c:pt idx="8">
                  <c:v>159.89635518667</c:v>
                </c:pt>
              </c:numCache>
            </c:numRef>
          </c:val>
        </c:ser>
        <c:ser>
          <c:idx val="3"/>
          <c:order val="3"/>
          <c:tx>
            <c:strRef>
              <c:f>coalescing!$L$58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coalescing!$L$59:$L$67</c:f>
              <c:numCache>
                <c:formatCode>General</c:formatCode>
                <c:ptCount val="9"/>
                <c:pt idx="0">
                  <c:v>17.14436586515794</c:v>
                </c:pt>
                <c:pt idx="1">
                  <c:v>61.30926216640503</c:v>
                </c:pt>
                <c:pt idx="2">
                  <c:v>625.7110694183865</c:v>
                </c:pt>
                <c:pt idx="3">
                  <c:v>26.31555885366974</c:v>
                </c:pt>
                <c:pt idx="4">
                  <c:v>301.8280151433207</c:v>
                </c:pt>
                <c:pt idx="5">
                  <c:v>44.59633027522936</c:v>
                </c:pt>
                <c:pt idx="6">
                  <c:v>440.6275303643725</c:v>
                </c:pt>
                <c:pt idx="7">
                  <c:v>33.68717960613301</c:v>
                </c:pt>
                <c:pt idx="8">
                  <c:v>193.9024139615844</c:v>
                </c:pt>
              </c:numCache>
            </c:numRef>
          </c:val>
        </c:ser>
        <c:ser>
          <c:idx val="4"/>
          <c:order val="4"/>
          <c:tx>
            <c:strRef>
              <c:f>coalescing!$M$58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coalescing!$M$59:$M$67</c:f>
              <c:numCache>
                <c:formatCode>General</c:formatCode>
                <c:ptCount val="9"/>
                <c:pt idx="0">
                  <c:v>17.51767993062914</c:v>
                </c:pt>
                <c:pt idx="1">
                  <c:v>84.2134770889488</c:v>
                </c:pt>
                <c:pt idx="2">
                  <c:v>928.9805013927577</c:v>
                </c:pt>
                <c:pt idx="3">
                  <c:v>26.59619148297881</c:v>
                </c:pt>
                <c:pt idx="4">
                  <c:v>310.7349665924276</c:v>
                </c:pt>
                <c:pt idx="5">
                  <c:v>45.00925925925925</c:v>
                </c:pt>
                <c:pt idx="6">
                  <c:v>440.6275303643725</c:v>
                </c:pt>
                <c:pt idx="7">
                  <c:v>34.16103309575895</c:v>
                </c:pt>
                <c:pt idx="8">
                  <c:v>235.9800799008916</c:v>
                </c:pt>
              </c:numCache>
            </c:numRef>
          </c:val>
        </c:ser>
        <c:ser>
          <c:idx val="5"/>
          <c:order val="5"/>
          <c:tx>
            <c:strRef>
              <c:f>coalescing!$N$58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coalescing!$N$59:$N$67</c:f>
              <c:numCache>
                <c:formatCode>General</c:formatCode>
                <c:ptCount val="9"/>
                <c:pt idx="0">
                  <c:v>18.03730158730159</c:v>
                </c:pt>
                <c:pt idx="1">
                  <c:v>104.109296901033</c:v>
                </c:pt>
                <c:pt idx="2">
                  <c:v>928.9805013927577</c:v>
                </c:pt>
                <c:pt idx="3">
                  <c:v>26.26284569647125</c:v>
                </c:pt>
                <c:pt idx="4">
                  <c:v>281.6452182689876</c:v>
                </c:pt>
                <c:pt idx="5">
                  <c:v>1.0709407358449</c:v>
                </c:pt>
                <c:pt idx="6">
                  <c:v>440.6275303643725</c:v>
                </c:pt>
                <c:pt idx="7">
                  <c:v>33.96926531471476</c:v>
                </c:pt>
                <c:pt idx="8">
                  <c:v>229.3378625326856</c:v>
                </c:pt>
              </c:numCache>
            </c:numRef>
          </c:val>
        </c:ser>
        <c:dLbls/>
        <c:axId val="362559768"/>
        <c:axId val="362562824"/>
      </c:barChart>
      <c:catAx>
        <c:axId val="362559768"/>
        <c:scaling>
          <c:orientation val="minMax"/>
        </c:scaling>
        <c:axPos val="b"/>
        <c:numFmt formatCode="General" sourceLinked="1"/>
        <c:tickLblPos val="nextTo"/>
        <c:crossAx val="362562824"/>
        <c:crosses val="autoZero"/>
        <c:auto val="1"/>
        <c:lblAlgn val="ctr"/>
        <c:lblOffset val="100"/>
      </c:catAx>
      <c:valAx>
        <c:axId val="362562824"/>
        <c:scaling>
          <c:logBase val="10.0"/>
          <c:orientation val="minMax"/>
          <c:min val="1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Coalescing Rate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62559768"/>
        <c:crosses val="autoZero"/>
        <c:crossBetween val="between"/>
        <c:majorUnit val="10.0"/>
      </c:valAx>
    </c:plotArea>
    <c:legend>
      <c:legendPos val="t"/>
      <c:layout>
        <c:manualLayout>
          <c:xMode val="edge"/>
          <c:yMode val="edge"/>
          <c:x val="0.234405007446557"/>
          <c:y val="0.0621276595744681"/>
          <c:w val="0.649119724943773"/>
          <c:h val="0.0908870832635282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>
        <c:manualLayout>
          <c:layoutTarget val="inner"/>
          <c:xMode val="edge"/>
          <c:yMode val="edge"/>
          <c:x val="0.132130100411988"/>
          <c:y val="0.0566931926062434"/>
          <c:w val="0.859997123647216"/>
          <c:h val="0.797639191377674"/>
        </c:manualLayout>
      </c:layout>
      <c:barChart>
        <c:barDir val="col"/>
        <c:grouping val="clustered"/>
        <c:ser>
          <c:idx val="0"/>
          <c:order val="0"/>
          <c:tx>
            <c:strRef>
              <c:f>'Idle cycles'!$I$58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cycles'!$I$59:$I$67</c:f>
              <c:numCache>
                <c:formatCode>General</c:formatCode>
                <c:ptCount val="9"/>
                <c:pt idx="0">
                  <c:v>0.285667946346141</c:v>
                </c:pt>
                <c:pt idx="1">
                  <c:v>0.0746619527114078</c:v>
                </c:pt>
                <c:pt idx="2">
                  <c:v>0.0574442447617625</c:v>
                </c:pt>
                <c:pt idx="3">
                  <c:v>0.0118997268062658</c:v>
                </c:pt>
                <c:pt idx="4">
                  <c:v>0.147585443627478</c:v>
                </c:pt>
                <c:pt idx="5">
                  <c:v>0.543470253218357</c:v>
                </c:pt>
                <c:pt idx="6">
                  <c:v>0.716228895411555</c:v>
                </c:pt>
                <c:pt idx="7">
                  <c:v>0.298950133864336</c:v>
                </c:pt>
                <c:pt idx="8">
                  <c:v>0.266988574593413</c:v>
                </c:pt>
              </c:numCache>
            </c:numRef>
          </c:val>
        </c:ser>
        <c:ser>
          <c:idx val="1"/>
          <c:order val="1"/>
          <c:tx>
            <c:strRef>
              <c:f>'Idle cycles'!$J$58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cycles'!$J$59:$J$67</c:f>
              <c:numCache>
                <c:formatCode>General</c:formatCode>
                <c:ptCount val="9"/>
                <c:pt idx="0">
                  <c:v>0.36937849393726</c:v>
                </c:pt>
                <c:pt idx="1">
                  <c:v>0.632668597844192</c:v>
                </c:pt>
                <c:pt idx="2">
                  <c:v>0.203309654914572</c:v>
                </c:pt>
                <c:pt idx="3">
                  <c:v>0.0617927060131135</c:v>
                </c:pt>
                <c:pt idx="4">
                  <c:v>0.201613026449152</c:v>
                </c:pt>
                <c:pt idx="5">
                  <c:v>0.543473538051743</c:v>
                </c:pt>
                <c:pt idx="6">
                  <c:v>0.716232692169393</c:v>
                </c:pt>
                <c:pt idx="7">
                  <c:v>0.595505239449961</c:v>
                </c:pt>
                <c:pt idx="8">
                  <c:v>0.415496743603673</c:v>
                </c:pt>
              </c:numCache>
            </c:numRef>
          </c:val>
        </c:ser>
        <c:ser>
          <c:idx val="2"/>
          <c:order val="2"/>
          <c:tx>
            <c:strRef>
              <c:f>'Idle cycles'!$K$58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cycles'!$K$59:$K$67</c:f>
              <c:numCache>
                <c:formatCode>General</c:formatCode>
                <c:ptCount val="9"/>
                <c:pt idx="0">
                  <c:v>0.391096034452806</c:v>
                </c:pt>
                <c:pt idx="1">
                  <c:v>0.534553043704352</c:v>
                </c:pt>
                <c:pt idx="2">
                  <c:v>0.13043113418825</c:v>
                </c:pt>
                <c:pt idx="3">
                  <c:v>0.0172230187529901</c:v>
                </c:pt>
                <c:pt idx="4">
                  <c:v>0.0817634930118675</c:v>
                </c:pt>
                <c:pt idx="5">
                  <c:v>0.645305918783663</c:v>
                </c:pt>
                <c:pt idx="6">
                  <c:v>0.728569828827387</c:v>
                </c:pt>
                <c:pt idx="7">
                  <c:v>0.363685805574909</c:v>
                </c:pt>
                <c:pt idx="8">
                  <c:v>0.361578534662028</c:v>
                </c:pt>
              </c:numCache>
            </c:numRef>
          </c:val>
        </c:ser>
        <c:ser>
          <c:idx val="3"/>
          <c:order val="3"/>
          <c:tx>
            <c:strRef>
              <c:f>'Idle cycles'!$L$58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cycles'!$L$59:$L$67</c:f>
              <c:numCache>
                <c:formatCode>General</c:formatCode>
                <c:ptCount val="9"/>
                <c:pt idx="0">
                  <c:v>0.464483856053845</c:v>
                </c:pt>
                <c:pt idx="1">
                  <c:v>0.390841010310536</c:v>
                </c:pt>
                <c:pt idx="2">
                  <c:v>0.0954130996132045</c:v>
                </c:pt>
                <c:pt idx="3">
                  <c:v>0.0676670008711347</c:v>
                </c:pt>
                <c:pt idx="4">
                  <c:v>0.0874118526128987</c:v>
                </c:pt>
                <c:pt idx="5">
                  <c:v>0.766478233560421</c:v>
                </c:pt>
                <c:pt idx="6">
                  <c:v>0.760088741332307</c:v>
                </c:pt>
                <c:pt idx="7">
                  <c:v>0.364141950769719</c:v>
                </c:pt>
                <c:pt idx="8">
                  <c:v>0.374565718140508</c:v>
                </c:pt>
              </c:numCache>
            </c:numRef>
          </c:val>
        </c:ser>
        <c:ser>
          <c:idx val="4"/>
          <c:order val="4"/>
          <c:tx>
            <c:strRef>
              <c:f>'Idle cycles'!$M$58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cycles'!$M$59:$M$67</c:f>
              <c:numCache>
                <c:formatCode>General</c:formatCode>
                <c:ptCount val="9"/>
                <c:pt idx="0">
                  <c:v>0.537624407249828</c:v>
                </c:pt>
                <c:pt idx="1">
                  <c:v>0.299087247472972</c:v>
                </c:pt>
                <c:pt idx="2">
                  <c:v>0.0772484662137885</c:v>
                </c:pt>
                <c:pt idx="3">
                  <c:v>0.0817307658969859</c:v>
                </c:pt>
                <c:pt idx="4">
                  <c:v>0.0985822360822362</c:v>
                </c:pt>
                <c:pt idx="5">
                  <c:v>0.81301700056488</c:v>
                </c:pt>
                <c:pt idx="6">
                  <c:v>0.783359635951337</c:v>
                </c:pt>
                <c:pt idx="7">
                  <c:v>0.357981124079964</c:v>
                </c:pt>
                <c:pt idx="8">
                  <c:v>0.381078860438999</c:v>
                </c:pt>
              </c:numCache>
            </c:numRef>
          </c:val>
        </c:ser>
        <c:ser>
          <c:idx val="5"/>
          <c:order val="5"/>
          <c:tx>
            <c:strRef>
              <c:f>'Idle cycles'!$N$58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'Idle cycles'!$H$59:$H$67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'Idle cycles'!$N$59:$N$67</c:f>
              <c:numCache>
                <c:formatCode>General</c:formatCode>
                <c:ptCount val="9"/>
                <c:pt idx="0">
                  <c:v>0.616304246850414</c:v>
                </c:pt>
                <c:pt idx="1">
                  <c:v>0.145970952653003</c:v>
                </c:pt>
                <c:pt idx="2">
                  <c:v>0.0784452641301233</c:v>
                </c:pt>
                <c:pt idx="3">
                  <c:v>0.168071588340502</c:v>
                </c:pt>
                <c:pt idx="4">
                  <c:v>0.0891372443989007</c:v>
                </c:pt>
                <c:pt idx="5">
                  <c:v>0.892987718893418</c:v>
                </c:pt>
                <c:pt idx="6">
                  <c:v>0.768976803918673</c:v>
                </c:pt>
                <c:pt idx="7">
                  <c:v>0.314589686918103</c:v>
                </c:pt>
                <c:pt idx="8">
                  <c:v>0.384310438262892</c:v>
                </c:pt>
              </c:numCache>
            </c:numRef>
          </c:val>
        </c:ser>
        <c:dLbls/>
        <c:axId val="483876040"/>
        <c:axId val="483879096"/>
      </c:barChart>
      <c:catAx>
        <c:axId val="483876040"/>
        <c:scaling>
          <c:orientation val="minMax"/>
        </c:scaling>
        <c:axPos val="b"/>
        <c:numFmt formatCode="General" sourceLinked="1"/>
        <c:tickLblPos val="nextTo"/>
        <c:crossAx val="483879096"/>
        <c:crosses val="autoZero"/>
        <c:auto val="1"/>
        <c:lblAlgn val="ctr"/>
        <c:lblOffset val="100"/>
      </c:catAx>
      <c:valAx>
        <c:axId val="483879096"/>
        <c:scaling>
          <c:orientation val="minMax"/>
          <c:max val="1.2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Contribution of idle cycles</a:t>
                </a:r>
              </a:p>
            </c:rich>
          </c:tx>
          <c:layout>
            <c:manualLayout>
              <c:xMode val="edge"/>
              <c:yMode val="edge"/>
              <c:x val="0.0"/>
              <c:y val="0.135964985759759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8387604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25503950645754"/>
          <c:y val="0.0638297872340426"/>
          <c:w val="0.613548737442303"/>
          <c:h val="0.0812729658792651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>
        <c:manualLayout>
          <c:layoutTarget val="inner"/>
          <c:xMode val="edge"/>
          <c:yMode val="edge"/>
          <c:x val="0.133020997375328"/>
          <c:y val="0.0965521589213113"/>
          <c:w val="0.866979002624673"/>
          <c:h val="0.769205136122692"/>
        </c:manualLayout>
      </c:layout>
      <c:barChart>
        <c:barDir val="col"/>
        <c:grouping val="clustered"/>
        <c:ser>
          <c:idx val="0"/>
          <c:order val="0"/>
          <c:tx>
            <c:strRef>
              <c:f>'8-wide SIMD'!$I$58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bg1">
                  <a:lumMod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SIMD'!$I$59:$I$67</c:f>
              <c:numCache>
                <c:formatCode>General</c:formatCode>
                <c:ptCount val="9"/>
                <c:pt idx="0">
                  <c:v>1.299133691994298</c:v>
                </c:pt>
                <c:pt idx="1">
                  <c:v>1.49994625671102</c:v>
                </c:pt>
                <c:pt idx="2">
                  <c:v>1.047501867039849</c:v>
                </c:pt>
                <c:pt idx="3">
                  <c:v>1.051242660754914</c:v>
                </c:pt>
                <c:pt idx="4">
                  <c:v>0.934045868110079</c:v>
                </c:pt>
                <c:pt idx="5">
                  <c:v>1.954905381827942</c:v>
                </c:pt>
                <c:pt idx="6">
                  <c:v>1.277380663145915</c:v>
                </c:pt>
                <c:pt idx="7">
                  <c:v>1.067686292257374</c:v>
                </c:pt>
                <c:pt idx="8">
                  <c:v>1.266480335230175</c:v>
                </c:pt>
              </c:numCache>
            </c:numRef>
          </c:val>
        </c:ser>
        <c:ser>
          <c:idx val="1"/>
          <c:order val="1"/>
          <c:tx>
            <c:strRef>
              <c:f>'8-wide SIMD'!$J$58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206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SIMD'!$J$59:$J$67</c:f>
              <c:numCache>
                <c:formatCode>General</c:formatCode>
                <c:ptCount val="9"/>
                <c:pt idx="0">
                  <c:v>1.164165740167292</c:v>
                </c:pt>
                <c:pt idx="1">
                  <c:v>0.598249622418945</c:v>
                </c:pt>
                <c:pt idx="2">
                  <c:v>0.806547759215776</c:v>
                </c:pt>
                <c:pt idx="3">
                  <c:v>0.999249372459234</c:v>
                </c:pt>
                <c:pt idx="4">
                  <c:v>0.87689261742915</c:v>
                </c:pt>
                <c:pt idx="5">
                  <c:v>1.955039592001074</c:v>
                </c:pt>
                <c:pt idx="6">
                  <c:v>1.277291152513329</c:v>
                </c:pt>
                <c:pt idx="7">
                  <c:v>0.626587660206632</c:v>
                </c:pt>
                <c:pt idx="8">
                  <c:v>1.038002939551431</c:v>
                </c:pt>
              </c:numCache>
            </c:numRef>
          </c:val>
        </c:ser>
        <c:ser>
          <c:idx val="2"/>
          <c:order val="2"/>
          <c:tx>
            <c:strRef>
              <c:f>'8-wide SIMD'!$K$58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SIMD'!$K$59:$K$67</c:f>
              <c:numCache>
                <c:formatCode>General</c:formatCode>
                <c:ptCount val="9"/>
                <c:pt idx="0">
                  <c:v>1.117746256071989</c:v>
                </c:pt>
                <c:pt idx="1">
                  <c:v>0.760929180125456</c:v>
                </c:pt>
                <c:pt idx="2">
                  <c:v>0.922435427333464</c:v>
                </c:pt>
                <c:pt idx="3">
                  <c:v>1.046390934356412</c:v>
                </c:pt>
                <c:pt idx="4">
                  <c:v>1.005975265417335</c:v>
                </c:pt>
                <c:pt idx="5">
                  <c:v>1.518722319151792</c:v>
                </c:pt>
                <c:pt idx="6">
                  <c:v>1.211935603493471</c:v>
                </c:pt>
                <c:pt idx="7">
                  <c:v>0.967021924011564</c:v>
                </c:pt>
                <c:pt idx="8">
                  <c:v>1.068894613745184</c:v>
                </c:pt>
              </c:numCache>
            </c:numRef>
          </c:val>
        </c:ser>
        <c:ser>
          <c:idx val="3"/>
          <c:order val="3"/>
          <c:tx>
            <c:strRef>
              <c:f>'8-wide SIMD'!$L$58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SIMD'!$L$59:$L$67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</c:numCache>
            </c:numRef>
          </c:val>
        </c:ser>
        <c:ser>
          <c:idx val="4"/>
          <c:order val="4"/>
          <c:tx>
            <c:strRef>
              <c:f>'8-wide SIMD'!$M$58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SIMD'!$M$59:$M$67</c:f>
              <c:numCache>
                <c:formatCode>General</c:formatCode>
                <c:ptCount val="9"/>
                <c:pt idx="0">
                  <c:v>0.865860301305058</c:v>
                </c:pt>
                <c:pt idx="1">
                  <c:v>1.151765535944614</c:v>
                </c:pt>
                <c:pt idx="2">
                  <c:v>1.031198067697856</c:v>
                </c:pt>
                <c:pt idx="3">
                  <c:v>0.985668125771813</c:v>
                </c:pt>
                <c:pt idx="4">
                  <c:v>0.993859660742689</c:v>
                </c:pt>
                <c:pt idx="5">
                  <c:v>0.800697892900283</c:v>
                </c:pt>
                <c:pt idx="6">
                  <c:v>0.882063347953403</c:v>
                </c:pt>
                <c:pt idx="7">
                  <c:v>1.011467274206855</c:v>
                </c:pt>
                <c:pt idx="8">
                  <c:v>0.96532252581532</c:v>
                </c:pt>
              </c:numCache>
            </c:numRef>
          </c:val>
        </c:ser>
        <c:ser>
          <c:idx val="5"/>
          <c:order val="5"/>
          <c:tx>
            <c:strRef>
              <c:f>'8-wide SIMD'!$N$58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'8-wide SIMD'!$H$59:$H$67</c:f>
              <c:strCache>
                <c:ptCount val="9"/>
                <c:pt idx="0">
                  <c:v>BFS</c:v>
                </c:pt>
                <c:pt idx="1">
                  <c:v>BKP</c:v>
                </c:pt>
                <c:pt idx="2">
                  <c:v>GAS</c:v>
                </c:pt>
                <c:pt idx="3">
                  <c:v>HSPT</c:v>
                </c:pt>
                <c:pt idx="4">
                  <c:v>MTM</c:v>
                </c:pt>
                <c:pt idx="5">
                  <c:v>MU</c:v>
                </c:pt>
                <c:pt idx="6">
                  <c:v>NQU</c:v>
                </c:pt>
                <c:pt idx="7">
                  <c:v>SR1</c:v>
                </c:pt>
                <c:pt idx="8">
                  <c:v>avg</c:v>
                </c:pt>
              </c:strCache>
            </c:strRef>
          </c:cat>
          <c:val>
            <c:numRef>
              <c:f>'8-wide SIMD'!$N$59:$N$67</c:f>
              <c:numCache>
                <c:formatCode>General</c:formatCode>
                <c:ptCount val="9"/>
                <c:pt idx="0">
                  <c:v>1.273480230120059</c:v>
                </c:pt>
                <c:pt idx="1">
                  <c:v>1.452417896790838</c:v>
                </c:pt>
                <c:pt idx="2">
                  <c:v>1.031948247673768</c:v>
                </c:pt>
                <c:pt idx="3">
                  <c:v>0.930649010328529</c:v>
                </c:pt>
                <c:pt idx="4">
                  <c:v>0.980888117638548</c:v>
                </c:pt>
                <c:pt idx="5">
                  <c:v>1.061334049120922</c:v>
                </c:pt>
                <c:pt idx="6">
                  <c:v>1.52770354078488</c:v>
                </c:pt>
                <c:pt idx="7">
                  <c:v>1.143262923698145</c:v>
                </c:pt>
                <c:pt idx="8">
                  <c:v>1.175210502019461</c:v>
                </c:pt>
              </c:numCache>
            </c:numRef>
          </c:val>
        </c:ser>
        <c:dLbls/>
        <c:axId val="480418392"/>
        <c:axId val="480421448"/>
      </c:barChart>
      <c:catAx>
        <c:axId val="480418392"/>
        <c:scaling>
          <c:orientation val="minMax"/>
        </c:scaling>
        <c:axPos val="b"/>
        <c:numFmt formatCode="General" sourceLinked="1"/>
        <c:tickLblPos val="nextTo"/>
        <c:crossAx val="480421448"/>
        <c:crosses val="autoZero"/>
        <c:auto val="1"/>
        <c:lblAlgn val="ctr"/>
        <c:lblOffset val="100"/>
      </c:catAx>
      <c:valAx>
        <c:axId val="480421448"/>
        <c:scaling>
          <c:orientation val="minMax"/>
          <c:max val="2.0"/>
          <c:min val="0.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Normalized IPC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8041839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14333583302087"/>
          <c:y val="0.0196078431372549"/>
          <c:w val="0.881210657787133"/>
          <c:h val="0.0670351706036745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3F447-5980-408F-A6A6-E65FA32CEDE8}" type="datetimeFigureOut">
              <a:rPr lang="en-US" smtClean="0"/>
              <a:pPr/>
              <a:t>3/16/13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3E1A5-8BFD-413A-9B2E-A09F532E65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126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6586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23560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4006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4149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877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SW+ achieves</a:t>
            </a:r>
            <a:r>
              <a:rPr lang="en-US" baseline="0" dirty="0" smtClean="0"/>
              <a:t> high coalescing as a result of ideal MSHR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6737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SW+ is always lower except for MTM,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SW+ is always better except for MTM , NQU and SR1 where LW+ is better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81034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53403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0129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B401-AE62-4BFF-9AB5-D089CA3F61D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-Define warp, warp scheduler, and SIMD width</a:t>
            </a:r>
          </a:p>
          <a:p>
            <a:r>
              <a:rPr lang="en-US" dirty="0" smtClean="0"/>
              <a:t>-Define the shared resource</a:t>
            </a:r>
            <a:r>
              <a:rPr lang="en-US" baseline="0" dirty="0" smtClean="0"/>
              <a:t> per SM: thread pool, shared memory, and register file</a:t>
            </a:r>
          </a:p>
          <a:p>
            <a:r>
              <a:rPr lang="en-US" dirty="0" smtClean="0"/>
              <a:t>-0 to 100: Every cycle a</a:t>
            </a:r>
            <a:r>
              <a:rPr lang="en-US" baseline="0" dirty="0" smtClean="0"/>
              <a:t> warp is selected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4875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25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32350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9262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Group of threads (warp) are processed in lock-step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Unnecessary Waiting Periods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dirty="0" smtClean="0"/>
              <a:t>-Diverge, re-converge,</a:t>
            </a:r>
            <a:r>
              <a:rPr lang="en-CA" baseline="0" dirty="0" smtClean="0"/>
              <a:t> re-convergence point,</a:t>
            </a:r>
          </a:p>
          <a:p>
            <a:pPr eaLnBrk="1" hangingPunct="1">
              <a:spcBef>
                <a:spcPct val="0"/>
              </a:spcBef>
            </a:pPr>
            <a:endParaRPr lang="en-CA" baseline="0" dirty="0" smtClean="0"/>
          </a:p>
          <a:p>
            <a:pPr eaLnBrk="1" hangingPunct="1">
              <a:spcBef>
                <a:spcPct val="0"/>
              </a:spcBef>
            </a:pPr>
            <a:r>
              <a:rPr lang="en-CA" baseline="0" dirty="0" smtClean="0"/>
              <a:t>Unnecessary Waiting Period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3D259A-2B23-405A-B0C3-AD3E5D124A2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B401-AE62-4BFF-9AB5-D089CA3F61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Justify why</a:t>
            </a:r>
            <a:r>
              <a:rPr lang="en-US" baseline="0" dirty="0" smtClean="0"/>
              <a:t> shorter warps are not reasonable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3600">
                <a:ln w="3175">
                  <a:solidFill>
                    <a:srgbClr val="88CAE8"/>
                  </a:solidFill>
                </a:ln>
                <a:solidFill>
                  <a:sysClr val="windowText" lastClr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300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Ahmad\uv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1560" y="6442560"/>
            <a:ext cx="200977" cy="244316"/>
          </a:xfrm>
          <a:prstGeom prst="rect">
            <a:avLst/>
          </a:prstGeom>
          <a:noFill/>
        </p:spPr>
      </p:pic>
      <p:pic>
        <p:nvPicPr>
          <p:cNvPr id="9" name="Picture 3" descr="E:\Ahmad\ut.bm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7326" y="6450714"/>
            <a:ext cx="228600" cy="228600"/>
          </a:xfrm>
          <a:prstGeom prst="rect">
            <a:avLst/>
          </a:prstGeom>
          <a:noFill/>
        </p:spPr>
      </p:pic>
      <p:pic>
        <p:nvPicPr>
          <p:cNvPr id="10" name="Picture 4" descr="E:\Ahmad\Academical\M.S\CADS2013\cads2013-13Jan15\Images\IPMLogo.gif"/>
          <p:cNvPicPr>
            <a:picLocks noChangeAspect="1" noChangeArrowheads="1"/>
          </p:cNvPicPr>
          <p:nvPr userDrawn="1"/>
        </p:nvPicPr>
        <p:blipFill>
          <a:blip r:embed="rId4"/>
          <a:srcRect b="43243"/>
          <a:stretch>
            <a:fillRect/>
          </a:stretch>
        </p:blipFill>
        <p:spPr bwMode="auto">
          <a:xfrm>
            <a:off x="7625033" y="6477641"/>
            <a:ext cx="321537" cy="19431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 userDrawn="1"/>
        </p:nvSpPr>
        <p:spPr>
          <a:xfrm>
            <a:off x="8001000" y="6400800"/>
            <a:ext cx="533400" cy="304800"/>
          </a:xfrm>
          <a:prstGeom prst="rect">
            <a:avLst/>
          </a:prstGeom>
          <a:solidFill>
            <a:srgbClr val="0B2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3400" y="6411682"/>
            <a:ext cx="8077200" cy="304800"/>
          </a:xfrm>
          <a:prstGeom prst="roundRect">
            <a:avLst/>
          </a:prstGeom>
          <a:noFill/>
          <a:ln>
            <a:solidFill>
              <a:srgbClr val="0B22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3400" y="182562"/>
            <a:ext cx="8077200" cy="762000"/>
          </a:xfrm>
          <a:prstGeom prst="roundRect">
            <a:avLst/>
          </a:prstGeom>
          <a:solidFill>
            <a:srgbClr val="0B2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FF00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v"/>
              <a:defRPr sz="2400">
                <a:solidFill>
                  <a:srgbClr val="0B2245"/>
                </a:solidFill>
                <a:latin typeface="+mj-lt"/>
              </a:defRPr>
            </a:lvl1pPr>
            <a:lvl2pPr>
              <a:buFont typeface="Courier New" pitchFamily="49" charset="0"/>
              <a:buChar char="o"/>
              <a:defRPr sz="2000">
                <a:solidFill>
                  <a:srgbClr val="0B2245"/>
                </a:solidFill>
                <a:latin typeface="+mj-lt"/>
              </a:defRPr>
            </a:lvl2pPr>
            <a:lvl3pPr>
              <a:defRPr sz="1800">
                <a:solidFill>
                  <a:srgbClr val="0B2245"/>
                </a:solidFill>
                <a:latin typeface="+mj-lt"/>
              </a:defRPr>
            </a:lvl3pPr>
            <a:lvl4pPr>
              <a:defRPr sz="1600">
                <a:solidFill>
                  <a:srgbClr val="0B2245"/>
                </a:solidFill>
                <a:latin typeface="+mj-lt"/>
              </a:defRPr>
            </a:lvl4pPr>
            <a:lvl5pPr>
              <a:defRPr sz="1600">
                <a:solidFill>
                  <a:srgbClr val="0B2245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94901"/>
            <a:ext cx="5105400" cy="365125"/>
          </a:xfrm>
        </p:spPr>
        <p:txBody>
          <a:bodyPr/>
          <a:lstStyle>
            <a:lvl1pPr>
              <a:defRPr b="1">
                <a:ln w="3175">
                  <a:noFill/>
                </a:ln>
                <a:solidFill>
                  <a:srgbClr val="0B2245"/>
                </a:solidFill>
                <a:latin typeface="+mn-lt"/>
              </a:defRPr>
            </a:lvl1pPr>
          </a:lstStyle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79363"/>
            <a:ext cx="685800" cy="365125"/>
          </a:xfrm>
        </p:spPr>
        <p:txBody>
          <a:bodyPr/>
          <a:lstStyle>
            <a:lvl1pPr algn="ctr">
              <a:defRPr sz="1600" b="1">
                <a:ln w="3175">
                  <a:noFill/>
                </a:ln>
                <a:solidFill>
                  <a:srgbClr val="FFFF00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Warp Size Impact in GPUs: Large or Small?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image" Target="../media/image12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534400" cy="1470025"/>
          </a:xfrm>
        </p:spPr>
        <p:txBody>
          <a:bodyPr/>
          <a:lstStyle/>
          <a:p>
            <a:r>
              <a:rPr lang="en-US" sz="5400" b="1" dirty="0" smtClean="0">
                <a:ln w="3175">
                  <a:solidFill>
                    <a:srgbClr val="0B2245"/>
                  </a:solidFill>
                </a:ln>
                <a:solidFill>
                  <a:srgbClr val="FF0000"/>
                </a:solidFill>
              </a:rPr>
              <a:t>Warp Size Impact in GPUs:</a:t>
            </a:r>
            <a:br>
              <a:rPr lang="en-US" sz="5400" b="1" dirty="0" smtClean="0">
                <a:ln w="3175">
                  <a:solidFill>
                    <a:srgbClr val="0B2245"/>
                  </a:solidFill>
                </a:ln>
                <a:solidFill>
                  <a:srgbClr val="FF0000"/>
                </a:solidFill>
              </a:rPr>
            </a:br>
            <a:r>
              <a:rPr lang="en-US" sz="5400" b="1" dirty="0" smtClean="0">
                <a:ln w="3175">
                  <a:solidFill>
                    <a:srgbClr val="0B2245"/>
                  </a:solidFill>
                </a:ln>
                <a:solidFill>
                  <a:srgbClr val="FF0000"/>
                </a:solidFill>
              </a:rPr>
              <a:t>Large or Small?</a:t>
            </a:r>
            <a:endParaRPr lang="en-US" sz="5400" b="1" dirty="0">
              <a:ln w="3175">
                <a:solidFill>
                  <a:srgbClr val="0B2245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610600" cy="1905000"/>
          </a:xfrm>
        </p:spPr>
        <p:txBody>
          <a:bodyPr>
            <a:normAutofit/>
          </a:bodyPr>
          <a:lstStyle/>
          <a:p>
            <a:endParaRPr lang="en-US" sz="2000" b="1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Ahmad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Lashgar</a:t>
            </a:r>
            <a:r>
              <a:rPr lang="en-US" sz="2000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      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Amirali</a:t>
            </a:r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Baniasadi</a:t>
            </a:r>
            <a:r>
              <a:rPr lang="en-US" sz="2000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        </a:t>
            </a:r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Ahmad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Khonsari</a:t>
            </a:r>
            <a:endParaRPr lang="en-US" sz="2000" b="1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="1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E:\Ahmad\uv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0675" y="5943600"/>
            <a:ext cx="669925" cy="814387"/>
          </a:xfrm>
          <a:prstGeom prst="rect">
            <a:avLst/>
          </a:prstGeom>
          <a:noFill/>
        </p:spPr>
      </p:pic>
      <p:pic>
        <p:nvPicPr>
          <p:cNvPr id="1027" name="Picture 3" descr="E:\Ahmad\ut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943600"/>
            <a:ext cx="762000" cy="762000"/>
          </a:xfrm>
          <a:prstGeom prst="rect">
            <a:avLst/>
          </a:prstGeom>
          <a:noFill/>
        </p:spPr>
      </p:pic>
      <p:pic>
        <p:nvPicPr>
          <p:cNvPr id="1028" name="Picture 4" descr="E:\Ahmad\Academical\M.S\CADS2013\cads2013-13Jan15\Images\IPMLogo.gif"/>
          <p:cNvPicPr>
            <a:picLocks noChangeAspect="1" noChangeArrowheads="1"/>
          </p:cNvPicPr>
          <p:nvPr/>
        </p:nvPicPr>
        <p:blipFill>
          <a:blip r:embed="rId5"/>
          <a:srcRect b="43243"/>
          <a:stretch>
            <a:fillRect/>
          </a:stretch>
        </p:blipFill>
        <p:spPr bwMode="auto">
          <a:xfrm>
            <a:off x="4953000" y="6019800"/>
            <a:ext cx="1071789" cy="647700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457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endParaRPr lang="en-US" sz="1600" dirty="0" smtClean="0">
              <a:solidFill>
                <a:srgbClr val="0B2245"/>
              </a:solidFill>
              <a:latin typeface="Lingoes Unicode" pitchFamily="34" charset="-128"/>
              <a:ea typeface="Lingoes Unicode" pitchFamily="34" charset="-128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4419600"/>
            <a:ext cx="294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ECE, University of Tehran,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419600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ECE, University of Victoria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100919" y="95673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Memory Divergence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7800" y="1524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24384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33528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670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199291" y="18446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2454583" y="3902383"/>
            <a:ext cx="4495006" cy="44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47800" y="9906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Small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30584" y="9906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Large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670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336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670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04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336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670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004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338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76800" y="1524000"/>
            <a:ext cx="2971800" cy="2209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626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294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628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626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960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294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628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626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960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294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628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626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960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294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628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76800" y="5029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562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629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628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5626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960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294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628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626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6294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1628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5626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0960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6294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1628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447800" y="4267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336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670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2004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338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47800" y="5029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133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67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00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7338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5626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960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6294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1628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5626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0960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6294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1628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47800" y="4648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36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6670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2004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338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66800" y="5715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Improving latency hiding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rot="5400000">
            <a:off x="4191794" y="4647406"/>
            <a:ext cx="7620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ooter Placeholder 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Memory Access Coalescing</a:t>
            </a:r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600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25146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84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3429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716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50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384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3970690" y="123421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2553494" y="3009106"/>
            <a:ext cx="3886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Small warps</a:t>
            </a:r>
            <a:endParaRPr lang="en-US" sz="2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Large warps</a:t>
            </a:r>
            <a:endParaRPr lang="en-US" sz="2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2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716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50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64432" y="1600200"/>
            <a:ext cx="2971800" cy="2209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502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836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170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504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502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836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170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504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502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836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170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9504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502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836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170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504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382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716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9050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384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82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716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050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384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502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8836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4170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9504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3502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836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170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504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971800" y="22860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429000" y="18288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429000" y="22860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2971800" y="31242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3429000" y="29718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2971800" y="4038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29000" y="35814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29000" y="40386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483832" y="4038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941032" y="3581400"/>
            <a:ext cx="898168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941032" y="4038600"/>
            <a:ext cx="898168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9600" y="53340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Reducing # of memory accesses using wider coalescing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38200" y="4572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B2245"/>
                </a:solidFill>
                <a:latin typeface="Century Gothic" pitchFamily="34" charset="0"/>
              </a:rPr>
              <a:t>5 memory requests</a:t>
            </a:r>
            <a:endParaRPr lang="en-US" sz="2000" b="1" dirty="0">
              <a:solidFill>
                <a:srgbClr val="0B2245"/>
              </a:solidFill>
              <a:latin typeface="Century Gothic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57800" y="4572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B2245"/>
                </a:solidFill>
                <a:latin typeface="Century Gothic" pitchFamily="34" charset="0"/>
              </a:rPr>
              <a:t>2 memory requests</a:t>
            </a:r>
            <a:endParaRPr lang="en-US" sz="2000" b="1" dirty="0">
              <a:solidFill>
                <a:srgbClr val="0B2245"/>
              </a:solidFill>
              <a:latin typeface="Century Gothic" pitchFamily="34" charset="0"/>
            </a:endParaRPr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4" grpId="0" animBg="1"/>
      <p:bldP spid="66" grpId="0" animBg="1"/>
      <p:bldP spid="67" grpId="0" animBg="1"/>
      <p:bldP spid="69" grpId="0" animBg="1"/>
      <p:bldP spid="70" grpId="0" animBg="1"/>
      <p:bldP spid="71" grpId="0"/>
      <p:bldP spid="72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59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Often Warp Size                            Coalescing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3223717"/>
              </p:ext>
            </p:extLst>
          </p:nvPr>
        </p:nvGraphicFramePr>
        <p:xfrm>
          <a:off x="1066800" y="1828800"/>
          <a:ext cx="7010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1143000"/>
            <a:ext cx="4096870" cy="595272"/>
          </a:xfrm>
          <a:prstGeom prst="rect">
            <a:avLst/>
          </a:prstGeom>
          <a:noFill/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895600" y="5562600"/>
            <a:ext cx="228600" cy="533400"/>
          </a:xfrm>
          <a:prstGeom prst="up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6172200" y="5562600"/>
            <a:ext cx="228600" cy="533400"/>
          </a:xfrm>
          <a:prstGeom prst="upArrow">
            <a:avLst/>
          </a:prstGeom>
          <a:solidFill>
            <a:srgbClr val="00763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>
            <a:off x="3352800" y="5715000"/>
            <a:ext cx="1371600" cy="381000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Idle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MU</a:t>
            </a:r>
            <a:r>
              <a:rPr lang="en-US" dirty="0" smtClean="0"/>
              <a:t>:  Warp Size      Divergence            Idle Cycles</a:t>
            </a:r>
          </a:p>
          <a:p>
            <a:r>
              <a:rPr lang="en-US" b="1" dirty="0" smtClean="0">
                <a:solidFill>
                  <a:srgbClr val="5CFF4F"/>
                </a:solidFill>
              </a:rPr>
              <a:t>BKP</a:t>
            </a:r>
            <a:r>
              <a:rPr lang="en-US" dirty="0" smtClean="0"/>
              <a:t>:  Warp Size     Coalescing              Idle Cycles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7563985"/>
              </p:ext>
            </p:extLst>
          </p:nvPr>
        </p:nvGraphicFramePr>
        <p:xfrm>
          <a:off x="1066800" y="1600200"/>
          <a:ext cx="7010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143000"/>
            <a:ext cx="5431787" cy="533400"/>
          </a:xfrm>
          <a:prstGeom prst="rect">
            <a:avLst/>
          </a:prstGeom>
          <a:noFill/>
        </p:spPr>
      </p:pic>
      <p:grpSp>
        <p:nvGrpSpPr>
          <p:cNvPr id="28" name="Group 27"/>
          <p:cNvGrpSpPr/>
          <p:nvPr/>
        </p:nvGrpSpPr>
        <p:grpSpPr>
          <a:xfrm>
            <a:off x="2819400" y="5105400"/>
            <a:ext cx="4267200" cy="762000"/>
            <a:chOff x="2819400" y="4953000"/>
            <a:chExt cx="3962400" cy="1371600"/>
          </a:xfrm>
        </p:grpSpPr>
        <p:sp>
          <p:nvSpPr>
            <p:cNvPr id="16" name="Up Arrow 15"/>
            <p:cNvSpPr/>
            <p:nvPr/>
          </p:nvSpPr>
          <p:spPr>
            <a:xfrm>
              <a:off x="2819400" y="4953000"/>
              <a:ext cx="228600" cy="457200"/>
            </a:xfrm>
            <a:prstGeom prst="up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Up Arrow 20"/>
            <p:cNvSpPr/>
            <p:nvPr/>
          </p:nvSpPr>
          <p:spPr>
            <a:xfrm>
              <a:off x="6553200" y="5029200"/>
              <a:ext cx="228600" cy="457200"/>
            </a:xfrm>
            <a:prstGeom prst="up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Up Arrow 21"/>
            <p:cNvSpPr/>
            <p:nvPr/>
          </p:nvSpPr>
          <p:spPr>
            <a:xfrm>
              <a:off x="4572000" y="4953000"/>
              <a:ext cx="228600" cy="457200"/>
            </a:xfrm>
            <a:prstGeom prst="up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Up Arrow 22"/>
            <p:cNvSpPr/>
            <p:nvPr/>
          </p:nvSpPr>
          <p:spPr>
            <a:xfrm>
              <a:off x="2819400" y="5791200"/>
              <a:ext cx="228600" cy="457200"/>
            </a:xfrm>
            <a:prstGeom prst="up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Up Arrow 23"/>
            <p:cNvSpPr/>
            <p:nvPr/>
          </p:nvSpPr>
          <p:spPr>
            <a:xfrm>
              <a:off x="4572000" y="5791200"/>
              <a:ext cx="228600" cy="457200"/>
            </a:xfrm>
            <a:prstGeom prst="up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Up Arrow 24"/>
            <p:cNvSpPr/>
            <p:nvPr/>
          </p:nvSpPr>
          <p:spPr>
            <a:xfrm flipV="1">
              <a:off x="6553200" y="5867400"/>
              <a:ext cx="228600" cy="457200"/>
            </a:xfrm>
            <a:prstGeom prst="upArrow">
              <a:avLst/>
            </a:prstGeom>
            <a:solidFill>
              <a:srgbClr val="FF0000"/>
            </a:solidFill>
            <a:effectLst>
              <a:outerShdw blurRad="40000" dist="23000" dir="162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MU</a:t>
            </a:r>
            <a:r>
              <a:rPr lang="en-US" dirty="0" smtClean="0"/>
              <a:t>:  Warp Size            Divergence            Performance</a:t>
            </a:r>
          </a:p>
          <a:p>
            <a:r>
              <a:rPr lang="en-US" b="1" dirty="0" smtClean="0">
                <a:solidFill>
                  <a:srgbClr val="5CFF4F"/>
                </a:solidFill>
              </a:rPr>
              <a:t>BKP</a:t>
            </a:r>
            <a:r>
              <a:rPr lang="en-US" dirty="0" smtClean="0"/>
              <a:t>:  Warp Size            Coalescing              Performance</a:t>
            </a:r>
          </a:p>
          <a:p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3892371"/>
              </p:ext>
            </p:extLst>
          </p:nvPr>
        </p:nvGraphicFramePr>
        <p:xfrm>
          <a:off x="1219200" y="1828800"/>
          <a:ext cx="6705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1143000"/>
            <a:ext cx="3267075" cy="571500"/>
          </a:xfrm>
          <a:prstGeom prst="rect">
            <a:avLst/>
          </a:prstGeom>
          <a:noFill/>
        </p:spPr>
      </p:pic>
      <p:sp>
        <p:nvSpPr>
          <p:cNvPr id="13" name="Up Arrow 12"/>
          <p:cNvSpPr/>
          <p:nvPr/>
        </p:nvSpPr>
        <p:spPr>
          <a:xfrm>
            <a:off x="2819400" y="5486400"/>
            <a:ext cx="285750" cy="254000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flipV="1">
            <a:off x="7486650" y="5528733"/>
            <a:ext cx="285750" cy="254000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5010150" y="5486400"/>
            <a:ext cx="285750" cy="254000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2819400" y="5952067"/>
            <a:ext cx="285750" cy="254000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5010150" y="5952067"/>
            <a:ext cx="285750" cy="254000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7486650" y="5994400"/>
            <a:ext cx="285750" cy="254000"/>
          </a:xfrm>
          <a:prstGeom prst="upArrow">
            <a:avLst/>
          </a:prstGeom>
          <a:solidFill>
            <a:srgbClr val="FF0000"/>
          </a:solidFill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050" name="Picture 2" descr="E:\Ahmad\Academical\M.S\M.S.Thesis\Our Works\Papers\12-Investigating Warp Size\13-GPGPU6\1-bas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371600"/>
            <a:ext cx="3200400" cy="218950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57600" y="1066800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  <a:latin typeface="+mj-lt"/>
              </a:rPr>
              <a:t>Baseline machine</a:t>
            </a:r>
            <a:endParaRPr lang="en-US" b="1" dirty="0">
              <a:solidFill>
                <a:srgbClr val="0B2245"/>
              </a:solidFill>
              <a:latin typeface="+mj-lt"/>
            </a:endParaRPr>
          </a:p>
        </p:txBody>
      </p:sp>
      <p:pic>
        <p:nvPicPr>
          <p:cNvPr id="2051" name="Picture 3" descr="E:\Ahmad\Academical\M.S\M.S.Thesis\Our Works\Papers\12-Investigating Warp Size\13-GPGPU6\sw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800" y="3962400"/>
            <a:ext cx="3233737" cy="2238375"/>
          </a:xfrm>
          <a:prstGeom prst="rect">
            <a:avLst/>
          </a:prstGeom>
          <a:noFill/>
        </p:spPr>
      </p:pic>
      <p:pic>
        <p:nvPicPr>
          <p:cNvPr id="2052" name="Picture 4" descr="E:\Ahmad\Academical\M.S\M.S.Thesis\Our Works\Papers\12-Investigating Warp Size\13-GPGPU6\lwp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72100" y="3919894"/>
            <a:ext cx="3333750" cy="2284056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 rot="5400000">
            <a:off x="3568701" y="3619499"/>
            <a:ext cx="533400" cy="304802"/>
          </a:xfrm>
          <a:prstGeom prst="straightConnector1">
            <a:avLst/>
          </a:prstGeom>
          <a:ln w="19050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972050" y="3562350"/>
            <a:ext cx="457200" cy="3429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2819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  <a:latin typeface="+mj-lt"/>
              </a:rPr>
              <a:t> SW+: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7635"/>
                </a:solidFill>
                <a:latin typeface="+mj-lt"/>
              </a:rPr>
              <a:t>Ideal MSHR compensates  coalescing loss of small warps</a:t>
            </a:r>
          </a:p>
          <a:p>
            <a:endParaRPr lang="en-US" b="1" dirty="0">
              <a:solidFill>
                <a:srgbClr val="007635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0" y="2743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j-lt"/>
              </a:rPr>
              <a:t>LW+: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7030A0"/>
                </a:solidFill>
                <a:latin typeface="+mj-lt"/>
              </a:rPr>
              <a:t>MIMD lanes compensate  divergence of large warps</a:t>
            </a:r>
          </a:p>
          <a:p>
            <a:endParaRPr lang="en-US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Ahmad\Academical\M.S\M.S.Thesis\Our Works\Papers\12-Investigating Warp Size\13-GPGPU6\sw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582228"/>
            <a:ext cx="4071937" cy="281857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593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Warps as wide as SIMD width</a:t>
            </a:r>
          </a:p>
          <a:p>
            <a:pPr lvl="1"/>
            <a:r>
              <a:rPr lang="en-US" dirty="0" smtClean="0"/>
              <a:t>Low branch/memory </a:t>
            </a:r>
            <a:r>
              <a:rPr lang="en-US" dirty="0" smtClean="0"/>
              <a:t>divergence, Improve </a:t>
            </a:r>
            <a:r>
              <a:rPr lang="en-US" dirty="0" smtClean="0"/>
              <a:t>latency hiding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Compensating coalescing loss -&gt; Ideal MSHR</a:t>
            </a:r>
          </a:p>
          <a:p>
            <a:pPr lvl="1"/>
            <a:r>
              <a:rPr lang="en-US" dirty="0" smtClean="0"/>
              <a:t>Compensating small-warp deficiency (memory access coalescing loss)</a:t>
            </a:r>
            <a:endParaRPr lang="en-US" dirty="0" smtClean="0"/>
          </a:p>
          <a:p>
            <a:pPr lvl="1"/>
            <a:r>
              <a:rPr lang="en-US" dirty="0" smtClean="0"/>
              <a:t>Ideal MSHR prevents redundant memory transactions by merging the redundant requests of the warps on the same SM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Outstanding </a:t>
            </a:r>
            <a:r>
              <a:rPr lang="en-US" dirty="0" err="1" smtClean="0"/>
              <a:t>MSHRs</a:t>
            </a:r>
            <a:r>
              <a:rPr lang="en-US" dirty="0" smtClean="0"/>
              <a:t> are searched to perform the merge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Warps 8x larger than SIMD width</a:t>
            </a:r>
          </a:p>
          <a:p>
            <a:pPr lvl="1"/>
            <a:r>
              <a:rPr lang="en-US" dirty="0" smtClean="0"/>
              <a:t>Improve memory access coalescing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Compensating divergence -&gt; Lock-step MIMD execution</a:t>
            </a:r>
          </a:p>
          <a:p>
            <a:pPr lvl="1"/>
            <a:r>
              <a:rPr lang="en-US" dirty="0" smtClean="0"/>
              <a:t>Compensate large warp deficiency (branch/memory divergence)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074" name="Picture 2" descr="E:\Ahmad\Academical\M.S\M.S.Thesis\Our Works\Papers\12-Investigating Warp Size\13-GPGPU6\lw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1610" y="3429000"/>
            <a:ext cx="4198539" cy="287655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Cycle-accurate GPU simulation through GPGPU-</a:t>
            </a:r>
            <a:r>
              <a:rPr lang="en-US" dirty="0" err="1" smtClean="0">
                <a:solidFill>
                  <a:srgbClr val="FF0000"/>
                </a:solidFill>
              </a:rPr>
              <a:t>sim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Six Memory Controllers (76 GB/s)</a:t>
            </a:r>
          </a:p>
          <a:p>
            <a:pPr lvl="1"/>
            <a:r>
              <a:rPr lang="en-US" dirty="0" smtClean="0"/>
              <a:t>16 8-wide SMs (332.8 GFLOPS)</a:t>
            </a:r>
          </a:p>
          <a:p>
            <a:pPr lvl="1"/>
            <a:r>
              <a:rPr lang="en-US" dirty="0" smtClean="0"/>
              <a:t>1024-thread per core</a:t>
            </a:r>
          </a:p>
          <a:p>
            <a:pPr lvl="1"/>
            <a:r>
              <a:rPr lang="en-US" dirty="0" smtClean="0"/>
              <a:t>Warp Size: 8, 16, 32, and 64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Workloads</a:t>
            </a:r>
          </a:p>
          <a:p>
            <a:pPr lvl="1"/>
            <a:r>
              <a:rPr lang="en-US" dirty="0" smtClean="0"/>
              <a:t>RODINIA</a:t>
            </a:r>
          </a:p>
          <a:p>
            <a:pPr lvl="1"/>
            <a:r>
              <a:rPr lang="en-US" dirty="0" smtClean="0"/>
              <a:t>CUDA SDK</a:t>
            </a:r>
          </a:p>
          <a:p>
            <a:pPr lvl="1"/>
            <a:r>
              <a:rPr lang="en-US" dirty="0" smtClean="0"/>
              <a:t>GPGPU-</a:t>
            </a:r>
            <a:r>
              <a:rPr lang="en-US" dirty="0" err="1" smtClean="0"/>
              <a:t>sim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Rate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SW+:</a:t>
            </a:r>
            <a:r>
              <a:rPr lang="en-US" sz="2000" dirty="0" smtClean="0"/>
              <a:t>  </a:t>
            </a:r>
            <a:r>
              <a:rPr lang="en-US" sz="2000" u="sng" dirty="0" smtClean="0"/>
              <a:t>86%</a:t>
            </a:r>
            <a:r>
              <a:rPr lang="en-US" sz="2000" dirty="0" smtClean="0"/>
              <a:t>, </a:t>
            </a:r>
            <a:r>
              <a:rPr lang="en-US" sz="2000" u="sng" dirty="0" smtClean="0"/>
              <a:t>58%</a:t>
            </a:r>
            <a:r>
              <a:rPr lang="en-US" sz="2000" dirty="0" smtClean="0"/>
              <a:t>, </a:t>
            </a:r>
            <a:r>
              <a:rPr lang="en-US" sz="2000" u="sng" dirty="0" smtClean="0"/>
              <a:t>34%</a:t>
            </a:r>
            <a:r>
              <a:rPr lang="en-US" sz="2000" dirty="0" smtClean="0"/>
              <a:t> higher coalescing vs.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, </a:t>
            </a:r>
            <a:r>
              <a:rPr lang="en-US" sz="2000" u="sng" dirty="0" smtClean="0"/>
              <a:t>64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LW+:</a:t>
            </a:r>
            <a:r>
              <a:rPr lang="en-US" sz="2000" dirty="0" smtClean="0"/>
              <a:t>  </a:t>
            </a:r>
            <a:r>
              <a:rPr lang="en-US" sz="2000" u="sng" dirty="0" smtClean="0"/>
              <a:t>37%</a:t>
            </a:r>
            <a:r>
              <a:rPr lang="en-US" sz="2000" dirty="0" smtClean="0"/>
              <a:t>, </a:t>
            </a:r>
            <a:r>
              <a:rPr lang="en-US" sz="2000" u="sng" dirty="0" smtClean="0"/>
              <a:t>17%</a:t>
            </a:r>
            <a:r>
              <a:rPr lang="en-US" sz="2000" dirty="0" smtClean="0"/>
              <a:t>, higher and </a:t>
            </a:r>
            <a:r>
              <a:rPr lang="en-US" sz="2000" u="sng" dirty="0" smtClean="0"/>
              <a:t>-1%</a:t>
            </a:r>
            <a:r>
              <a:rPr lang="en-US" sz="2000" dirty="0" smtClean="0"/>
              <a:t> lower coalescing vs.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, </a:t>
            </a:r>
            <a:r>
              <a:rPr lang="en-US" sz="2000" u="sng" dirty="0" smtClean="0"/>
              <a:t>64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533400" y="1219200"/>
          <a:ext cx="8094345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>
                <a:solidFill>
                  <a:srgbClr val="800000"/>
                </a:solidFill>
              </a:rPr>
              <a:t>Accelerators </a:t>
            </a:r>
            <a:endParaRPr lang="en-US" b="1" i="1" dirty="0" smtClean="0">
              <a:solidFill>
                <a:srgbClr val="800000"/>
              </a:solidFill>
            </a:endParaRPr>
          </a:p>
          <a:p>
            <a:pPr>
              <a:buFont typeface="Courier New"/>
              <a:buChar char="o"/>
            </a:pPr>
            <a:r>
              <a:rPr lang="en-US" dirty="0" smtClean="0"/>
              <a:t>Accelerators</a:t>
            </a:r>
            <a:r>
              <a:rPr lang="en-US" dirty="0" smtClean="0"/>
              <a:t> amortize control-flow </a:t>
            </a:r>
            <a:r>
              <a:rPr lang="en-US" dirty="0" smtClean="0"/>
              <a:t>over groups of threads</a:t>
            </a:r>
            <a:r>
              <a:rPr lang="en-US" dirty="0" smtClean="0"/>
              <a:t>  (warps)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Warp size impacts</a:t>
            </a:r>
            <a:r>
              <a:rPr lang="en-US" dirty="0" smtClean="0"/>
              <a:t> performance (branch</a:t>
            </a:r>
            <a:r>
              <a:rPr lang="en-US" dirty="0" smtClean="0"/>
              <a:t>/memory divergence &amp; memory access </a:t>
            </a:r>
            <a:r>
              <a:rPr lang="en-US" dirty="0" smtClean="0"/>
              <a:t>coalescing)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Small Warp: </a:t>
            </a:r>
            <a:r>
              <a:rPr lang="en-US" dirty="0" smtClean="0">
                <a:solidFill>
                  <a:srgbClr val="008000"/>
                </a:solidFill>
              </a:rPr>
              <a:t>Low Branch/Memory Divergence (+</a:t>
            </a:r>
            <a:r>
              <a:rPr lang="en-US" dirty="0" smtClean="0">
                <a:solidFill>
                  <a:srgbClr val="008000"/>
                </a:solidFill>
              </a:rPr>
              <a:t>) 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Low Memory Coalescing (-)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Large Warp: </a:t>
            </a:r>
            <a:r>
              <a:rPr lang="en-US" dirty="0" smtClean="0">
                <a:solidFill>
                  <a:srgbClr val="FF0000"/>
                </a:solidFill>
              </a:rPr>
              <a:t>High Branch Divergence/Memory (-)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635"/>
                </a:solidFill>
              </a:rPr>
              <a:t>High Memory Coalescing(+)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i="1" dirty="0" smtClean="0">
                <a:solidFill>
                  <a:srgbClr val="800000"/>
                </a:solidFill>
              </a:rPr>
              <a:t>Question: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smtClean="0">
                <a:solidFill>
                  <a:srgbClr val="800000"/>
                </a:solidFill>
              </a:rPr>
              <a:t>Possible Solutions</a:t>
            </a:r>
            <a:r>
              <a:rPr lang="en-US" b="1" i="1" dirty="0" smtClean="0">
                <a:solidFill>
                  <a:srgbClr val="800000"/>
                </a:solidFill>
              </a:rPr>
              <a:t>?</a:t>
            </a:r>
            <a:endParaRPr lang="en-US" b="1" i="1" dirty="0" smtClean="0">
              <a:solidFill>
                <a:srgbClr val="800000"/>
              </a:solidFill>
            </a:endParaRPr>
          </a:p>
          <a:p>
            <a:pPr>
              <a:buFont typeface="Courier New"/>
              <a:buChar char="o"/>
            </a:pPr>
            <a:r>
              <a:rPr lang="en-US" dirty="0" smtClean="0"/>
              <a:t>Enhance Coalescing in a Small-warp machine (SW+)  OR 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Enhance Divergence in a Large-warp machine (LW+) 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800000"/>
                </a:solidFill>
              </a:rPr>
              <a:t>Winn</a:t>
            </a:r>
            <a:r>
              <a:rPr lang="en-US" b="1" i="1" dirty="0" smtClean="0">
                <a:solidFill>
                  <a:srgbClr val="800000"/>
                </a:solidFill>
              </a:rPr>
              <a:t>er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SW+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Idle Cycles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SW+:</a:t>
            </a:r>
            <a:r>
              <a:rPr lang="en-US" sz="2000" dirty="0" smtClean="0"/>
              <a:t> </a:t>
            </a:r>
            <a:r>
              <a:rPr lang="en-US" sz="2000" u="sng" dirty="0" smtClean="0"/>
              <a:t>11%</a:t>
            </a:r>
            <a:r>
              <a:rPr lang="en-US" sz="2000" dirty="0" smtClean="0"/>
              <a:t>, </a:t>
            </a:r>
            <a:r>
              <a:rPr lang="en-US" sz="2000" u="sng" dirty="0" smtClean="0"/>
              <a:t>6%</a:t>
            </a:r>
            <a:r>
              <a:rPr lang="en-US" sz="2000" dirty="0" smtClean="0"/>
              <a:t>, </a:t>
            </a:r>
            <a:r>
              <a:rPr lang="en-US" sz="2000" u="sng" dirty="0" smtClean="0"/>
              <a:t>8%</a:t>
            </a:r>
            <a:r>
              <a:rPr lang="en-US" sz="2000" dirty="0" smtClean="0"/>
              <a:t> less Idle Cycles vs. </a:t>
            </a:r>
            <a:r>
              <a:rPr lang="en-US" sz="2000" u="sng" dirty="0" smtClean="0"/>
              <a:t>8</a:t>
            </a:r>
            <a:r>
              <a:rPr lang="en-US" sz="2000" dirty="0" smtClean="0"/>
              <a:t>,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LW+:</a:t>
            </a:r>
            <a:r>
              <a:rPr lang="en-US" sz="2000" dirty="0" smtClean="0"/>
              <a:t> </a:t>
            </a:r>
            <a:r>
              <a:rPr lang="en-US" sz="2000" u="sng" dirty="0" smtClean="0"/>
              <a:t>1%</a:t>
            </a:r>
            <a:r>
              <a:rPr lang="en-US" sz="2000" dirty="0" smtClean="0"/>
              <a:t> more and </a:t>
            </a:r>
            <a:r>
              <a:rPr lang="en-US" sz="2000" u="sng" dirty="0" smtClean="0"/>
              <a:t>4%</a:t>
            </a:r>
            <a:r>
              <a:rPr lang="en-US" sz="2000" dirty="0" smtClean="0"/>
              <a:t>, </a:t>
            </a:r>
            <a:r>
              <a:rPr lang="en-US" sz="2000" u="sng" dirty="0" smtClean="0"/>
              <a:t>2%</a:t>
            </a:r>
            <a:r>
              <a:rPr lang="en-US" sz="2000" dirty="0" smtClean="0"/>
              <a:t> less Idle Cycles vs. </a:t>
            </a:r>
            <a:r>
              <a:rPr lang="en-US" sz="2000" u="sng" dirty="0" smtClean="0"/>
              <a:t>8</a:t>
            </a:r>
            <a:r>
              <a:rPr lang="en-US" sz="2000" dirty="0" smtClean="0"/>
              <a:t>,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533400" y="1219200"/>
          <a:ext cx="806577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SW+:</a:t>
            </a:r>
            <a:r>
              <a:rPr lang="en-US" sz="2000" dirty="0" smtClean="0"/>
              <a:t> Outperforms  LW+ (11%), 8 (16%), 16(13%), 32 (20%)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LW+:</a:t>
            </a:r>
            <a:r>
              <a:rPr lang="en-US" sz="2000" dirty="0" smtClean="0"/>
              <a:t> Outperforms  8 (5%), 16 (1%), 32 (7%), 64 (15%)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33400" y="1219200"/>
          <a:ext cx="8001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059363"/>
          </a:xfrm>
        </p:spPr>
        <p:txBody>
          <a:bodyPr/>
          <a:lstStyle/>
          <a:p>
            <a:r>
              <a:rPr lang="en-US" dirty="0" smtClean="0"/>
              <a:t>Warp Size Impacts Coalescing, Idle Cycles, and Performance</a:t>
            </a:r>
          </a:p>
          <a:p>
            <a:endParaRPr lang="en-US" dirty="0" smtClean="0"/>
          </a:p>
          <a:p>
            <a:r>
              <a:rPr lang="en-US" dirty="0" smtClean="0"/>
              <a:t>Investing in Enhancement of small-warp</a:t>
            </a:r>
            <a:r>
              <a:rPr lang="en-US" dirty="0" smtClean="0"/>
              <a:t> (SW+) machine </a:t>
            </a:r>
            <a:r>
              <a:rPr lang="en-US" dirty="0" smtClean="0"/>
              <a:t>returns higher gain than investing  in enhancement of large-</a:t>
            </a:r>
            <a:r>
              <a:rPr lang="en-US" dirty="0" smtClean="0"/>
              <a:t>warp (LW+)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Future Work</a:t>
            </a:r>
            <a:r>
              <a:rPr lang="en-US" dirty="0" smtClean="0"/>
              <a:t>: Evaluating warp size impact on energy efficiency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895600"/>
            <a:ext cx="1251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B2245"/>
                </a:solidFill>
              </a:rPr>
              <a:t>Thank you!</a:t>
            </a:r>
          </a:p>
          <a:p>
            <a:pPr algn="ctr"/>
            <a:r>
              <a:rPr lang="en-US" b="1" dirty="0" smtClean="0">
                <a:solidFill>
                  <a:srgbClr val="0B2245"/>
                </a:solidFill>
              </a:rPr>
              <a:t>Question?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Backup-Slides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of the threads in a warp which are considered for memory access coalescing</a:t>
            </a:r>
          </a:p>
          <a:p>
            <a:pPr lvl="1"/>
            <a:r>
              <a:rPr lang="en-US" dirty="0" smtClean="0"/>
              <a:t>NVIDIA G80     -&gt; Over sub-warp</a:t>
            </a:r>
          </a:p>
          <a:p>
            <a:pPr lvl="1"/>
            <a:r>
              <a:rPr lang="en-US" dirty="0" smtClean="0"/>
              <a:t>NVIDIA GT200 -&gt; Over half-warp</a:t>
            </a:r>
          </a:p>
          <a:p>
            <a:pPr lvl="1"/>
            <a:r>
              <a:rPr lang="en-US" dirty="0" smtClean="0"/>
              <a:t>NVIDIA GF100 -&gt; Over </a:t>
            </a:r>
            <a:r>
              <a:rPr lang="en-US" smtClean="0"/>
              <a:t>entire warp</a:t>
            </a:r>
            <a:endParaRPr lang="en-US" dirty="0" smtClean="0"/>
          </a:p>
          <a:p>
            <a:r>
              <a:rPr lang="en-US" dirty="0" smtClean="0"/>
              <a:t>When the coalescing width is over entire warp, optimal warp size depends on the workload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Branch Divergence (continued)</a:t>
            </a:r>
            <a:endParaRPr lang="en-US" dirty="0"/>
          </a:p>
        </p:txBody>
      </p:sp>
      <p:sp>
        <p:nvSpPr>
          <p:cNvPr id="120" name="Content Placeholder 1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7" name="Slide Number Placeholder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41616" y="1600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4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608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42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76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1616" y="1981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74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08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42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276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41616" y="2362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274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608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942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276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41616" y="2743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27416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60816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94216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27616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41616" y="3124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274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608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942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276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41616" y="3505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27416" y="3505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608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942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276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41616" y="3886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7416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60816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94216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27616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41616" y="4267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027416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608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942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276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1616" y="4648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274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608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942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276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41616" y="5029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274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5608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942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276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41616" y="5410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274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5608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0942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6276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724400" y="1600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4093107" y="19208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61" name="Straight Arrow Connector 60"/>
          <p:cNvCxnSpPr/>
          <p:nvPr/>
        </p:nvCxnSpPr>
        <p:spPr>
          <a:xfrm rot="5400000">
            <a:off x="2363391" y="3962003"/>
            <a:ext cx="44188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4102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9436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4770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0104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4102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9436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4770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0104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4102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9436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4770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104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724400" y="2743200"/>
            <a:ext cx="29718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410200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943600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77000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010400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4102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9436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4770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0104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410200" y="3505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9436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4770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0104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24400" y="3886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410200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43600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77000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10400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4102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9436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4770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0104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4102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9436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4770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0104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724400" y="5029200"/>
            <a:ext cx="29718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54102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943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477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010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4102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9436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4770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104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4102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9436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4770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0104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341616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Small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7244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Large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5800" y="57912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Saving some idle cycles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rot="5400000">
            <a:off x="4001294" y="5980906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ooter Placeholder 1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Thousands of threads are scheduled zero-overhead</a:t>
            </a:r>
          </a:p>
          <a:p>
            <a:pPr lvl="1"/>
            <a:r>
              <a:rPr lang="en-US" dirty="0" smtClean="0"/>
              <a:t>All the context of threads are on-core</a:t>
            </a:r>
          </a:p>
          <a:p>
            <a:r>
              <a:rPr lang="en-US" dirty="0" smtClean="0"/>
              <a:t>Tens of threads are grouped into warp</a:t>
            </a:r>
          </a:p>
          <a:p>
            <a:pPr lvl="1"/>
            <a:r>
              <a:rPr lang="en-US" dirty="0" smtClean="0"/>
              <a:t>Execute same instruction in lock-step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4" name="Picture 7" descr="E:\Ahmad\Academical\M.S\M.S.Thesis\Our Works\16 - BBS\2-BBS-no-merge-on-RBB\simd-pipelin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10000"/>
            <a:ext cx="9144000" cy="254000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1219200" y="5029200"/>
            <a:ext cx="990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5029200"/>
            <a:ext cx="1828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/>
          <p:cNvSpPr/>
          <p:nvPr/>
        </p:nvSpPr>
        <p:spPr>
          <a:xfrm>
            <a:off x="3810000" y="4876800"/>
            <a:ext cx="1524000" cy="1219200"/>
          </a:xfrm>
          <a:prstGeom prst="parallelogram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arallelogram 21"/>
          <p:cNvSpPr/>
          <p:nvPr/>
        </p:nvSpPr>
        <p:spPr>
          <a:xfrm>
            <a:off x="4724400" y="4876800"/>
            <a:ext cx="1524000" cy="1219200"/>
          </a:xfrm>
          <a:prstGeom prst="parallelogram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warp size should be decided as the baseline?</a:t>
            </a:r>
          </a:p>
          <a:p>
            <a:pPr lvl="1"/>
            <a:r>
              <a:rPr lang="en-US" dirty="0" smtClean="0"/>
              <a:t>Then, investing in augmenting the processor toward removing the associated deficiency</a:t>
            </a:r>
          </a:p>
          <a:p>
            <a:r>
              <a:rPr lang="en-US" dirty="0" smtClean="0"/>
              <a:t>Machine models to find the answer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GPGPU-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599" cy="4876800"/>
        </p:xfrm>
        <a:graphic>
          <a:graphicData uri="http://schemas.openxmlformats.org/drawingml/2006/table">
            <a:tbl>
              <a:tblPr/>
              <a:tblGrid>
                <a:gridCol w="4816843"/>
                <a:gridCol w="3412756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Arial"/>
                        </a:rPr>
                        <a:t>NoC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Total Number of SMs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Number of Memory Ctrls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Number of SM Sharing an Network Interface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Arial"/>
                        </a:rPr>
                        <a:t>SM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Number of thread per SM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1024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Maximum allowed CTA per SM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Shared Memory/Register File size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16KB/64KB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SM SIMD width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Warp Size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8 / 16 / 32 / 64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L1 Data cache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48KB: 8-way: LRU: 64BytePerBlock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L1 Texture cache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16KB: 2-way: LRU: 64BytePerBlock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L1 Constant cache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16KB: 2-way: LRU: 64BytePerBlock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Arial"/>
                        </a:rPr>
                        <a:t>Clocking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Core clock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1300 MHz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Interconnect clock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650 MHz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DRAM memory clock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800 MHz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Arial"/>
                        </a:rPr>
                        <a:t>Memory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Number of Banks Per Memory Ctrls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DRAM Scheduling Policy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FCFS</a:t>
                      </a:r>
                    </a:p>
                  </a:txBody>
                  <a:tcPr marL="92583" marR="92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Branch/Memory Divergence</a:t>
            </a:r>
          </a:p>
          <a:p>
            <a:r>
              <a:rPr lang="en-US" dirty="0" smtClean="0"/>
              <a:t>Memory Access Coalescing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Warp Size Impact </a:t>
            </a:r>
          </a:p>
          <a:p>
            <a:r>
              <a:rPr lang="en-US" dirty="0" smtClean="0"/>
              <a:t>Warp Size</a:t>
            </a:r>
            <a:r>
              <a:rPr lang="en-US" u="heavy" dirty="0" smtClean="0"/>
              <a:t>: </a:t>
            </a:r>
            <a:r>
              <a:rPr lang="en-US" u="heavy" dirty="0" smtClean="0">
                <a:solidFill>
                  <a:schemeClr val="tx2"/>
                </a:solidFill>
              </a:rPr>
              <a:t>Large or Small?</a:t>
            </a:r>
          </a:p>
          <a:p>
            <a:pPr lvl="1"/>
            <a:r>
              <a:rPr lang="en-US" dirty="0" smtClean="0"/>
              <a:t>Use machine models to find the answer:</a:t>
            </a:r>
          </a:p>
          <a:p>
            <a:pPr lvl="1"/>
            <a:r>
              <a:rPr lang="en-US" dirty="0" smtClean="0"/>
              <a:t>Small-Warp Coalescing-Enhanced Machine (</a:t>
            </a:r>
            <a:r>
              <a:rPr lang="en-US" dirty="0" smtClean="0">
                <a:solidFill>
                  <a:srgbClr val="FF0000"/>
                </a:solidFill>
              </a:rPr>
              <a:t>SW+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Large-Warp Control-flow-Enhanced Machine (</a:t>
            </a:r>
            <a:r>
              <a:rPr lang="en-US" dirty="0" smtClean="0">
                <a:solidFill>
                  <a:srgbClr val="FF0000"/>
                </a:solidFill>
              </a:rPr>
              <a:t>LW+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r>
              <a:rPr lang="en-US" dirty="0" smtClean="0"/>
              <a:t>Conclusions &amp;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1" cy="5161279"/>
        </p:xfrm>
        <a:graphic>
          <a:graphicData uri="http://schemas.openxmlformats.org/drawingml/2006/table">
            <a:tbl>
              <a:tblPr/>
              <a:tblGrid>
                <a:gridCol w="4356848"/>
                <a:gridCol w="1400864"/>
                <a:gridCol w="1455907"/>
                <a:gridCol w="1015982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Grid Size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Block Size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#Insn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BFS: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BFS Graph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16x(8,1,1)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16x(512,1)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1.4M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BKP: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Back Propagation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2x(1,64,1)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2x(16,16)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2.9M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DYN: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Dyn_Proc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13x(35,1,1)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13x(256)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64M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FWAL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: Fast Walsh Transform [6]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6x(32,1,1)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3x(16,1,1)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(128,1,1)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7x(256)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3x(512)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11.1M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GAS: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Gaussian Elimination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48x(3,3,1)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48x(16,16)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8.8M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HSPT: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Hotspot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(43,43,1)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(16,16,1)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76.2M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MP: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MUMmer-GPU++ [8]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0.3M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MTM: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Matrix Multiply [14]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(5,8,1)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(16,16,1)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2.4M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MU: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MUMmer-GPU [1]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(100,1,1)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0.15M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NNC: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Nearest Neighbor on cuda [2]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4x(938,1,1)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4x(16,1,1)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5.9M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NQU: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N-Queen [1]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(96,1,1)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1.2M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NW: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Needleman-Wunsch [3]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2x(1,1,1)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…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2x(31,1,1)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(32,1,1)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63x(16)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12.9M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SC: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Scan[14]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(64,1,1)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3.6M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SR1: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Speckle Reducing Anisotropic Diffusion [3] (large dataset)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3x(8,8,1)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3x(16,16)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9.1M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SR2: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Speckle Reducing Anisotropic Diffusion [3] (small dataset)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4x(4,4,1)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4x(16,16)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2.4M</a:t>
                      </a:r>
                    </a:p>
                  </a:txBody>
                  <a:tcPr marL="69221" marR="69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Opportunities</a:t>
            </a:r>
          </a:p>
          <a:p>
            <a:pPr lvl="1"/>
            <a:r>
              <a:rPr lang="en-US" dirty="0" smtClean="0"/>
              <a:t>Reduce scheduling overhead</a:t>
            </a:r>
          </a:p>
          <a:p>
            <a:pPr lvl="1"/>
            <a:r>
              <a:rPr lang="en-US" dirty="0" smtClean="0"/>
              <a:t>Improve utilization of execution units (SIMD efficiency)</a:t>
            </a:r>
          </a:p>
          <a:p>
            <a:pPr lvl="1"/>
            <a:r>
              <a:rPr lang="en-US" dirty="0" smtClean="0"/>
              <a:t>Exploit inter-thread data locality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Challenges</a:t>
            </a:r>
          </a:p>
          <a:p>
            <a:pPr lvl="1"/>
            <a:r>
              <a:rPr lang="en-US" dirty="0" smtClean="0"/>
              <a:t>Memory divergence</a:t>
            </a:r>
          </a:p>
          <a:p>
            <a:pPr lvl="1"/>
            <a:r>
              <a:rPr lang="en-US" dirty="0" smtClean="0"/>
              <a:t>Branch divergence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of a warp may hit or miss in L1 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590800"/>
          <a:ext cx="281940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J = A[S];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// L1 cache access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Lucida Console" pitchFamily="49" charset="0"/>
                        </a:rPr>
                        <a:t>L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 = K * J;</a:t>
                      </a: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95600" y="2895600"/>
            <a:ext cx="457994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3594" y="2895600"/>
            <a:ext cx="456406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0" y="2895600"/>
            <a:ext cx="4572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895600"/>
            <a:ext cx="457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578507" y="27590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905000" y="4648200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715294" y="2932906"/>
            <a:ext cx="6858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485900" y="3848100"/>
            <a:ext cx="11430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10618" y="2514600"/>
            <a:ext cx="2589982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956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672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09800" y="4419600"/>
            <a:ext cx="2589982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947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19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091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3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Branch Divergence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Branch instruction can diverge to two different paths dividing  the warp to two groups:</a:t>
            </a:r>
          </a:p>
          <a:p>
            <a:pPr lvl="1" eaLnBrk="1" hangingPunct="1">
              <a:buFont typeface="Georgia" charset="0"/>
              <a:buAutoNum type="arabicPeriod"/>
            </a:pPr>
            <a:r>
              <a:rPr lang="en-US" dirty="0" smtClean="0"/>
              <a:t>Threads with </a:t>
            </a:r>
            <a:r>
              <a:rPr lang="en-US" dirty="0" smtClean="0">
                <a:solidFill>
                  <a:srgbClr val="FF0000"/>
                </a:solidFill>
              </a:rPr>
              <a:t>taken outcome</a:t>
            </a:r>
          </a:p>
          <a:p>
            <a:pPr lvl="1" eaLnBrk="1" hangingPunct="1">
              <a:buFont typeface="Georgia" charset="0"/>
              <a:buAutoNum type="arabicPeriod"/>
            </a:pPr>
            <a:r>
              <a:rPr lang="en-US" dirty="0" smtClean="0"/>
              <a:t>Threads with </a:t>
            </a:r>
            <a:r>
              <a:rPr lang="en-US" dirty="0" smtClean="0">
                <a:solidFill>
                  <a:srgbClr val="FF0000"/>
                </a:solidFill>
              </a:rPr>
              <a:t>not-taken outcome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267200" y="3200400"/>
          <a:ext cx="3733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If(J==K){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]=A[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]*B[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}else if(J&gt;K){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dirty="0" smtClean="0">
                          <a:latin typeface="Lucida Console" pitchFamily="49" charset="0"/>
                        </a:rPr>
                        <a:t>]=0;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}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1677218" y="3200400"/>
            <a:ext cx="2589982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76400" y="3581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76400" y="3962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62200" y="3962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19400" y="3962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76600" y="3962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33800" y="3962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76400" y="4343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4724400"/>
            <a:ext cx="2590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45107" y="33686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572691" y="4152503"/>
            <a:ext cx="19042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362200" y="3581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19400" y="3581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76600" y="3581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33800" y="3581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622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194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766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338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62200" y="4343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19400" y="4343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76600" y="4343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33800" y="4343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622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8194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766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7338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Access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memory access of neighbor threads are coalesced into one transaction</a:t>
            </a:r>
            <a:endParaRPr lang="en-US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7800" y="2362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32766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4191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670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336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0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338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670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33600" y="45720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67000" y="4572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0400" y="4572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45720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67200" y="30480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724400" y="28194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48400" y="28194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267200" y="38862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724400" y="3657600"/>
            <a:ext cx="14478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C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67200" y="4800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724400" y="45720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D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48400" y="4572000"/>
            <a:ext cx="14478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57400" y="2819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A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0800" y="2819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B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24200" y="2819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A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57600" y="2819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B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574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08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242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576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7400" y="4724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D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90800" y="4724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24200" y="4724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57600" y="4724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D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5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Warp Size</a:t>
            </a:r>
            <a:r>
              <a:rPr lang="en-US" dirty="0" smtClean="0"/>
              <a:t>: number of threads in warp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Small Warp </a:t>
            </a:r>
            <a:r>
              <a:rPr lang="en-US" dirty="0" smtClean="0">
                <a:solidFill>
                  <a:srgbClr val="FF0000"/>
                </a:solidFill>
              </a:rPr>
              <a:t>Advantage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Less branch/memory divergence</a:t>
            </a:r>
          </a:p>
          <a:p>
            <a:pPr lvl="1"/>
            <a:r>
              <a:rPr lang="en-US" dirty="0" smtClean="0"/>
              <a:t>Less synchronization overhead at every instruction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Large Warp </a:t>
            </a:r>
            <a:r>
              <a:rPr lang="en-US" dirty="0" smtClean="0">
                <a:solidFill>
                  <a:srgbClr val="FF0000"/>
                </a:solidFill>
              </a:rPr>
              <a:t>Advantage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Greater opportunity for memory access coalescing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and Branch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the warp size, lower the branch divergence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19600" y="3124200"/>
          <a:ext cx="3733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If(J&gt;K){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]=A[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]*B[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];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else{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]=0;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}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6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8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71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7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9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2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33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90800" y="4191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191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66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47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28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09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90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71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2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33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66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590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62000" y="24192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2</a:t>
            </a:r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-thread warp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66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T1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47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T2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828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T3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09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T4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590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T5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71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T6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52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T7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733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T8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2000" y="5562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No branch divergence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66800" y="3124200"/>
            <a:ext cx="1524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90800" y="3124200"/>
            <a:ext cx="1524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62000" y="24192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4</a:t>
            </a:r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-thread warp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2000" y="5562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Branch divergence</a:t>
            </a:r>
            <a:endParaRPr lang="en-US" sz="2000" b="1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28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352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Warp Size Impact in GPUs: Large or Small?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52" grpId="0" animBg="1"/>
      <p:bldP spid="52" grpId="1" animBg="1"/>
      <p:bldP spid="54" grpId="0"/>
      <p:bldP spid="54" grpId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3" grpId="1"/>
      <p:bldP spid="64" grpId="0" animBg="1"/>
      <p:bldP spid="65" grpId="0" animBg="1"/>
      <p:bldP spid="66" grpId="0"/>
      <p:bldP spid="67" grpId="0"/>
      <p:bldP spid="68" grpId="0" animBg="1"/>
      <p:bldP spid="68" grpId="1" animBg="1"/>
      <p:bldP spid="69" grpId="0" animBg="1"/>
      <p:bldP spid="69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3.7|5.6|18.8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3.8|6.6|3.3|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2357</Words>
  <Application>Microsoft Macintosh PowerPoint</Application>
  <PresentationFormat>On-screen Show (4:3)</PresentationFormat>
  <Paragraphs>824</Paragraphs>
  <Slides>30</Slides>
  <Notes>30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Warp Size Impact in GPUs: Large or Small?</vt:lpstr>
      <vt:lpstr>This Work</vt:lpstr>
      <vt:lpstr>Outline</vt:lpstr>
      <vt:lpstr>Warping</vt:lpstr>
      <vt:lpstr>Memory Divergence</vt:lpstr>
      <vt:lpstr>Branch Divergence</vt:lpstr>
      <vt:lpstr>Memory Access Coalescing</vt:lpstr>
      <vt:lpstr>Warp Size</vt:lpstr>
      <vt:lpstr>Warp Size and Branch Divergence</vt:lpstr>
      <vt:lpstr>Warp Size and Memory Divergence</vt:lpstr>
      <vt:lpstr>Warp Size and Memory Access Coalescing</vt:lpstr>
      <vt:lpstr>Warp Size Impact on Coalescing</vt:lpstr>
      <vt:lpstr>Warp Size Impact on Idle Cycles</vt:lpstr>
      <vt:lpstr>Warp Size Impact on Performance</vt:lpstr>
      <vt:lpstr>Approach</vt:lpstr>
      <vt:lpstr>SW+</vt:lpstr>
      <vt:lpstr>LW+</vt:lpstr>
      <vt:lpstr>Methodology</vt:lpstr>
      <vt:lpstr>Coalescing Rate</vt:lpstr>
      <vt:lpstr>Idle Cycles</vt:lpstr>
      <vt:lpstr>Performance</vt:lpstr>
      <vt:lpstr>Conclusion &amp; Future Work</vt:lpstr>
      <vt:lpstr>Slide 23</vt:lpstr>
      <vt:lpstr>Backup-Slides</vt:lpstr>
      <vt:lpstr>Coalescing Width</vt:lpstr>
      <vt:lpstr>Warp Size and Branch Divergence (continued)</vt:lpstr>
      <vt:lpstr>Warping</vt:lpstr>
      <vt:lpstr>Key Question</vt:lpstr>
      <vt:lpstr>GPGPU-sim Config</vt:lpstr>
      <vt:lpstr>Workloads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Amirali Baniasadi</cp:lastModifiedBy>
  <cp:revision>304</cp:revision>
  <dcterms:created xsi:type="dcterms:W3CDTF">2013-03-16T12:23:36Z</dcterms:created>
  <dcterms:modified xsi:type="dcterms:W3CDTF">2013-03-16T19:30:37Z</dcterms:modified>
</cp:coreProperties>
</file>