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12" r:id="rId2"/>
    <p:sldId id="288" r:id="rId3"/>
    <p:sldId id="257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13" r:id="rId16"/>
    <p:sldId id="315" r:id="rId17"/>
    <p:sldId id="314" r:id="rId18"/>
    <p:sldId id="316" r:id="rId19"/>
    <p:sldId id="308" r:id="rId20"/>
    <p:sldId id="289" r:id="rId21"/>
    <p:sldId id="302" r:id="rId22"/>
    <p:sldId id="303" r:id="rId23"/>
    <p:sldId id="305" r:id="rId24"/>
    <p:sldId id="304" r:id="rId25"/>
    <p:sldId id="318" r:id="rId26"/>
    <p:sldId id="306" r:id="rId27"/>
    <p:sldId id="317" r:id="rId28"/>
    <p:sldId id="307" r:id="rId29"/>
    <p:sldId id="281" r:id="rId30"/>
    <p:sldId id="282" r:id="rId31"/>
    <p:sldId id="290" r:id="rId32"/>
    <p:sldId id="311" r:id="rId33"/>
    <p:sldId id="309" r:id="rId34"/>
    <p:sldId id="31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irali Baniasadi" initials="A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2245"/>
    <a:srgbClr val="007635"/>
    <a:srgbClr val="0033CC"/>
    <a:srgbClr val="5CFF4F"/>
    <a:srgbClr val="88CAE8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4660"/>
  </p:normalViewPr>
  <p:slideViewPr>
    <p:cSldViewPr>
      <p:cViewPr varScale="1">
        <p:scale>
          <a:sx n="72" d="100"/>
          <a:sy n="72" d="100"/>
        </p:scale>
        <p:origin x="-6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ilashkar\Desktop\WarpEnergy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3-Warp%20Size%20Energy\13-IGCC\camera-ready\presentation\WarpEnergy%20-%20Reduce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ilashkar\Desktop\WarpEnergy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ilashkar\Desktop\WarpEnergy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ilashkar\Desktop\WarpEnergy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3-Warp%20Size%20Energy\13-IGCC\WarpEnergy%20-%20Reduced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3-Warp%20Size%20Energy\13-IGCC\camera-ready\presentation\WarpEnergy%20-%20Reduced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3-Warp%20Size%20Energy\13-IGCC\camera-ready\presentation\WarpEnergy%20-%20Reduced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3-Warp%20Size%20Energy\13-IGCC\camera-ready\presentation\WarpEnergy%20-%20Reduced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hmad\Academical\M.S\M.S.Thesis\Our%20Works\Papers\13-Warp%20Size%20Energy\13-IGCC\camera-ready\presentation\WarpEnergy%20-%20Reduced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819137527163955"/>
          <c:y val="6.5172030126668987E-2"/>
          <c:w val="0.88180862472836075"/>
          <c:h val="0.77295903229487684"/>
        </c:manualLayout>
      </c:layout>
      <c:barChart>
        <c:barDir val="col"/>
        <c:grouping val="clustered"/>
        <c:ser>
          <c:idx val="0"/>
          <c:order val="0"/>
          <c:tx>
            <c:strRef>
              <c:f>coalescing!$K$22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coalescing!$K$23:$K$26</c:f>
              <c:numCache>
                <c:formatCode>General</c:formatCode>
                <c:ptCount val="4"/>
                <c:pt idx="0">
                  <c:v>28.514374372500001</c:v>
                </c:pt>
                <c:pt idx="1">
                  <c:v>3.4882767797700001</c:v>
                </c:pt>
                <c:pt idx="2">
                  <c:v>19.478755793600001</c:v>
                </c:pt>
                <c:pt idx="3">
                  <c:v>38.887999999999998</c:v>
                </c:pt>
              </c:numCache>
            </c:numRef>
          </c:val>
        </c:ser>
        <c:ser>
          <c:idx val="1"/>
          <c:order val="1"/>
          <c:tx>
            <c:strRef>
              <c:f>coalescing!$L$22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coalescing!$L$23:$L$26</c:f>
              <c:numCache>
                <c:formatCode>General</c:formatCode>
                <c:ptCount val="4"/>
                <c:pt idx="0">
                  <c:v>39.33920926719999</c:v>
                </c:pt>
                <c:pt idx="1">
                  <c:v>4.0127357335299756</c:v>
                </c:pt>
                <c:pt idx="2">
                  <c:v>26.672206184699988</c:v>
                </c:pt>
                <c:pt idx="3">
                  <c:v>43.79279279280059</c:v>
                </c:pt>
              </c:numCache>
            </c:numRef>
          </c:val>
        </c:ser>
        <c:ser>
          <c:idx val="2"/>
          <c:order val="2"/>
          <c:tx>
            <c:strRef>
              <c:f>coalescing!$M$22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coalescing!$M$23:$M$26</c:f>
              <c:numCache>
                <c:formatCode>General</c:formatCode>
                <c:ptCount val="4"/>
                <c:pt idx="0">
                  <c:v>61.381532416500001</c:v>
                </c:pt>
                <c:pt idx="1">
                  <c:v>3.7152980526700001</c:v>
                </c:pt>
                <c:pt idx="2">
                  <c:v>26.891805030900031</c:v>
                </c:pt>
                <c:pt idx="3">
                  <c:v>44.596330275200003</c:v>
                </c:pt>
              </c:numCache>
            </c:numRef>
          </c:val>
        </c:ser>
        <c:ser>
          <c:idx val="3"/>
          <c:order val="3"/>
          <c:tx>
            <c:strRef>
              <c:f>coalescing!$N$22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coalescing!$N$23:$N$26</c:f>
              <c:numCache>
                <c:formatCode>General</c:formatCode>
                <c:ptCount val="4"/>
                <c:pt idx="0">
                  <c:v>84.190784155198969</c:v>
                </c:pt>
                <c:pt idx="1">
                  <c:v>3.98807278038</c:v>
                </c:pt>
                <c:pt idx="2">
                  <c:v>26.643387666900001</c:v>
                </c:pt>
                <c:pt idx="3">
                  <c:v>45.009259259299945</c:v>
                </c:pt>
              </c:numCache>
            </c:numRef>
          </c:val>
        </c:ser>
        <c:axId val="49353088"/>
        <c:axId val="49354624"/>
      </c:barChart>
      <c:catAx>
        <c:axId val="493530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crossAx val="49354624"/>
        <c:crosses val="autoZero"/>
        <c:auto val="1"/>
        <c:lblAlgn val="ctr"/>
        <c:lblOffset val="100"/>
      </c:catAx>
      <c:valAx>
        <c:axId val="49354624"/>
        <c:scaling>
          <c:orientation val="minMax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Coalescing Rate</a:t>
                </a:r>
              </a:p>
            </c:rich>
          </c:tx>
          <c:layout/>
        </c:title>
        <c:numFmt formatCode="General" sourceLinked="1"/>
        <c:tickLblPos val="nextTo"/>
        <c:crossAx val="49353088"/>
        <c:crosses val="autoZero"/>
        <c:crossBetween val="between"/>
        <c:majorUnit val="10"/>
      </c:valAx>
    </c:plotArea>
    <c:legend>
      <c:legendPos val="t"/>
      <c:layout>
        <c:manualLayout>
          <c:xMode val="edge"/>
          <c:yMode val="edge"/>
          <c:x val="0.29965780487116528"/>
          <c:y val="0"/>
          <c:w val="0.40785284903903152"/>
          <c:h val="6.4330423370991721E-2"/>
        </c:manualLayout>
      </c:layout>
    </c:legend>
    <c:plotVisOnly val="1"/>
    <c:dispBlanksAs val="gap"/>
  </c:chart>
  <c:spPr>
    <a:ln w="3175"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4376280688392128E-2"/>
          <c:y val="6.3833889544158598E-2"/>
          <c:w val="0.9056237193116079"/>
          <c:h val="0.7776207365902339"/>
        </c:manualLayout>
      </c:layout>
      <c:barChart>
        <c:barDir val="col"/>
        <c:grouping val="clustered"/>
        <c:ser>
          <c:idx val="0"/>
          <c:order val="0"/>
          <c:tx>
            <c:strRef>
              <c:f>'energy-delay'!$B$1</c:f>
              <c:strCache>
                <c:ptCount val="1"/>
                <c:pt idx="0">
                  <c:v>SW+</c:v>
                </c:pt>
              </c:strCache>
            </c:strRef>
          </c:tx>
          <c:spPr>
            <a:solidFill>
              <a:srgbClr val="92D05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'energy-delay'!$B$58:$B$66</c:f>
              <c:numCache>
                <c:formatCode>General</c:formatCode>
                <c:ptCount val="9"/>
                <c:pt idx="0">
                  <c:v>0.47495257955835102</c:v>
                </c:pt>
                <c:pt idx="1">
                  <c:v>0.85039030741591348</c:v>
                </c:pt>
                <c:pt idx="2">
                  <c:v>0.36319432824223125</c:v>
                </c:pt>
                <c:pt idx="3">
                  <c:v>0.18065817147488331</c:v>
                </c:pt>
                <c:pt idx="4">
                  <c:v>0.59203141072808718</c:v>
                </c:pt>
                <c:pt idx="5">
                  <c:v>1.3225679083554049</c:v>
                </c:pt>
                <c:pt idx="6">
                  <c:v>0.70772223189643091</c:v>
                </c:pt>
                <c:pt idx="7">
                  <c:v>1.1299476269564046</c:v>
                </c:pt>
                <c:pt idx="8">
                  <c:v>0.95758883944789464</c:v>
                </c:pt>
              </c:numCache>
            </c:numRef>
          </c:val>
        </c:ser>
        <c:ser>
          <c:idx val="1"/>
          <c:order val="1"/>
          <c:tx>
            <c:strRef>
              <c:f>'energy-delay'!$C$1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'energy-delay'!$C$58:$C$66</c:f>
              <c:numCache>
                <c:formatCode>General</c:formatCode>
                <c:ptCount val="9"/>
                <c:pt idx="0">
                  <c:v>6.3595678280950096</c:v>
                </c:pt>
                <c:pt idx="1">
                  <c:v>3.4861479686736057</c:v>
                </c:pt>
                <c:pt idx="2">
                  <c:v>0.36483071721316185</c:v>
                </c:pt>
                <c:pt idx="3">
                  <c:v>0.18066731339313316</c:v>
                </c:pt>
                <c:pt idx="4">
                  <c:v>0.64965370567033964</c:v>
                </c:pt>
                <c:pt idx="5">
                  <c:v>1.6071469627683976</c:v>
                </c:pt>
                <c:pt idx="6">
                  <c:v>0.70785273998187692</c:v>
                </c:pt>
                <c:pt idx="7">
                  <c:v>2.4727774985236812</c:v>
                </c:pt>
                <c:pt idx="8">
                  <c:v>2.2568752483799002</c:v>
                </c:pt>
              </c:numCache>
            </c:numRef>
          </c:val>
        </c:ser>
        <c:ser>
          <c:idx val="2"/>
          <c:order val="2"/>
          <c:tx>
            <c:strRef>
              <c:f>'energy-delay'!$D$1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'energy-delay'!$D$58:$D$66</c:f>
              <c:numCache>
                <c:formatCode>General</c:formatCode>
                <c:ptCount val="9"/>
                <c:pt idx="0">
                  <c:v>2.5486763942303248</c:v>
                </c:pt>
                <c:pt idx="1">
                  <c:v>1.35523705037388</c:v>
                </c:pt>
                <c:pt idx="2">
                  <c:v>0.51282179423112484</c:v>
                </c:pt>
                <c:pt idx="3">
                  <c:v>0.31911835482245193</c:v>
                </c:pt>
                <c:pt idx="4">
                  <c:v>0.55139136683811563</c:v>
                </c:pt>
                <c:pt idx="5">
                  <c:v>1.0594107751766086</c:v>
                </c:pt>
                <c:pt idx="6">
                  <c:v>0.65242634081793338</c:v>
                </c:pt>
                <c:pt idx="7">
                  <c:v>1.0672983012366195</c:v>
                </c:pt>
                <c:pt idx="8">
                  <c:v>1.0833221608946004</c:v>
                </c:pt>
              </c:numCache>
            </c:numRef>
          </c:val>
        </c:ser>
        <c:ser>
          <c:idx val="3"/>
          <c:order val="3"/>
          <c:tx>
            <c:strRef>
              <c:f>'energy-delay'!$E$1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33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'energy-delay'!$E$58:$E$66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4"/>
          <c:order val="4"/>
          <c:tx>
            <c:strRef>
              <c:f>'energy-delay'!$F$1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'energy-delay'!$F$58:$F$66</c:f>
              <c:numCache>
                <c:formatCode>General</c:formatCode>
                <c:ptCount val="9"/>
                <c:pt idx="0">
                  <c:v>0.62385654879671926</c:v>
                </c:pt>
                <c:pt idx="1">
                  <c:v>0.90594061834249284</c:v>
                </c:pt>
                <c:pt idx="2">
                  <c:v>1.9335291031631079</c:v>
                </c:pt>
                <c:pt idx="3">
                  <c:v>1.8378687140538679</c:v>
                </c:pt>
                <c:pt idx="4">
                  <c:v>6.4476039437748893</c:v>
                </c:pt>
                <c:pt idx="5">
                  <c:v>4.0983060158660773</c:v>
                </c:pt>
                <c:pt idx="6">
                  <c:v>1.3441132609373012</c:v>
                </c:pt>
                <c:pt idx="7">
                  <c:v>1.0715994386216698</c:v>
                </c:pt>
                <c:pt idx="8">
                  <c:v>1.6629999952702004</c:v>
                </c:pt>
              </c:numCache>
            </c:numRef>
          </c:val>
        </c:ser>
        <c:ser>
          <c:idx val="5"/>
          <c:order val="5"/>
          <c:tx>
            <c:strRef>
              <c:f>'energy-delay'!$G$1</c:f>
              <c:strCache>
                <c:ptCount val="1"/>
                <c:pt idx="0">
                  <c:v>LW+</c:v>
                </c:pt>
              </c:strCache>
            </c:strRef>
          </c:tx>
          <c:spPr>
            <a:solidFill>
              <a:srgbClr val="7030A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'energy-delay'!$G$58:$G$66</c:f>
              <c:numCache>
                <c:formatCode>General</c:formatCode>
                <c:ptCount val="9"/>
                <c:pt idx="0">
                  <c:v>0.74975103023057943</c:v>
                </c:pt>
                <c:pt idx="1">
                  <c:v>0.78874668417266081</c:v>
                </c:pt>
                <c:pt idx="2">
                  <c:v>0.37713847308833781</c:v>
                </c:pt>
                <c:pt idx="3">
                  <c:v>3.2443498056192781E-2</c:v>
                </c:pt>
                <c:pt idx="4">
                  <c:v>7.4430687804462607</c:v>
                </c:pt>
                <c:pt idx="5">
                  <c:v>4.8148158573482842</c:v>
                </c:pt>
                <c:pt idx="6">
                  <c:v>0.40664945259382357</c:v>
                </c:pt>
                <c:pt idx="7">
                  <c:v>1.2028295684988262</c:v>
                </c:pt>
                <c:pt idx="8">
                  <c:v>1.5469087659867444</c:v>
                </c:pt>
              </c:numCache>
            </c:numRef>
          </c:val>
        </c:ser>
        <c:axId val="64292736"/>
        <c:axId val="64294272"/>
      </c:barChart>
      <c:catAx>
        <c:axId val="64292736"/>
        <c:scaling>
          <c:orientation val="minMax"/>
        </c:scaling>
        <c:axPos val="b"/>
        <c:numFmt formatCode="General" sourceLinked="1"/>
        <c:tickLblPos val="nextTo"/>
        <c:crossAx val="64294272"/>
        <c:crosses val="autoZero"/>
        <c:auto val="1"/>
        <c:lblAlgn val="ctr"/>
        <c:lblOffset val="100"/>
      </c:catAx>
      <c:valAx>
        <c:axId val="6429427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="1" i="0" baseline="0" dirty="0" smtClean="0"/>
                  <a:t>Norm. Energy.Delay2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3.1446544773751405E-3"/>
              <c:y val="0.16058551214009414"/>
            </c:manualLayout>
          </c:layout>
        </c:title>
        <c:numFmt formatCode="General" sourceLinked="1"/>
        <c:tickLblPos val="nextTo"/>
        <c:crossAx val="642927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537429249916961"/>
          <c:y val="0"/>
          <c:w val="0.52767908776297323"/>
          <c:h val="6.300956302590982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819288546378511"/>
          <c:y val="6.3785391187803672E-2"/>
          <c:w val="0.86180711453621484"/>
          <c:h val="0.76901686491316268"/>
        </c:manualLayout>
      </c:layout>
      <c:barChart>
        <c:barDir val="col"/>
        <c:grouping val="clustered"/>
        <c:ser>
          <c:idx val="0"/>
          <c:order val="0"/>
          <c:tx>
            <c:strRef>
              <c:f>idle!$K$22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idle!$K$23:$K$26</c:f>
              <c:numCache>
                <c:formatCode>General</c:formatCode>
                <c:ptCount val="4"/>
                <c:pt idx="0">
                  <c:v>0.63331187311200365</c:v>
                </c:pt>
                <c:pt idx="1">
                  <c:v>0.13615797637999988</c:v>
                </c:pt>
                <c:pt idx="2">
                  <c:v>4.6283395264199653E-2</c:v>
                </c:pt>
                <c:pt idx="3">
                  <c:v>0.5435753609639955</c:v>
                </c:pt>
              </c:numCache>
            </c:numRef>
          </c:val>
        </c:ser>
        <c:ser>
          <c:idx val="1"/>
          <c:order val="1"/>
          <c:tx>
            <c:strRef>
              <c:f>idle!$L$22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idle!$L$23:$L$26</c:f>
              <c:numCache>
                <c:formatCode>General</c:formatCode>
                <c:ptCount val="4"/>
                <c:pt idx="0">
                  <c:v>0.53569501471700465</c:v>
                </c:pt>
                <c:pt idx="1">
                  <c:v>0.12625399370000001</c:v>
                </c:pt>
                <c:pt idx="2">
                  <c:v>1.2342966770599985E-2</c:v>
                </c:pt>
                <c:pt idx="3">
                  <c:v>0.64532153444300955</c:v>
                </c:pt>
              </c:numCache>
            </c:numRef>
          </c:val>
        </c:ser>
        <c:ser>
          <c:idx val="2"/>
          <c:order val="2"/>
          <c:tx>
            <c:strRef>
              <c:f>idle!$M$22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idle!$M$23:$M$26</c:f>
              <c:numCache>
                <c:formatCode>General</c:formatCode>
                <c:ptCount val="4"/>
                <c:pt idx="0">
                  <c:v>0.39109701811100001</c:v>
                </c:pt>
                <c:pt idx="1">
                  <c:v>0.12790010672800001</c:v>
                </c:pt>
                <c:pt idx="2">
                  <c:v>6.3647771889600011E-2</c:v>
                </c:pt>
                <c:pt idx="3">
                  <c:v>0.76650079714000363</c:v>
                </c:pt>
              </c:numCache>
            </c:numRef>
          </c:val>
        </c:ser>
        <c:ser>
          <c:idx val="3"/>
          <c:order val="3"/>
          <c:tx>
            <c:strRef>
              <c:f>idle!$N$22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idle!$N$23:$N$26</c:f>
              <c:numCache>
                <c:formatCode>General</c:formatCode>
                <c:ptCount val="4"/>
                <c:pt idx="0">
                  <c:v>0.29984692731200696</c:v>
                </c:pt>
                <c:pt idx="1">
                  <c:v>0.12307507602500013</c:v>
                </c:pt>
                <c:pt idx="2">
                  <c:v>7.4694283916000942E-2</c:v>
                </c:pt>
                <c:pt idx="3">
                  <c:v>0.81302857496600001</c:v>
                </c:pt>
              </c:numCache>
            </c:numRef>
          </c:val>
        </c:ser>
        <c:axId val="49403008"/>
        <c:axId val="49404544"/>
      </c:barChart>
      <c:catAx>
        <c:axId val="4940300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crossAx val="49404544"/>
        <c:crosses val="autoZero"/>
        <c:auto val="1"/>
        <c:lblAlgn val="ctr"/>
        <c:lblOffset val="100"/>
      </c:catAx>
      <c:valAx>
        <c:axId val="49404544"/>
        <c:scaling>
          <c:orientation val="minMax"/>
          <c:max val="1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Idle Cycles</a:t>
                </a:r>
              </a:p>
            </c:rich>
          </c:tx>
          <c:layout>
            <c:manualLayout>
              <c:xMode val="edge"/>
              <c:yMode val="edge"/>
              <c:x val="4.8783565515849022E-3"/>
              <c:y val="0.23062005069879088"/>
            </c:manualLayout>
          </c:layout>
        </c:title>
        <c:numFmt formatCode="0%" sourceLinked="0"/>
        <c:tickLblPos val="nextTo"/>
        <c:crossAx val="49403008"/>
        <c:crosses val="autoZero"/>
        <c:crossBetween val="between"/>
        <c:majorUnit val="0.2"/>
        <c:minorUnit val="0.2"/>
      </c:valAx>
    </c:plotArea>
    <c:legend>
      <c:legendPos val="t"/>
      <c:layout>
        <c:manualLayout>
          <c:xMode val="edge"/>
          <c:yMode val="edge"/>
          <c:x val="0.3071082537555147"/>
          <c:y val="0"/>
          <c:w val="0.39287569107053127"/>
          <c:h val="6.2961690958842964E-2"/>
        </c:manualLayout>
      </c:layout>
    </c:legend>
    <c:plotVisOnly val="1"/>
    <c:dispBlanksAs val="gap"/>
  </c:chart>
  <c:spPr>
    <a:ln w="3175"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738664132500677"/>
          <c:y val="7.8849518810148733E-2"/>
          <c:w val="0.87261335867499346"/>
          <c:h val="0.76602608267716554"/>
        </c:manualLayout>
      </c:layout>
      <c:barChart>
        <c:barDir val="col"/>
        <c:grouping val="clustered"/>
        <c:ser>
          <c:idx val="0"/>
          <c:order val="0"/>
          <c:tx>
            <c:strRef>
              <c:f>energy!$K$22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energy!$K$23:$K$26</c:f>
              <c:numCache>
                <c:formatCode>General</c:formatCode>
                <c:ptCount val="4"/>
                <c:pt idx="0">
                  <c:v>2.2718497548404581</c:v>
                </c:pt>
                <c:pt idx="1">
                  <c:v>1.3973469457565801</c:v>
                </c:pt>
                <c:pt idx="2">
                  <c:v>1.4029815205487361</c:v>
                </c:pt>
                <c:pt idx="3">
                  <c:v>0.69044387528272699</c:v>
                </c:pt>
              </c:numCache>
            </c:numRef>
          </c:val>
        </c:ser>
        <c:ser>
          <c:idx val="1"/>
          <c:order val="1"/>
          <c:tx>
            <c:strRef>
              <c:f>energy!$L$22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energy!$L$23:$L$26</c:f>
              <c:numCache>
                <c:formatCode>General</c:formatCode>
                <c:ptCount val="4"/>
                <c:pt idx="0">
                  <c:v>1.4656553845975471</c:v>
                </c:pt>
                <c:pt idx="1">
                  <c:v>1.122954805852024</c:v>
                </c:pt>
                <c:pt idx="2">
                  <c:v>1.09477741612043</c:v>
                </c:pt>
                <c:pt idx="3">
                  <c:v>0.73624967557644805</c:v>
                </c:pt>
              </c:numCache>
            </c:numRef>
          </c:val>
        </c:ser>
        <c:ser>
          <c:idx val="2"/>
          <c:order val="2"/>
          <c:tx>
            <c:strRef>
              <c:f>energy!$M$22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energy!$M$23:$M$26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energy!$N$22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energy!$N$23:$N$26</c:f>
              <c:numCache>
                <c:formatCode>General</c:formatCode>
                <c:ptCount val="4"/>
                <c:pt idx="0">
                  <c:v>0.82708664262425402</c:v>
                </c:pt>
                <c:pt idx="1">
                  <c:v>0.93225304537658704</c:v>
                </c:pt>
                <c:pt idx="2">
                  <c:v>0.94273992971012699</c:v>
                </c:pt>
                <c:pt idx="3">
                  <c:v>1.1786054294282187</c:v>
                </c:pt>
              </c:numCache>
            </c:numRef>
          </c:val>
        </c:ser>
        <c:axId val="51389952"/>
        <c:axId val="51391488"/>
      </c:barChart>
      <c:catAx>
        <c:axId val="513899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crossAx val="51391488"/>
        <c:crosses val="autoZero"/>
        <c:auto val="1"/>
        <c:lblAlgn val="ctr"/>
        <c:lblOffset val="100"/>
      </c:catAx>
      <c:valAx>
        <c:axId val="51391488"/>
        <c:scaling>
          <c:orientation val="minMax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Energy</a:t>
                </a:r>
              </a:p>
            </c:rich>
          </c:tx>
          <c:layout>
            <c:manualLayout>
              <c:xMode val="edge"/>
              <c:yMode val="edge"/>
              <c:x val="2.830271216097989E-3"/>
              <c:y val="0.20270477909011372"/>
            </c:manualLayout>
          </c:layout>
        </c:title>
        <c:numFmt formatCode="General" sourceLinked="1"/>
        <c:tickLblPos val="nextTo"/>
        <c:crossAx val="513899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8584110175883187"/>
          <c:y val="0"/>
          <c:w val="0.40467708158820581"/>
          <c:h val="6.0391826021747308E-2"/>
        </c:manualLayout>
      </c:layout>
    </c:legend>
    <c:plotVisOnly val="1"/>
    <c:dispBlanksAs val="gap"/>
  </c:chart>
  <c:spPr>
    <a:ln w="3175"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755542525269451"/>
          <c:y val="8.6911160561451567E-2"/>
          <c:w val="0.88244457474730531"/>
          <c:h val="0.75121990186009369"/>
        </c:manualLayout>
      </c:layout>
      <c:barChart>
        <c:barDir val="col"/>
        <c:grouping val="clustered"/>
        <c:ser>
          <c:idx val="0"/>
          <c:order val="0"/>
          <c:tx>
            <c:strRef>
              <c:f>performance!$K$22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performance!$K$23:$K$26</c:f>
              <c:numCache>
                <c:formatCode>General</c:formatCode>
                <c:ptCount val="4"/>
                <c:pt idx="0">
                  <c:v>0.59769001623971119</c:v>
                </c:pt>
                <c:pt idx="1">
                  <c:v>0.98860141742504304</c:v>
                </c:pt>
                <c:pt idx="2">
                  <c:v>1.0123418414059531</c:v>
                </c:pt>
                <c:pt idx="3">
                  <c:v>1.9548993288590599</c:v>
                </c:pt>
              </c:numCache>
            </c:numRef>
          </c:val>
        </c:ser>
        <c:ser>
          <c:idx val="1"/>
          <c:order val="1"/>
          <c:tx>
            <c:strRef>
              <c:f>performance!$L$22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performance!$L$23:$L$26</c:f>
              <c:numCache>
                <c:formatCode>General</c:formatCode>
                <c:ptCount val="4"/>
                <c:pt idx="0">
                  <c:v>0.75833060831964005</c:v>
                </c:pt>
                <c:pt idx="1">
                  <c:v>1.0041363073201552</c:v>
                </c:pt>
                <c:pt idx="2">
                  <c:v>1.0473156025993158</c:v>
                </c:pt>
                <c:pt idx="3">
                  <c:v>1.518926174496644</c:v>
                </c:pt>
              </c:numCache>
            </c:numRef>
          </c:val>
        </c:ser>
        <c:ser>
          <c:idx val="2"/>
          <c:order val="2"/>
          <c:tx>
            <c:strRef>
              <c:f>performance!$M$22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performance!$M$23:$M$26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performance!$N$22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performance!$J$23:$J$26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performance!$N$23:$N$26</c:f>
              <c:numCache>
                <c:formatCode>General</c:formatCode>
                <c:ptCount val="4"/>
                <c:pt idx="0">
                  <c:v>1.1514183178869899</c:v>
                </c:pt>
                <c:pt idx="1">
                  <c:v>1.0118991430552058</c:v>
                </c:pt>
                <c:pt idx="2">
                  <c:v>0.98986266496951758</c:v>
                </c:pt>
                <c:pt idx="3">
                  <c:v>0.80080536912751699</c:v>
                </c:pt>
              </c:numCache>
            </c:numRef>
          </c:val>
        </c:ser>
        <c:axId val="49563136"/>
        <c:axId val="49564672"/>
      </c:barChart>
      <c:catAx>
        <c:axId val="4956313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crossAx val="49564672"/>
        <c:crosses val="autoZero"/>
        <c:auto val="1"/>
        <c:lblAlgn val="ctr"/>
        <c:lblOffset val="100"/>
      </c:catAx>
      <c:valAx>
        <c:axId val="49564672"/>
        <c:scaling>
          <c:orientation val="minMax"/>
          <c:max val="2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IPC</a:t>
                </a:r>
              </a:p>
            </c:rich>
          </c:tx>
          <c:layout>
            <c:manualLayout>
              <c:xMode val="edge"/>
              <c:yMode val="edge"/>
              <c:x val="0"/>
              <c:y val="0.19052089642640804"/>
            </c:manualLayout>
          </c:layout>
        </c:title>
        <c:numFmt formatCode="General" sourceLinked="1"/>
        <c:tickLblPos val="nextTo"/>
        <c:crossAx val="49563136"/>
        <c:crosses val="autoZero"/>
        <c:crossBetween val="between"/>
        <c:majorUnit val="0.5"/>
      </c:valAx>
    </c:plotArea>
    <c:legend>
      <c:legendPos val="t"/>
      <c:layout>
        <c:manualLayout>
          <c:xMode val="edge"/>
          <c:yMode val="edge"/>
          <c:x val="0.29646995588317426"/>
          <c:y val="0"/>
          <c:w val="0.40351398894287172"/>
          <c:h val="8.6069553805774246E-2"/>
        </c:manualLayout>
      </c:layout>
    </c:legend>
    <c:plotVisOnly val="1"/>
    <c:dispBlanksAs val="gap"/>
  </c:chart>
  <c:spPr>
    <a:ln w="3175"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793530462947454"/>
          <c:y val="6.5172030126668973E-2"/>
          <c:w val="0.86206469537052577"/>
          <c:h val="0.77295903229487695"/>
        </c:manualLayout>
      </c:layout>
      <c:barChart>
        <c:barDir val="col"/>
        <c:grouping val="clustered"/>
        <c:ser>
          <c:idx val="0"/>
          <c:order val="0"/>
          <c:tx>
            <c:strRef>
              <c:f>'energy-delay'!$M$36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'energy-delay'!$L$37:$L$40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'energy-delay'!$M$37:$M$40</c:f>
              <c:numCache>
                <c:formatCode>General</c:formatCode>
                <c:ptCount val="4"/>
                <c:pt idx="0">
                  <c:v>6.3595678280949883</c:v>
                </c:pt>
                <c:pt idx="1">
                  <c:v>1.429755554425955</c:v>
                </c:pt>
                <c:pt idx="2">
                  <c:v>1.3689814909535061</c:v>
                </c:pt>
                <c:pt idx="3">
                  <c:v>0.18066731339313319</c:v>
                </c:pt>
              </c:numCache>
            </c:numRef>
          </c:val>
        </c:ser>
        <c:ser>
          <c:idx val="1"/>
          <c:order val="1"/>
          <c:tx>
            <c:strRef>
              <c:f>'energy-delay'!$N$36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'energy-delay'!$L$37:$L$40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'energy-delay'!$N$37:$N$40</c:f>
              <c:numCache>
                <c:formatCode>General</c:formatCode>
                <c:ptCount val="4"/>
                <c:pt idx="0">
                  <c:v>2.5486763942303248</c:v>
                </c:pt>
                <c:pt idx="1">
                  <c:v>1.1137223552721487</c:v>
                </c:pt>
                <c:pt idx="2">
                  <c:v>0.998092248505283</c:v>
                </c:pt>
                <c:pt idx="3">
                  <c:v>0.31911835482245365</c:v>
                </c:pt>
              </c:numCache>
            </c:numRef>
          </c:val>
        </c:ser>
        <c:ser>
          <c:idx val="2"/>
          <c:order val="2"/>
          <c:tx>
            <c:strRef>
              <c:f>'energy-delay'!$O$36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0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'energy-delay'!$L$37:$L$40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'energy-delay'!$O$37:$O$40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'energy-delay'!$P$36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'energy-delay'!$L$37:$L$40</c:f>
              <c:strCache>
                <c:ptCount val="4"/>
                <c:pt idx="0">
                  <c:v>BKP</c:v>
                </c:pt>
                <c:pt idx="1">
                  <c:v>CP</c:v>
                </c:pt>
                <c:pt idx="2">
                  <c:v>HSPT</c:v>
                </c:pt>
                <c:pt idx="3">
                  <c:v>MU</c:v>
                </c:pt>
              </c:strCache>
            </c:strRef>
          </c:cat>
          <c:val>
            <c:numRef>
              <c:f>'energy-delay'!$P$37:$P$40</c:f>
              <c:numCache>
                <c:formatCode>General</c:formatCode>
                <c:ptCount val="4"/>
                <c:pt idx="0">
                  <c:v>0.62385654879671659</c:v>
                </c:pt>
                <c:pt idx="1">
                  <c:v>0.91045682220826096</c:v>
                </c:pt>
                <c:pt idx="2">
                  <c:v>0.96214829319475803</c:v>
                </c:pt>
                <c:pt idx="3">
                  <c:v>1.8378687140538679</c:v>
                </c:pt>
              </c:numCache>
            </c:numRef>
          </c:val>
        </c:ser>
        <c:axId val="51537792"/>
        <c:axId val="51539328"/>
      </c:barChart>
      <c:catAx>
        <c:axId val="515377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crossAx val="51539328"/>
        <c:crosses val="autoZero"/>
        <c:auto val="1"/>
        <c:lblAlgn val="ctr"/>
        <c:lblOffset val="100"/>
      </c:catAx>
      <c:valAx>
        <c:axId val="51539328"/>
        <c:scaling>
          <c:orientation val="minMax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Norm. Energy.Delay2</a:t>
                </a:r>
              </a:p>
            </c:rich>
          </c:tx>
          <c:layout/>
        </c:title>
        <c:numFmt formatCode="General" sourceLinked="1"/>
        <c:tickLblPos val="nextTo"/>
        <c:crossAx val="51537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646995588317426"/>
          <c:y val="0"/>
          <c:w val="0.40351398894287172"/>
          <c:h val="6.4330423370991707E-2"/>
        </c:manualLayout>
      </c:layout>
    </c:legend>
    <c:plotVisOnly val="1"/>
    <c:dispBlanksAs val="gap"/>
  </c:chart>
  <c:spPr>
    <a:ln w="3175"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1352325063140695"/>
          <c:y val="6.5222660863919521E-2"/>
          <c:w val="0.88647674936859322"/>
          <c:h val="0.77278264908940231"/>
        </c:manualLayout>
      </c:layout>
      <c:barChart>
        <c:barDir val="col"/>
        <c:grouping val="clustered"/>
        <c:ser>
          <c:idx val="0"/>
          <c:order val="0"/>
          <c:tx>
            <c:strRef>
              <c:f>coalescing!$B$1</c:f>
              <c:strCache>
                <c:ptCount val="1"/>
                <c:pt idx="0">
                  <c:v>SW+</c:v>
                </c:pt>
              </c:strCache>
            </c:strRef>
          </c:tx>
          <c:spPr>
            <a:solidFill>
              <a:srgbClr val="92D05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coalescing!$B$58:$B$66</c:f>
              <c:numCache>
                <c:formatCode>General</c:formatCode>
                <c:ptCount val="9"/>
                <c:pt idx="0">
                  <c:v>123.49090909100005</c:v>
                </c:pt>
                <c:pt idx="1">
                  <c:v>47.657337488399996</c:v>
                </c:pt>
                <c:pt idx="2">
                  <c:v>8.8500000000000032</c:v>
                </c:pt>
                <c:pt idx="3">
                  <c:v>45.009259259299995</c:v>
                </c:pt>
                <c:pt idx="4">
                  <c:v>64.247676686199995</c:v>
                </c:pt>
                <c:pt idx="5">
                  <c:v>13.996394868000003</c:v>
                </c:pt>
                <c:pt idx="6">
                  <c:v>440.62753036399999</c:v>
                </c:pt>
                <c:pt idx="7">
                  <c:v>11.165000914100004</c:v>
                </c:pt>
                <c:pt idx="8">
                  <c:v>190.86116886510004</c:v>
                </c:pt>
              </c:numCache>
            </c:numRef>
          </c:val>
        </c:ser>
        <c:ser>
          <c:idx val="1"/>
          <c:order val="1"/>
          <c:tx>
            <c:strRef>
              <c:f>coalescing!$C$1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coalescing!$C$58:$C$66</c:f>
              <c:numCache>
                <c:formatCode>General</c:formatCode>
                <c:ptCount val="9"/>
                <c:pt idx="0">
                  <c:v>28.514374372500001</c:v>
                </c:pt>
                <c:pt idx="1">
                  <c:v>30.514488871400001</c:v>
                </c:pt>
                <c:pt idx="2">
                  <c:v>8.7068733153599993</c:v>
                </c:pt>
                <c:pt idx="3">
                  <c:v>38.887999999999998</c:v>
                </c:pt>
                <c:pt idx="4">
                  <c:v>48.479278666699997</c:v>
                </c:pt>
                <c:pt idx="5">
                  <c:v>13.025201792000001</c:v>
                </c:pt>
                <c:pt idx="6">
                  <c:v>435.34000000000009</c:v>
                </c:pt>
                <c:pt idx="7">
                  <c:v>7.8501851681799968</c:v>
                </c:pt>
                <c:pt idx="8">
                  <c:v>72.835531046213973</c:v>
                </c:pt>
              </c:numCache>
            </c:numRef>
          </c:val>
        </c:ser>
        <c:ser>
          <c:idx val="2"/>
          <c:order val="2"/>
          <c:tx>
            <c:strRef>
              <c:f>coalescing!$D$1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coalescing!$D$58:$D$66</c:f>
              <c:numCache>
                <c:formatCode>General</c:formatCode>
                <c:ptCount val="9"/>
                <c:pt idx="0">
                  <c:v>39.339209267199998</c:v>
                </c:pt>
                <c:pt idx="1">
                  <c:v>39.189979042000012</c:v>
                </c:pt>
                <c:pt idx="2">
                  <c:v>8.7540650406499996</c:v>
                </c:pt>
                <c:pt idx="3">
                  <c:v>43.792792792800029</c:v>
                </c:pt>
                <c:pt idx="4">
                  <c:v>50.572307236300013</c:v>
                </c:pt>
                <c:pt idx="5">
                  <c:v>14.057208579200003</c:v>
                </c:pt>
                <c:pt idx="6">
                  <c:v>440.62753036399999</c:v>
                </c:pt>
                <c:pt idx="7">
                  <c:v>11.3984010452</c:v>
                </c:pt>
                <c:pt idx="8">
                  <c:v>93.791168966278704</c:v>
                </c:pt>
              </c:numCache>
            </c:numRef>
          </c:val>
        </c:ser>
        <c:ser>
          <c:idx val="3"/>
          <c:order val="3"/>
          <c:tx>
            <c:strRef>
              <c:f>coalescing!$E$1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33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coalescing!$E$58:$E$66</c:f>
              <c:numCache>
                <c:formatCode>General</c:formatCode>
                <c:ptCount val="9"/>
                <c:pt idx="0">
                  <c:v>61.381532416500001</c:v>
                </c:pt>
                <c:pt idx="1">
                  <c:v>45.495307582700001</c:v>
                </c:pt>
                <c:pt idx="2">
                  <c:v>8.8378932968500035</c:v>
                </c:pt>
                <c:pt idx="3">
                  <c:v>44.596330275200003</c:v>
                </c:pt>
                <c:pt idx="4">
                  <c:v>51.709979893500012</c:v>
                </c:pt>
                <c:pt idx="5">
                  <c:v>13.976536360200006</c:v>
                </c:pt>
                <c:pt idx="6">
                  <c:v>440.62753036399999</c:v>
                </c:pt>
                <c:pt idx="7">
                  <c:v>11.491344163600001</c:v>
                </c:pt>
                <c:pt idx="8">
                  <c:v>113.66920665298129</c:v>
                </c:pt>
              </c:numCache>
            </c:numRef>
          </c:val>
        </c:ser>
        <c:ser>
          <c:idx val="4"/>
          <c:order val="4"/>
          <c:tx>
            <c:strRef>
              <c:f>coalescing!$F$1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coalescing!$F$58:$F$66</c:f>
              <c:numCache>
                <c:formatCode>General</c:formatCode>
                <c:ptCount val="9"/>
                <c:pt idx="0">
                  <c:v>84.190784155199964</c:v>
                </c:pt>
                <c:pt idx="1">
                  <c:v>45.961545590100002</c:v>
                </c:pt>
                <c:pt idx="2">
                  <c:v>8.7957794417999988</c:v>
                </c:pt>
                <c:pt idx="3">
                  <c:v>45.009259259299995</c:v>
                </c:pt>
                <c:pt idx="4">
                  <c:v>61.069172259500014</c:v>
                </c:pt>
                <c:pt idx="5">
                  <c:v>13.996098057500003</c:v>
                </c:pt>
                <c:pt idx="6">
                  <c:v>440.62753036399999</c:v>
                </c:pt>
                <c:pt idx="7">
                  <c:v>11.359077240600003</c:v>
                </c:pt>
                <c:pt idx="8">
                  <c:v>136.71742147186532</c:v>
                </c:pt>
              </c:numCache>
            </c:numRef>
          </c:val>
        </c:ser>
        <c:ser>
          <c:idx val="5"/>
          <c:order val="5"/>
          <c:tx>
            <c:strRef>
              <c:f>coalescing!$G$1</c:f>
              <c:strCache>
                <c:ptCount val="1"/>
                <c:pt idx="0">
                  <c:v>LW+</c:v>
                </c:pt>
              </c:strCache>
            </c:strRef>
          </c:tx>
          <c:spPr>
            <a:solidFill>
              <a:srgbClr val="7030A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coalescing!$A$58:$A$66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coalescing!$G$58:$G$66</c:f>
              <c:numCache>
                <c:formatCode>General</c:formatCode>
                <c:ptCount val="9"/>
                <c:pt idx="0">
                  <c:v>83.941966684600061</c:v>
                </c:pt>
                <c:pt idx="1">
                  <c:v>45.243991096500011</c:v>
                </c:pt>
                <c:pt idx="2">
                  <c:v>8.8439425051300002</c:v>
                </c:pt>
                <c:pt idx="3">
                  <c:v>45.009259259299995</c:v>
                </c:pt>
                <c:pt idx="4">
                  <c:v>62.733854896800011</c:v>
                </c:pt>
                <c:pt idx="5">
                  <c:v>14.005007851300004</c:v>
                </c:pt>
                <c:pt idx="6">
                  <c:v>440.62753036399999</c:v>
                </c:pt>
                <c:pt idx="7">
                  <c:v>10.322905347200004</c:v>
                </c:pt>
                <c:pt idx="8">
                  <c:v>138.10001709458859</c:v>
                </c:pt>
              </c:numCache>
            </c:numRef>
          </c:val>
        </c:ser>
        <c:axId val="49454464"/>
        <c:axId val="49464448"/>
      </c:barChart>
      <c:catAx>
        <c:axId val="49454464"/>
        <c:scaling>
          <c:orientation val="minMax"/>
        </c:scaling>
        <c:axPos val="b"/>
        <c:numFmt formatCode="General" sourceLinked="1"/>
        <c:tickLblPos val="nextTo"/>
        <c:crossAx val="49464448"/>
        <c:crosses val="autoZero"/>
        <c:auto val="1"/>
        <c:lblAlgn val="ctr"/>
        <c:lblOffset val="100"/>
      </c:catAx>
      <c:valAx>
        <c:axId val="49464448"/>
        <c:scaling>
          <c:logBase val="10"/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Coalescing Rate</a:t>
                </a:r>
              </a:p>
            </c:rich>
          </c:tx>
          <c:layout>
            <c:manualLayout>
              <c:xMode val="edge"/>
              <c:yMode val="edge"/>
              <c:x val="0"/>
              <c:y val="0.30608610765759575"/>
            </c:manualLayout>
          </c:layout>
        </c:title>
        <c:numFmt formatCode="General" sourceLinked="1"/>
        <c:tickLblPos val="nextTo"/>
        <c:crossAx val="494544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537426335858952"/>
          <c:y val="0"/>
          <c:w val="0.52767902243351705"/>
          <c:h val="6.4380400282200143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2342111127618489"/>
          <c:y val="6.5222679485781199E-2"/>
          <c:w val="0.87657888872381529"/>
          <c:h val="0.77278258421608925"/>
        </c:manualLayout>
      </c:layout>
      <c:barChart>
        <c:barDir val="col"/>
        <c:grouping val="clustered"/>
        <c:ser>
          <c:idx val="0"/>
          <c:order val="0"/>
          <c:tx>
            <c:strRef>
              <c:f>idle!$B$1</c:f>
              <c:strCache>
                <c:ptCount val="1"/>
                <c:pt idx="0">
                  <c:v>SW+</c:v>
                </c:pt>
              </c:strCache>
            </c:strRef>
          </c:tx>
          <c:spPr>
            <a:solidFill>
              <a:srgbClr val="92D05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idle!$B$58:$B$66</c:f>
              <c:numCache>
                <c:formatCode>General</c:formatCode>
                <c:ptCount val="9"/>
                <c:pt idx="0">
                  <c:v>7.7542570522000004E-2</c:v>
                </c:pt>
                <c:pt idx="1">
                  <c:v>0.55515212263299996</c:v>
                </c:pt>
                <c:pt idx="2">
                  <c:v>0.49744343258200002</c:v>
                </c:pt>
                <c:pt idx="3">
                  <c:v>0.54355811998899983</c:v>
                </c:pt>
                <c:pt idx="4">
                  <c:v>0.61293775195300004</c:v>
                </c:pt>
                <c:pt idx="5">
                  <c:v>0.58112790536099979</c:v>
                </c:pt>
                <c:pt idx="6">
                  <c:v>0.716401545099</c:v>
                </c:pt>
                <c:pt idx="7">
                  <c:v>0.19430497160999993</c:v>
                </c:pt>
                <c:pt idx="8">
                  <c:v>0.31072309362828815</c:v>
                </c:pt>
              </c:numCache>
            </c:numRef>
          </c:val>
        </c:ser>
        <c:ser>
          <c:idx val="1"/>
          <c:order val="1"/>
          <c:tx>
            <c:strRef>
              <c:f>idle!$C$1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idle!$C$58:$C$66</c:f>
              <c:numCache>
                <c:formatCode>General</c:formatCode>
                <c:ptCount val="9"/>
                <c:pt idx="0">
                  <c:v>0.63331187311200021</c:v>
                </c:pt>
                <c:pt idx="1">
                  <c:v>0.72761568887500028</c:v>
                </c:pt>
                <c:pt idx="2">
                  <c:v>0.49805453744200012</c:v>
                </c:pt>
                <c:pt idx="3">
                  <c:v>0.54357536096399983</c:v>
                </c:pt>
                <c:pt idx="4">
                  <c:v>0.61737226146199997</c:v>
                </c:pt>
                <c:pt idx="5">
                  <c:v>0.60890016135500002</c:v>
                </c:pt>
                <c:pt idx="6">
                  <c:v>0.71640533723800026</c:v>
                </c:pt>
                <c:pt idx="7">
                  <c:v>0.38930569837000023</c:v>
                </c:pt>
                <c:pt idx="8">
                  <c:v>0.42962185983331336</c:v>
                </c:pt>
              </c:numCache>
            </c:numRef>
          </c:val>
        </c:ser>
        <c:ser>
          <c:idx val="2"/>
          <c:order val="2"/>
          <c:tx>
            <c:strRef>
              <c:f>idle!$D$1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idle!$D$58:$D$66</c:f>
              <c:numCache>
                <c:formatCode>General</c:formatCode>
                <c:ptCount val="9"/>
                <c:pt idx="0">
                  <c:v>0.53569501471700021</c:v>
                </c:pt>
                <c:pt idx="1">
                  <c:v>0.65614492122900026</c:v>
                </c:pt>
                <c:pt idx="2">
                  <c:v>0.57911195623800038</c:v>
                </c:pt>
                <c:pt idx="3">
                  <c:v>0.64532153444300044</c:v>
                </c:pt>
                <c:pt idx="4">
                  <c:v>0.63133357136599999</c:v>
                </c:pt>
                <c:pt idx="5">
                  <c:v>0.58350648807899963</c:v>
                </c:pt>
                <c:pt idx="6">
                  <c:v>0.72871478045600002</c:v>
                </c:pt>
                <c:pt idx="7">
                  <c:v>0.23235326424700001</c:v>
                </c:pt>
                <c:pt idx="8">
                  <c:v>0.39156057698138685</c:v>
                </c:pt>
              </c:numCache>
            </c:numRef>
          </c:val>
        </c:ser>
        <c:ser>
          <c:idx val="3"/>
          <c:order val="3"/>
          <c:tx>
            <c:strRef>
              <c:f>idle!$E$1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33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idle!$E$58:$E$66</c:f>
              <c:numCache>
                <c:formatCode>General</c:formatCode>
                <c:ptCount val="9"/>
                <c:pt idx="0">
                  <c:v>0.39109701811100001</c:v>
                </c:pt>
                <c:pt idx="1">
                  <c:v>0.60714017126400022</c:v>
                </c:pt>
                <c:pt idx="2">
                  <c:v>0.67553047309900038</c:v>
                </c:pt>
                <c:pt idx="3">
                  <c:v>0.76650079714000019</c:v>
                </c:pt>
                <c:pt idx="4">
                  <c:v>0.71533005388699999</c:v>
                </c:pt>
                <c:pt idx="5">
                  <c:v>0.59267573474500002</c:v>
                </c:pt>
                <c:pt idx="6">
                  <c:v>0.76019588998500021</c:v>
                </c:pt>
                <c:pt idx="7">
                  <c:v>0.25163961282899988</c:v>
                </c:pt>
                <c:pt idx="8">
                  <c:v>0.41307587047050676</c:v>
                </c:pt>
              </c:numCache>
            </c:numRef>
          </c:val>
        </c:ser>
        <c:ser>
          <c:idx val="4"/>
          <c:order val="4"/>
          <c:tx>
            <c:strRef>
              <c:f>idle!$F$1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idle!$F$58:$F$66</c:f>
              <c:numCache>
                <c:formatCode>General</c:formatCode>
                <c:ptCount val="9"/>
                <c:pt idx="0">
                  <c:v>0.2998469273120003</c:v>
                </c:pt>
                <c:pt idx="1">
                  <c:v>0.58313124174299968</c:v>
                </c:pt>
                <c:pt idx="2">
                  <c:v>0.7447897003220002</c:v>
                </c:pt>
                <c:pt idx="3">
                  <c:v>0.81302857496600001</c:v>
                </c:pt>
                <c:pt idx="4">
                  <c:v>0.8553665353569998</c:v>
                </c:pt>
                <c:pt idx="5">
                  <c:v>0.75783839864800029</c:v>
                </c:pt>
                <c:pt idx="6">
                  <c:v>0.78343042550399999</c:v>
                </c:pt>
                <c:pt idx="7">
                  <c:v>0.28796829994600015</c:v>
                </c:pt>
                <c:pt idx="8">
                  <c:v>0.44577458575760687</c:v>
                </c:pt>
              </c:numCache>
            </c:numRef>
          </c:val>
        </c:ser>
        <c:ser>
          <c:idx val="5"/>
          <c:order val="5"/>
          <c:tx>
            <c:strRef>
              <c:f>idle!$G$1</c:f>
              <c:strCache>
                <c:ptCount val="1"/>
                <c:pt idx="0">
                  <c:v>LW+</c:v>
                </c:pt>
              </c:strCache>
            </c:strRef>
          </c:tx>
          <c:spPr>
            <a:solidFill>
              <a:srgbClr val="7030A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idle!$A$58:$A$66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idle!$G$58:$G$66</c:f>
              <c:numCache>
                <c:formatCode>General</c:formatCode>
                <c:ptCount val="9"/>
                <c:pt idx="0">
                  <c:v>0.27967292011099998</c:v>
                </c:pt>
                <c:pt idx="1">
                  <c:v>0.56983223333600019</c:v>
                </c:pt>
                <c:pt idx="2">
                  <c:v>0.56297921636800052</c:v>
                </c:pt>
                <c:pt idx="3">
                  <c:v>0.38585577220700029</c:v>
                </c:pt>
                <c:pt idx="4">
                  <c:v>0.85530269894599997</c:v>
                </c:pt>
                <c:pt idx="5">
                  <c:v>0.75705440867800045</c:v>
                </c:pt>
                <c:pt idx="6">
                  <c:v>0.750351364322</c:v>
                </c:pt>
                <c:pt idx="7">
                  <c:v>0.28313891017199999</c:v>
                </c:pt>
                <c:pt idx="8">
                  <c:v>0.38475073894712802</c:v>
                </c:pt>
              </c:numCache>
            </c:numRef>
          </c:val>
        </c:ser>
        <c:axId val="51491968"/>
        <c:axId val="51493504"/>
      </c:barChart>
      <c:catAx>
        <c:axId val="51491968"/>
        <c:scaling>
          <c:orientation val="minMax"/>
        </c:scaling>
        <c:axPos val="b"/>
        <c:numFmt formatCode="General" sourceLinked="1"/>
        <c:tickLblPos val="nextTo"/>
        <c:crossAx val="51493504"/>
        <c:crosses val="autoZero"/>
        <c:auto val="1"/>
        <c:lblAlgn val="ctr"/>
        <c:lblOffset val="100"/>
      </c:catAx>
      <c:valAx>
        <c:axId val="514935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Idle Cycles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"/>
              <c:y val="0.30608610765759575"/>
            </c:manualLayout>
          </c:layout>
        </c:title>
        <c:numFmt formatCode="0%" sourceLinked="0"/>
        <c:tickLblPos val="nextTo"/>
        <c:crossAx val="514919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537426335858952"/>
          <c:y val="0"/>
          <c:w val="0.52767902243351705"/>
          <c:h val="6.4380418663586181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1398714901203387"/>
          <c:y val="6.3833889544158598E-2"/>
          <c:w val="0.88601285098796556"/>
          <c:h val="0.7776207365902339"/>
        </c:manualLayout>
      </c:layout>
      <c:barChart>
        <c:barDir val="col"/>
        <c:grouping val="clustered"/>
        <c:ser>
          <c:idx val="0"/>
          <c:order val="0"/>
          <c:tx>
            <c:strRef>
              <c:f>energy!$B$1</c:f>
              <c:strCache>
                <c:ptCount val="1"/>
                <c:pt idx="0">
                  <c:v>SW+</c:v>
                </c:pt>
              </c:strCache>
            </c:strRef>
          </c:tx>
          <c:spPr>
            <a:solidFill>
              <a:srgbClr val="92D05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energy!$B$58:$B$66</c:f>
              <c:numCache>
                <c:formatCode>General</c:formatCode>
                <c:ptCount val="9"/>
                <c:pt idx="0">
                  <c:v>1.0538470197013472</c:v>
                </c:pt>
                <c:pt idx="1">
                  <c:v>1.2218419183838638</c:v>
                </c:pt>
                <c:pt idx="2">
                  <c:v>0.87130665656914486</c:v>
                </c:pt>
                <c:pt idx="3">
                  <c:v>0.69040893824101568</c:v>
                </c:pt>
                <c:pt idx="4">
                  <c:v>1.1029809531654766</c:v>
                </c:pt>
                <c:pt idx="5">
                  <c:v>1.4297763338402867</c:v>
                </c:pt>
                <c:pt idx="6">
                  <c:v>1.1546114194134653</c:v>
                </c:pt>
                <c:pt idx="7">
                  <c:v>1.3058574584147695</c:v>
                </c:pt>
                <c:pt idx="8">
                  <c:v>1.2983536659766817</c:v>
                </c:pt>
              </c:numCache>
            </c:numRef>
          </c:val>
        </c:ser>
        <c:ser>
          <c:idx val="1"/>
          <c:order val="1"/>
          <c:tx>
            <c:strRef>
              <c:f>energy!$C$1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energy!$C$58:$C$66</c:f>
              <c:numCache>
                <c:formatCode>General</c:formatCode>
                <c:ptCount val="9"/>
                <c:pt idx="0">
                  <c:v>2.2718497548404559</c:v>
                </c:pt>
                <c:pt idx="1">
                  <c:v>1.9233860218344978</c:v>
                </c:pt>
                <c:pt idx="2">
                  <c:v>0.87261191458841647</c:v>
                </c:pt>
                <c:pt idx="3">
                  <c:v>0.69044387528272688</c:v>
                </c:pt>
                <c:pt idx="4">
                  <c:v>1.1690895601688285</c:v>
                </c:pt>
                <c:pt idx="5">
                  <c:v>1.5204765139398937</c:v>
                </c:pt>
                <c:pt idx="6">
                  <c:v>1.1546855910429907</c:v>
                </c:pt>
                <c:pt idx="7">
                  <c:v>1.6595338150760575</c:v>
                </c:pt>
                <c:pt idx="8">
                  <c:v>1.644853284774406</c:v>
                </c:pt>
              </c:numCache>
            </c:numRef>
          </c:val>
        </c:ser>
        <c:ser>
          <c:idx val="2"/>
          <c:order val="2"/>
          <c:tx>
            <c:strRef>
              <c:f>energy!$D$1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energy!$D$58:$D$66</c:f>
              <c:numCache>
                <c:formatCode>General</c:formatCode>
                <c:ptCount val="9"/>
                <c:pt idx="0">
                  <c:v>1.4656553845975469</c:v>
                </c:pt>
                <c:pt idx="1">
                  <c:v>1.2125280834002179</c:v>
                </c:pt>
                <c:pt idx="2">
                  <c:v>0.86230422494612735</c:v>
                </c:pt>
                <c:pt idx="3">
                  <c:v>0.73624967557644283</c:v>
                </c:pt>
                <c:pt idx="4">
                  <c:v>0.92551964946515741</c:v>
                </c:pt>
                <c:pt idx="5">
                  <c:v>1.1225895547445428</c:v>
                </c:pt>
                <c:pt idx="6">
                  <c:v>0.95812820049538083</c:v>
                </c:pt>
                <c:pt idx="7">
                  <c:v>1.1114958110400379</c:v>
                </c:pt>
                <c:pt idx="8">
                  <c:v>1.1228241259724299</c:v>
                </c:pt>
              </c:numCache>
            </c:numRef>
          </c:val>
        </c:ser>
        <c:ser>
          <c:idx val="3"/>
          <c:order val="3"/>
          <c:tx>
            <c:strRef>
              <c:f>energy!$E$1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33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energy!$E$58:$E$66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4"/>
          <c:order val="4"/>
          <c:tx>
            <c:strRef>
              <c:f>energy!$F$1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energy!$F$58:$F$66</c:f>
              <c:numCache>
                <c:formatCode>General</c:formatCode>
                <c:ptCount val="9"/>
                <c:pt idx="0">
                  <c:v>0.82708664262425402</c:v>
                </c:pt>
                <c:pt idx="1">
                  <c:v>0.92046735451761341</c:v>
                </c:pt>
                <c:pt idx="2">
                  <c:v>1.1984682513176812</c:v>
                </c:pt>
                <c:pt idx="3">
                  <c:v>1.1786054294282018</c:v>
                </c:pt>
                <c:pt idx="4">
                  <c:v>1.679042993337472</c:v>
                </c:pt>
                <c:pt idx="5">
                  <c:v>1.4594776678229171</c:v>
                </c:pt>
                <c:pt idx="6">
                  <c:v>1.0458002065625118</c:v>
                </c:pt>
                <c:pt idx="7">
                  <c:v>0.97579599599882816</c:v>
                </c:pt>
                <c:pt idx="8">
                  <c:v>1.0419406755527774</c:v>
                </c:pt>
              </c:numCache>
            </c:numRef>
          </c:val>
        </c:ser>
        <c:ser>
          <c:idx val="5"/>
          <c:order val="5"/>
          <c:tx>
            <c:strRef>
              <c:f>energy!$G$1</c:f>
              <c:strCache>
                <c:ptCount val="1"/>
                <c:pt idx="0">
                  <c:v>LW+</c:v>
                </c:pt>
              </c:strCache>
            </c:strRef>
          </c:tx>
          <c:spPr>
            <a:solidFill>
              <a:srgbClr val="7030A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energy!$A$58:$A$66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energy!$G$58:$G$66</c:f>
              <c:numCache>
                <c:formatCode>General</c:formatCode>
                <c:ptCount val="9"/>
                <c:pt idx="0">
                  <c:v>0.98699926963521778</c:v>
                </c:pt>
                <c:pt idx="1">
                  <c:v>0.98306228297832632</c:v>
                </c:pt>
                <c:pt idx="2">
                  <c:v>0.75260599001218786</c:v>
                </c:pt>
                <c:pt idx="3">
                  <c:v>0.33300226426184659</c:v>
                </c:pt>
                <c:pt idx="4">
                  <c:v>1.9506378076921036</c:v>
                </c:pt>
                <c:pt idx="5">
                  <c:v>1.7236790202194558</c:v>
                </c:pt>
                <c:pt idx="6">
                  <c:v>0.78529638712504302</c:v>
                </c:pt>
                <c:pt idx="7">
                  <c:v>1.119582204025434</c:v>
                </c:pt>
                <c:pt idx="8">
                  <c:v>1.0883035990630641</c:v>
                </c:pt>
              </c:numCache>
            </c:numRef>
          </c:val>
        </c:ser>
        <c:axId val="64072320"/>
        <c:axId val="64090496"/>
      </c:barChart>
      <c:catAx>
        <c:axId val="64072320"/>
        <c:scaling>
          <c:orientation val="minMax"/>
        </c:scaling>
        <c:axPos val="b"/>
        <c:numFmt formatCode="General" sourceLinked="1"/>
        <c:tickLblPos val="nextTo"/>
        <c:crossAx val="64090496"/>
        <c:crosses val="autoZero"/>
        <c:auto val="1"/>
        <c:lblAlgn val="ctr"/>
        <c:lblOffset val="100"/>
      </c:catAx>
      <c:valAx>
        <c:axId val="640904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Energy</a:t>
                </a:r>
              </a:p>
            </c:rich>
          </c:tx>
          <c:layout>
            <c:manualLayout>
              <c:xMode val="edge"/>
              <c:yMode val="edge"/>
              <c:x val="0"/>
              <c:y val="0.30608610765759575"/>
            </c:manualLayout>
          </c:layout>
        </c:title>
        <c:numFmt formatCode="General" sourceLinked="1"/>
        <c:tickLblPos val="nextTo"/>
        <c:crossAx val="640723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537426335858952"/>
          <c:y val="0"/>
          <c:w val="0.53711298469766711"/>
          <c:h val="8.4302336141352727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0.10455318674788296"/>
          <c:y val="6.3833889544158598E-2"/>
          <c:w val="0.89544681325211695"/>
          <c:h val="0.7776207365902339"/>
        </c:manualLayout>
      </c:layout>
      <c:barChart>
        <c:barDir val="col"/>
        <c:grouping val="clustered"/>
        <c:ser>
          <c:idx val="0"/>
          <c:order val="0"/>
          <c:tx>
            <c:strRef>
              <c:f>performance!$B$1</c:f>
              <c:strCache>
                <c:ptCount val="1"/>
                <c:pt idx="0">
                  <c:v>SW+</c:v>
                </c:pt>
              </c:strCache>
            </c:strRef>
          </c:tx>
          <c:spPr>
            <a:solidFill>
              <a:srgbClr val="92D05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performance!$B$58:$B$66</c:f>
              <c:numCache>
                <c:formatCode>General</c:formatCode>
                <c:ptCount val="9"/>
                <c:pt idx="0">
                  <c:v>1.4895794096585524</c:v>
                </c:pt>
                <c:pt idx="1">
                  <c:v>1.1986664767798649</c:v>
                </c:pt>
                <c:pt idx="2">
                  <c:v>1.5488736343420673</c:v>
                </c:pt>
                <c:pt idx="3">
                  <c:v>1.9548993288590604</c:v>
                </c:pt>
                <c:pt idx="4">
                  <c:v>1.3649339366107403</c:v>
                </c:pt>
                <c:pt idx="5">
                  <c:v>1.0397407415613111</c:v>
                </c:pt>
                <c:pt idx="6">
                  <c:v>1.2772811560841482</c:v>
                </c:pt>
                <c:pt idx="7">
                  <c:v>1.075025410226357</c:v>
                </c:pt>
                <c:pt idx="8">
                  <c:v>1.2494545865275422</c:v>
                </c:pt>
              </c:numCache>
            </c:numRef>
          </c:val>
        </c:ser>
        <c:ser>
          <c:idx val="1"/>
          <c:order val="1"/>
          <c:tx>
            <c:strRef>
              <c:f>performance!$C$1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tx2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performance!$C$58:$C$66</c:f>
              <c:numCache>
                <c:formatCode>General</c:formatCode>
                <c:ptCount val="9"/>
                <c:pt idx="0">
                  <c:v>0.59769001623970242</c:v>
                </c:pt>
                <c:pt idx="1">
                  <c:v>0.74278020171157078</c:v>
                </c:pt>
                <c:pt idx="2">
                  <c:v>1.546553224402978</c:v>
                </c:pt>
                <c:pt idx="3">
                  <c:v>1.9548993288590604</c:v>
                </c:pt>
                <c:pt idx="4">
                  <c:v>1.3414760738826768</c:v>
                </c:pt>
                <c:pt idx="5">
                  <c:v>0.9726622530428426</c:v>
                </c:pt>
                <c:pt idx="6">
                  <c:v>1.277204424835348</c:v>
                </c:pt>
                <c:pt idx="7">
                  <c:v>0.81921997472712627</c:v>
                </c:pt>
                <c:pt idx="8">
                  <c:v>1.0568343352037697</c:v>
                </c:pt>
              </c:numCache>
            </c:numRef>
          </c:val>
        </c:ser>
        <c:ser>
          <c:idx val="2"/>
          <c:order val="2"/>
          <c:tx>
            <c:strRef>
              <c:f>performance!$D$1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rgbClr val="FFFF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performance!$D$58:$D$66</c:f>
              <c:numCache>
                <c:formatCode>General</c:formatCode>
                <c:ptCount val="9"/>
                <c:pt idx="0">
                  <c:v>0.75833060831963961</c:v>
                </c:pt>
                <c:pt idx="1">
                  <c:v>0.94588485091728269</c:v>
                </c:pt>
                <c:pt idx="2">
                  <c:v>1.2967224209610368</c:v>
                </c:pt>
                <c:pt idx="3">
                  <c:v>1.5189261744966442</c:v>
                </c:pt>
                <c:pt idx="4">
                  <c:v>1.2955758403195414</c:v>
                </c:pt>
                <c:pt idx="5">
                  <c:v>1.0293861142050342</c:v>
                </c:pt>
                <c:pt idx="6">
                  <c:v>1.2118421893982998</c:v>
                </c:pt>
                <c:pt idx="7">
                  <c:v>1.0204952933850995</c:v>
                </c:pt>
                <c:pt idx="8">
                  <c:v>1.0834753191477404</c:v>
                </c:pt>
              </c:numCache>
            </c:numRef>
          </c:val>
        </c:ser>
        <c:ser>
          <c:idx val="3"/>
          <c:order val="3"/>
          <c:tx>
            <c:strRef>
              <c:f>performance!$E$1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rgbClr val="FF330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performance!$E$58:$E$66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ser>
          <c:idx val="4"/>
          <c:order val="4"/>
          <c:tx>
            <c:strRef>
              <c:f>performance!$F$1</c:f>
              <c:strCache>
                <c:ptCount val="1"/>
                <c:pt idx="0">
                  <c:v>64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performance!$F$58:$F$66</c:f>
              <c:numCache>
                <c:formatCode>General</c:formatCode>
                <c:ptCount val="9"/>
                <c:pt idx="0">
                  <c:v>1.1514183178869899</c:v>
                </c:pt>
                <c:pt idx="1">
                  <c:v>1.007985603127953</c:v>
                </c:pt>
                <c:pt idx="2">
                  <c:v>0.78729575558348674</c:v>
                </c:pt>
                <c:pt idx="3">
                  <c:v>0.80080536912751676</c:v>
                </c:pt>
                <c:pt idx="4">
                  <c:v>0.51030724271384553</c:v>
                </c:pt>
                <c:pt idx="5">
                  <c:v>0.59675564408763049</c:v>
                </c:pt>
                <c:pt idx="6">
                  <c:v>0.88207685913421563</c:v>
                </c:pt>
                <c:pt idx="7">
                  <c:v>0.95425243571899498</c:v>
                </c:pt>
                <c:pt idx="8">
                  <c:v>0.90380833079663159</c:v>
                </c:pt>
              </c:numCache>
            </c:numRef>
          </c:val>
        </c:ser>
        <c:ser>
          <c:idx val="5"/>
          <c:order val="5"/>
          <c:tx>
            <c:strRef>
              <c:f>performance!$G$1</c:f>
              <c:strCache>
                <c:ptCount val="1"/>
                <c:pt idx="0">
                  <c:v>LW+</c:v>
                </c:pt>
              </c:strCache>
            </c:strRef>
          </c:tx>
          <c:spPr>
            <a:solidFill>
              <a:srgbClr val="7030A0"/>
            </a:solidFill>
            <a:ln w="3175">
              <a:solidFill>
                <a:schemeClr val="tx1">
                  <a:lumMod val="50000"/>
                  <a:lumOff val="50000"/>
                </a:schemeClr>
              </a:solidFill>
            </a:ln>
          </c:spPr>
          <c:cat>
            <c:strRef>
              <c:f>performance!$A$58:$A$66</c:f>
              <c:strCache>
                <c:ptCount val="9"/>
                <c:pt idx="0">
                  <c:v>BKP</c:v>
                </c:pt>
                <c:pt idx="1">
                  <c:v>LPS</c:v>
                </c:pt>
                <c:pt idx="2">
                  <c:v>MP</c:v>
                </c:pt>
                <c:pt idx="3">
                  <c:v>MU</c:v>
                </c:pt>
                <c:pt idx="4">
                  <c:v>NN</c:v>
                </c:pt>
                <c:pt idx="5">
                  <c:v>NNC</c:v>
                </c:pt>
                <c:pt idx="6">
                  <c:v>NQU</c:v>
                </c:pt>
                <c:pt idx="7">
                  <c:v>RAY</c:v>
                </c:pt>
                <c:pt idx="8">
                  <c:v>avg</c:v>
                </c:pt>
              </c:strCache>
            </c:strRef>
          </c:cat>
          <c:val>
            <c:numRef>
              <c:f>performance!$G$58:$G$66</c:f>
              <c:numCache>
                <c:formatCode>General</c:formatCode>
                <c:ptCount val="9"/>
                <c:pt idx="0">
                  <c:v>1.1473604620519422</c:v>
                </c:pt>
                <c:pt idx="1">
                  <c:v>1.1164049249731363</c:v>
                </c:pt>
                <c:pt idx="2">
                  <c:v>1.4126462341680364</c:v>
                </c:pt>
                <c:pt idx="3">
                  <c:v>3.2037583892617447</c:v>
                </c:pt>
                <c:pt idx="4">
                  <c:v>0.51193202974262875</c:v>
                </c:pt>
                <c:pt idx="5">
                  <c:v>0.59832666321579553</c:v>
                </c:pt>
                <c:pt idx="6">
                  <c:v>1.3896540699533224</c:v>
                </c:pt>
                <c:pt idx="7">
                  <c:v>0.96477478756135082</c:v>
                </c:pt>
                <c:pt idx="8">
                  <c:v>1.172637222020886</c:v>
                </c:pt>
              </c:numCache>
            </c:numRef>
          </c:val>
        </c:ser>
        <c:axId val="64139648"/>
        <c:axId val="64141184"/>
      </c:barChart>
      <c:catAx>
        <c:axId val="64139648"/>
        <c:scaling>
          <c:orientation val="minMax"/>
        </c:scaling>
        <c:axPos val="b"/>
        <c:numFmt formatCode="General" sourceLinked="1"/>
        <c:tickLblPos val="nextTo"/>
        <c:crossAx val="64141184"/>
        <c:crosses val="autoZero"/>
        <c:auto val="1"/>
        <c:lblAlgn val="ctr"/>
        <c:lblOffset val="100"/>
      </c:catAx>
      <c:valAx>
        <c:axId val="64141184"/>
        <c:scaling>
          <c:orientation val="minMax"/>
          <c:max val="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Normalized IPC</a:t>
                </a:r>
              </a:p>
            </c:rich>
          </c:tx>
          <c:layout>
            <c:manualLayout>
              <c:xMode val="edge"/>
              <c:yMode val="edge"/>
              <c:x val="0"/>
              <c:y val="0.30608610765759575"/>
            </c:manualLayout>
          </c:layout>
        </c:title>
        <c:numFmt formatCode="General" sourceLinked="1"/>
        <c:tickLblPos val="nextTo"/>
        <c:crossAx val="641396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537426335858952"/>
          <c:y val="0"/>
          <c:w val="0.52767902243351705"/>
          <c:h val="6.300956302590982E-2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3F447-5980-408F-A6A6-E65FA32CEDE8}" type="datetimeFigureOut">
              <a:rPr lang="en-US" smtClean="0"/>
              <a:pPr/>
              <a:t>6/21/2013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3E1A5-8BFD-413A-9B2E-A09F532E65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04126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2796586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</a:t>
            </a:r>
            <a:r>
              <a:rPr lang="en-US" baseline="0" dirty="0" smtClean="0"/>
              <a:t> warps reduce t</a:t>
            </a:r>
            <a:r>
              <a:rPr lang="en-US" dirty="0" smtClean="0"/>
              <a:t>hread</a:t>
            </a:r>
            <a:r>
              <a:rPr lang="en-US" baseline="0" dirty="0" smtClean="0"/>
              <a:t> synchronization for computations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Large warps improve coalescing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Small warps reduce synchronization and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</a:t>
            </a:r>
            <a:r>
              <a:rPr lang="en-US" baseline="0" dirty="0" smtClean="0"/>
              <a:t> warps reduce t</a:t>
            </a:r>
            <a:r>
              <a:rPr lang="en-US" dirty="0" smtClean="0"/>
              <a:t>hread</a:t>
            </a:r>
            <a:r>
              <a:rPr lang="en-US" baseline="0" dirty="0" smtClean="0"/>
              <a:t> synchronization for computations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Large warps improve coalescing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Small warps reduce synchronization and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</a:t>
            </a:r>
            <a:r>
              <a:rPr lang="en-US" baseline="0" dirty="0" smtClean="0"/>
              <a:t> warps reduce t</a:t>
            </a:r>
            <a:r>
              <a:rPr lang="en-US" dirty="0" smtClean="0"/>
              <a:t>hread</a:t>
            </a:r>
            <a:r>
              <a:rPr lang="en-US" baseline="0" dirty="0" smtClean="0"/>
              <a:t> synchronization for computations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Large warps improve coalescing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Small warps reduce synchronization and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</a:t>
            </a:r>
            <a:r>
              <a:rPr lang="en-US" baseline="0" dirty="0" smtClean="0"/>
              <a:t> warps reduce t</a:t>
            </a:r>
            <a:r>
              <a:rPr lang="en-US" dirty="0" smtClean="0"/>
              <a:t>hread</a:t>
            </a:r>
            <a:r>
              <a:rPr lang="en-US" baseline="0" dirty="0" smtClean="0"/>
              <a:t> synchronization for computations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Large warps improve coalescing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Small warps reduce synchronization and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</a:t>
            </a:r>
            <a:r>
              <a:rPr lang="en-US" baseline="0" dirty="0" smtClean="0"/>
              <a:t> warps reduce t</a:t>
            </a:r>
            <a:r>
              <a:rPr lang="en-US" dirty="0" smtClean="0"/>
              <a:t>hread</a:t>
            </a:r>
            <a:r>
              <a:rPr lang="en-US" baseline="0" dirty="0" smtClean="0"/>
              <a:t> synchronization for computations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Large warps improve coalescing</a:t>
            </a:r>
          </a:p>
          <a:p>
            <a:pPr marL="514350" indent="-514350">
              <a:spcBef>
                <a:spcPts val="0"/>
              </a:spcBef>
              <a:spcAft>
                <a:spcPts val="400"/>
              </a:spcAft>
            </a:pPr>
            <a:r>
              <a:rPr lang="en-US" dirty="0" smtClean="0">
                <a:solidFill>
                  <a:schemeClr val="tx2">
                    <a:lumMod val="50000"/>
                  </a:schemeClr>
                </a:solidFill>
                <a:ea typeface="Arial" pitchFamily="34" charset="0"/>
                <a:cs typeface="Arial" pitchFamily="34" charset="0"/>
              </a:rPr>
              <a:t>Small warps reduce synchronization and divergence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7953403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190129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93E1A5-8BFD-413A-9B2E-A09F532E65D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132350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-Define warp, warp scheduler, and SIMD width</a:t>
            </a:r>
          </a:p>
          <a:p>
            <a:r>
              <a:rPr lang="en-US" dirty="0" smtClean="0"/>
              <a:t>-Define the shared resource</a:t>
            </a:r>
            <a:r>
              <a:rPr lang="en-US" baseline="0" dirty="0" smtClean="0"/>
              <a:t> per SM: thread pool, shared memory, and register file</a:t>
            </a:r>
          </a:p>
          <a:p>
            <a:r>
              <a:rPr lang="en-US" dirty="0" smtClean="0"/>
              <a:t>-0 to 100: Every cycle a</a:t>
            </a:r>
            <a:r>
              <a:rPr lang="en-US" baseline="0" dirty="0" smtClean="0"/>
              <a:t> warp is selected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Group of threads (warp) are processed in lock-step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dirty="0" smtClean="0"/>
              <a:t>-Diverge, re-converge,</a:t>
            </a:r>
            <a:r>
              <a:rPr lang="en-CA" baseline="0" dirty="0" smtClean="0"/>
              <a:t> re-convergence point,</a:t>
            </a:r>
            <a:endParaRPr lang="en-CA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83D259A-2B23-405A-B0C3-AD3E5D124A2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8B401-AE62-4BFF-9AB5-D089CA3F61D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8B401-AE62-4BFF-9AB5-D089CA3F61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Justify why</a:t>
            </a:r>
            <a:r>
              <a:rPr lang="en-US" baseline="0" dirty="0" smtClean="0"/>
              <a:t> shorter warps are not reasonable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7EF6B9-2663-4D49-8CAB-06840F920BB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3600">
                <a:ln w="3175">
                  <a:solidFill>
                    <a:srgbClr val="88CAE8"/>
                  </a:solidFill>
                </a:ln>
                <a:solidFill>
                  <a:sysClr val="windowText" lastClr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67640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300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E:\Ahmad\uvic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1560" y="6442560"/>
            <a:ext cx="200977" cy="244316"/>
          </a:xfrm>
          <a:prstGeom prst="rect">
            <a:avLst/>
          </a:prstGeom>
          <a:noFill/>
        </p:spPr>
      </p:pic>
      <p:pic>
        <p:nvPicPr>
          <p:cNvPr id="9" name="Picture 3" descr="E:\Ahmad\ut.bm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7326" y="6450714"/>
            <a:ext cx="228600" cy="228600"/>
          </a:xfrm>
          <a:prstGeom prst="rect">
            <a:avLst/>
          </a:prstGeom>
          <a:noFill/>
        </p:spPr>
      </p:pic>
      <p:pic>
        <p:nvPicPr>
          <p:cNvPr id="10" name="Picture 4" descr="E:\Ahmad\Academical\M.S\CADS2013\cads2013-13Jan15\Images\IPMLogo.gif"/>
          <p:cNvPicPr>
            <a:picLocks noChangeAspect="1" noChangeArrowheads="1"/>
          </p:cNvPicPr>
          <p:nvPr userDrawn="1"/>
        </p:nvPicPr>
        <p:blipFill>
          <a:blip r:embed="rId4"/>
          <a:srcRect b="43243"/>
          <a:stretch>
            <a:fillRect/>
          </a:stretch>
        </p:blipFill>
        <p:spPr bwMode="auto">
          <a:xfrm>
            <a:off x="7625033" y="6477641"/>
            <a:ext cx="321537" cy="19431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 userDrawn="1"/>
        </p:nvSpPr>
        <p:spPr>
          <a:xfrm>
            <a:off x="8001000" y="6400800"/>
            <a:ext cx="533400" cy="304800"/>
          </a:xfrm>
          <a:prstGeom prst="rect">
            <a:avLst/>
          </a:prstGeom>
          <a:solidFill>
            <a:srgbClr val="0B2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3400" y="6411682"/>
            <a:ext cx="8077200" cy="304800"/>
          </a:xfrm>
          <a:prstGeom prst="roundRect">
            <a:avLst/>
          </a:prstGeom>
          <a:noFill/>
          <a:ln>
            <a:solidFill>
              <a:srgbClr val="0B22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3400" y="182562"/>
            <a:ext cx="8077200" cy="762000"/>
          </a:xfrm>
          <a:prstGeom prst="roundRect">
            <a:avLst/>
          </a:prstGeom>
          <a:solidFill>
            <a:srgbClr val="0B2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FFFF00"/>
                </a:solidFill>
                <a:latin typeface="+mj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v"/>
              <a:defRPr sz="2400">
                <a:solidFill>
                  <a:srgbClr val="0B2245"/>
                </a:solidFill>
                <a:latin typeface="+mj-lt"/>
              </a:defRPr>
            </a:lvl1pPr>
            <a:lvl2pPr>
              <a:buFont typeface="Courier New" pitchFamily="49" charset="0"/>
              <a:buChar char="o"/>
              <a:defRPr sz="2000">
                <a:solidFill>
                  <a:srgbClr val="0B2245"/>
                </a:solidFill>
                <a:latin typeface="+mj-lt"/>
              </a:defRPr>
            </a:lvl2pPr>
            <a:lvl3pPr>
              <a:defRPr sz="1800">
                <a:solidFill>
                  <a:srgbClr val="0B2245"/>
                </a:solidFill>
                <a:latin typeface="+mj-lt"/>
              </a:defRPr>
            </a:lvl3pPr>
            <a:lvl4pPr>
              <a:defRPr sz="1600">
                <a:solidFill>
                  <a:srgbClr val="0B2245"/>
                </a:solidFill>
                <a:latin typeface="+mj-lt"/>
              </a:defRPr>
            </a:lvl4pPr>
            <a:lvl5pPr>
              <a:defRPr sz="1600">
                <a:solidFill>
                  <a:srgbClr val="0B2245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394901"/>
            <a:ext cx="5105400" cy="365125"/>
          </a:xfrm>
        </p:spPr>
        <p:txBody>
          <a:bodyPr/>
          <a:lstStyle>
            <a:lvl1pPr>
              <a:defRPr b="1">
                <a:ln w="3175">
                  <a:noFill/>
                </a:ln>
                <a:solidFill>
                  <a:srgbClr val="0B2245"/>
                </a:solidFill>
                <a:latin typeface="+mn-lt"/>
              </a:defRPr>
            </a:lvl1pPr>
          </a:lstStyle>
          <a:p>
            <a:pPr algn="l"/>
            <a:r>
              <a:rPr lang="en-US" dirty="0" smtClean="0"/>
              <a:t>Towards Green GPUs: Warp Size Impact Analysis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79363"/>
            <a:ext cx="685800" cy="365125"/>
          </a:xfrm>
        </p:spPr>
        <p:txBody>
          <a:bodyPr/>
          <a:lstStyle>
            <a:lvl1pPr algn="ctr">
              <a:defRPr sz="1600" b="1">
                <a:ln w="3175">
                  <a:noFill/>
                </a:ln>
                <a:solidFill>
                  <a:srgbClr val="FFFF00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Towards Green GPUs: Warp Size Impact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534400" cy="1470025"/>
          </a:xfrm>
        </p:spPr>
        <p:txBody>
          <a:bodyPr/>
          <a:lstStyle/>
          <a:p>
            <a:r>
              <a:rPr lang="en-US" sz="5400" b="1" dirty="0" smtClean="0">
                <a:ln w="3175">
                  <a:solidFill>
                    <a:srgbClr val="0B2245"/>
                  </a:solidFill>
                </a:ln>
                <a:solidFill>
                  <a:srgbClr val="FF0000"/>
                </a:solidFill>
              </a:rPr>
              <a:t>Towards Green GPUs: Warp Size Impact Analysis</a:t>
            </a:r>
            <a:endParaRPr lang="en-US" sz="5400" b="1" dirty="0">
              <a:ln w="3175">
                <a:solidFill>
                  <a:srgbClr val="0B2245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8610600" cy="1905000"/>
          </a:xfrm>
        </p:spPr>
        <p:txBody>
          <a:bodyPr>
            <a:normAutofit/>
          </a:bodyPr>
          <a:lstStyle/>
          <a:p>
            <a:endParaRPr lang="en-US" sz="2000" b="1" baseline="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r>
              <a:rPr lang="en-US" sz="2000" b="1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Ahmad </a:t>
            </a:r>
            <a:r>
              <a:rPr lang="en-US" sz="2000" b="1" baseline="0" dirty="0" err="1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Lashgar</a:t>
            </a:r>
            <a:r>
              <a:rPr lang="en-US" sz="2000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        </a:t>
            </a:r>
            <a:r>
              <a:rPr lang="en-US" sz="2000" b="1" baseline="0" dirty="0" err="1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Amirali</a:t>
            </a:r>
            <a:r>
              <a:rPr lang="en-US" sz="2000" b="1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 </a:t>
            </a:r>
            <a:r>
              <a:rPr lang="en-US" sz="2000" b="1" baseline="0" dirty="0" err="1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Baniasadi</a:t>
            </a:r>
            <a:r>
              <a:rPr lang="en-US" sz="2000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         </a:t>
            </a:r>
            <a:r>
              <a:rPr lang="en-US" sz="2000" b="1" baseline="0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Ahmad </a:t>
            </a:r>
            <a:r>
              <a:rPr lang="en-US" sz="2000" b="1" baseline="0" dirty="0" err="1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Khonsari</a:t>
            </a:r>
            <a:endParaRPr lang="en-US" sz="2000" b="1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endParaRPr lang="en-US" sz="200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endParaRPr lang="en-US" sz="2000" b="1" baseline="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endParaRPr lang="en-US" sz="2000" baseline="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  <a:p>
            <a:endParaRPr lang="en-US" sz="2000" baseline="0" dirty="0" smtClean="0">
              <a:solidFill>
                <a:srgbClr val="0B2245"/>
              </a:solidFill>
              <a:latin typeface="Century Gothic" pitchFamily="34" charset="0"/>
              <a:ea typeface="Lingoes Unicode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E:\Ahmad\uvi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30675" y="5943600"/>
            <a:ext cx="669925" cy="814387"/>
          </a:xfrm>
          <a:prstGeom prst="rect">
            <a:avLst/>
          </a:prstGeom>
          <a:noFill/>
        </p:spPr>
      </p:pic>
      <p:pic>
        <p:nvPicPr>
          <p:cNvPr id="1027" name="Picture 3" descr="E:\Ahmad\ut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5943600"/>
            <a:ext cx="762000" cy="762000"/>
          </a:xfrm>
          <a:prstGeom prst="rect">
            <a:avLst/>
          </a:prstGeom>
          <a:noFill/>
        </p:spPr>
      </p:pic>
      <p:pic>
        <p:nvPicPr>
          <p:cNvPr id="1028" name="Picture 4" descr="E:\Ahmad\Academical\M.S\CADS2013\cads2013-13Jan15\Images\IPMLogo.gif"/>
          <p:cNvPicPr>
            <a:picLocks noChangeAspect="1" noChangeArrowheads="1"/>
          </p:cNvPicPr>
          <p:nvPr/>
        </p:nvPicPr>
        <p:blipFill>
          <a:blip r:embed="rId5"/>
          <a:srcRect b="43243"/>
          <a:stretch>
            <a:fillRect/>
          </a:stretch>
        </p:blipFill>
        <p:spPr bwMode="auto">
          <a:xfrm>
            <a:off x="4953000" y="6019800"/>
            <a:ext cx="1071789" cy="647700"/>
          </a:xfrm>
          <a:prstGeom prst="rect">
            <a:avLst/>
          </a:prstGeom>
          <a:noFill/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0" y="457200"/>
            <a:ext cx="91440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endParaRPr lang="en-US" sz="1600" dirty="0" smtClean="0">
              <a:solidFill>
                <a:srgbClr val="0B2245"/>
              </a:solidFill>
              <a:latin typeface="Lingoes Unicode" pitchFamily="34" charset="-128"/>
              <a:ea typeface="Lingoes Unicode" pitchFamily="34" charset="-128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4419600"/>
            <a:ext cx="2943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ECE, University of Tehran,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4419600"/>
            <a:ext cx="2981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B2245"/>
                </a:solidFill>
                <a:latin typeface="Century Gothic" pitchFamily="34" charset="0"/>
                <a:ea typeface="Lingoes Unicode" pitchFamily="34" charset="-128"/>
                <a:cs typeface="Times New Roman" pitchFamily="18" charset="0"/>
              </a:rPr>
              <a:t>ECE, University of Victoria</a:t>
            </a:r>
            <a:endParaRPr lang="en-US" dirty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and Branch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Lower the warp size, lower the branch divergence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19600" y="3124200"/>
          <a:ext cx="3733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If(J&gt;K){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    C[</a:t>
                      </a:r>
                      <a:r>
                        <a:rPr lang="en-US" sz="1800" baseline="0" dirty="0" err="1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]=A[</a:t>
                      </a:r>
                      <a:r>
                        <a:rPr lang="en-US" sz="1800" baseline="0" dirty="0" err="1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]*B[</a:t>
                      </a:r>
                      <a:r>
                        <a:rPr lang="en-US" sz="1800" baseline="0" dirty="0" err="1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];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else{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    C[</a:t>
                      </a:r>
                      <a:r>
                        <a:rPr lang="en-US" sz="1800" dirty="0" err="1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tid</a:t>
                      </a:r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]=0;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0B2245"/>
                          </a:solidFill>
                          <a:latin typeface="Lucida Console" pitchFamily="49" charset="0"/>
                        </a:rPr>
                        <a:t>}</a:t>
                      </a:r>
                      <a:endParaRPr lang="en-US" sz="1800" dirty="0">
                        <a:solidFill>
                          <a:srgbClr val="0B2245"/>
                        </a:solidFill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66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47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8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0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71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2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0" y="3135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47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28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09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352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33800" y="3516868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90800" y="4191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71800" y="4191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66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47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828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09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90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71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352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33800" y="4572000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</a:rPr>
              <a:t>↓</a:t>
            </a:r>
            <a:endParaRPr lang="en-US" b="1" dirty="0">
              <a:solidFill>
                <a:srgbClr val="007635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066800" y="3124200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590800" y="3124200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762000" y="24192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Script" pitchFamily="34" charset="0"/>
              </a:rPr>
              <a:t>2</a:t>
            </a:r>
            <a:r>
              <a:rPr lang="en-US" sz="2000" b="1" dirty="0" smtClean="0">
                <a:solidFill>
                  <a:srgbClr val="22293E"/>
                </a:solidFill>
                <a:latin typeface="Segoe Script" pitchFamily="34" charset="0"/>
              </a:rPr>
              <a:t>-thread warp</a:t>
            </a:r>
            <a:endParaRPr lang="en-US" sz="2000" b="1" dirty="0">
              <a:solidFill>
                <a:srgbClr val="22293E"/>
              </a:solidFill>
              <a:latin typeface="Segoe Script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66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T1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447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T2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828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T3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209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T4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590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T5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71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T6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352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T7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733800" y="2743200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</a:rPr>
              <a:t>T8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62000" y="55626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22293E"/>
                </a:solidFill>
                <a:latin typeface="Segoe Script" pitchFamily="34" charset="0"/>
              </a:rPr>
              <a:t>No branch divergence</a:t>
            </a:r>
            <a:endParaRPr lang="en-US" sz="2000" b="1" dirty="0">
              <a:solidFill>
                <a:srgbClr val="22293E"/>
              </a:solidFill>
              <a:latin typeface="Segoe Script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066800" y="3124200"/>
            <a:ext cx="1524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2590800" y="3124200"/>
            <a:ext cx="1524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762000" y="24192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Script" pitchFamily="34" charset="0"/>
              </a:rPr>
              <a:t>4</a:t>
            </a:r>
            <a:r>
              <a:rPr lang="en-US" sz="2000" b="1" dirty="0" smtClean="0">
                <a:solidFill>
                  <a:srgbClr val="22293E"/>
                </a:solidFill>
                <a:latin typeface="Segoe Script" pitchFamily="34" charset="0"/>
              </a:rPr>
              <a:t>-thread warp</a:t>
            </a:r>
            <a:endParaRPr lang="en-US" sz="2000" b="1" dirty="0">
              <a:solidFill>
                <a:srgbClr val="22293E"/>
              </a:solidFill>
              <a:latin typeface="Segoe Script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62000" y="55626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Segoe Script" pitchFamily="34" charset="0"/>
              </a:rPr>
              <a:t>Branch divergence</a:t>
            </a:r>
            <a:endParaRPr lang="en-US" sz="2000" b="1" dirty="0">
              <a:solidFill>
                <a:srgbClr val="FF0000"/>
              </a:solidFill>
              <a:latin typeface="Segoe Script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828800" y="3124200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3352800" y="3124200"/>
            <a:ext cx="762000" cy="1828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ooter Placeholder 4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34" grpId="0"/>
      <p:bldP spid="35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6" grpId="1" animBg="1"/>
      <p:bldP spid="52" grpId="0" animBg="1"/>
      <p:bldP spid="52" grpId="1" animBg="1"/>
      <p:bldP spid="54" grpId="0"/>
      <p:bldP spid="54" grpId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3" grpId="1"/>
      <p:bldP spid="64" grpId="0" animBg="1"/>
      <p:bldP spid="65" grpId="0" animBg="1"/>
      <p:bldP spid="66" grpId="0"/>
      <p:bldP spid="67" grpId="0"/>
      <p:bldP spid="68" grpId="0" animBg="1"/>
      <p:bldP spid="68" grpId="1" animBg="1"/>
      <p:bldP spid="69" grpId="0" animBg="1"/>
      <p:bldP spid="6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Warp Size and Branch Divergence (continued)</a:t>
            </a:r>
            <a:endParaRPr lang="en-US" dirty="0"/>
          </a:p>
        </p:txBody>
      </p:sp>
      <p:sp>
        <p:nvSpPr>
          <p:cNvPr id="120" name="Content Placeholder 1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7" name="Slide Number Placeholder 1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41616" y="1600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27416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60816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94216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27616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41616" y="1981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7416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60816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4216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27616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41616" y="2362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27416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60816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94216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27616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41616" y="2743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27416" y="2743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60816" y="2743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94216" y="2743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27616" y="2743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41616" y="3124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27416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60816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094216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627616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341616" y="3505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027416" y="3505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560816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094216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27616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41616" y="3886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027416" y="3886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560816" y="3886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94216" y="3886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627616" y="3886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341616" y="4267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027416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60816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94216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627616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341616" y="4648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027416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560816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94216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627616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41616" y="5029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27416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560816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94216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627616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341616" y="5410200"/>
            <a:ext cx="2971800" cy="381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27416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560816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094216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627616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724400" y="1600200"/>
            <a:ext cx="2971800" cy="1143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rot="16200000">
            <a:off x="4093107" y="192081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61" name="Straight Arrow Connector 60"/>
          <p:cNvCxnSpPr/>
          <p:nvPr/>
        </p:nvCxnSpPr>
        <p:spPr>
          <a:xfrm rot="5400000">
            <a:off x="2363391" y="3962003"/>
            <a:ext cx="441880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4102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9436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4770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0104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410200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943600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477000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010400" y="198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4102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9436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4770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0104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724400" y="2743200"/>
            <a:ext cx="29718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410200" y="2743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943600" y="2743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477000" y="2743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010400" y="2743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410200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5943600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477000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010400" y="3124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410200" y="3505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943600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477000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010400" y="3505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724400" y="3886200"/>
            <a:ext cx="2971800" cy="1143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5410200" y="3886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5943600" y="3886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477000" y="3886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7010400" y="3886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5410200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943600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477000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010400" y="4267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54102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943600" y="4648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477000" y="4648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7010400" y="4648200"/>
            <a:ext cx="5334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724400" y="5029200"/>
            <a:ext cx="29718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54102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9436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4770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0104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54102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9436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4770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70104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4102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9436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4770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70104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341616" y="10668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22293E"/>
                </a:solidFill>
              </a:rPr>
              <a:t>Small warps</a:t>
            </a:r>
            <a:endParaRPr lang="en-US" sz="2600" b="1" dirty="0">
              <a:solidFill>
                <a:srgbClr val="22293E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4724400" y="10668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22293E"/>
                </a:solidFill>
              </a:rPr>
              <a:t>Large warps</a:t>
            </a:r>
            <a:endParaRPr lang="en-US" sz="2600" b="1" dirty="0">
              <a:solidFill>
                <a:srgbClr val="22293E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85800" y="579120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Saving some idle cycles</a:t>
            </a:r>
            <a:endParaRPr lang="en-US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 rot="5400000">
            <a:off x="4001294" y="5980906"/>
            <a:ext cx="3810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Footer Placeholder 1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/>
      <p:bldP spid="114" grpId="0"/>
      <p:bldP spid="1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Warp Size and Memory Divergence</a:t>
            </a:r>
            <a:endParaRPr lang="en-US" dirty="0"/>
          </a:p>
        </p:txBody>
      </p:sp>
      <p:sp>
        <p:nvSpPr>
          <p:cNvPr id="97" name="Content Placeholder 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4" name="Slide Number Placeholder 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47800" y="15240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24384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70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7800" y="33528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670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04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4199291" y="184461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20" name="Straight Arrow Connector 19"/>
          <p:cNvCxnSpPr/>
          <p:nvPr/>
        </p:nvCxnSpPr>
        <p:spPr>
          <a:xfrm rot="16200000" flipH="1">
            <a:off x="2454583" y="3902383"/>
            <a:ext cx="4495006" cy="44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47800" y="9906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22293E"/>
                </a:solidFill>
              </a:rPr>
              <a:t>Small warps</a:t>
            </a:r>
            <a:endParaRPr lang="en-US" sz="2600" b="1" dirty="0">
              <a:solidFill>
                <a:srgbClr val="22293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30584" y="9906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22293E"/>
                </a:solidFill>
              </a:rPr>
              <a:t>Large warps</a:t>
            </a:r>
            <a:endParaRPr lang="en-US" sz="2600" b="1" dirty="0">
              <a:solidFill>
                <a:srgbClr val="22293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336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670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004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38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336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670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004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338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1336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670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004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338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876800" y="1524000"/>
            <a:ext cx="2971800" cy="2209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5626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960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6294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62800" y="1524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626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0960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6294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162800" y="1905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5626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960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6294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62800" y="2819400"/>
            <a:ext cx="5334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5626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960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294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62800" y="37338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76800" y="5029200"/>
            <a:ext cx="2971800" cy="1143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5626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0960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6294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628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5626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0960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6294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162800" y="5791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5626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60960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6294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162800" y="541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562600" y="4267200"/>
            <a:ext cx="5334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096000" y="4267200"/>
            <a:ext cx="5334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629400" y="4267200"/>
            <a:ext cx="5334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162800" y="4267200"/>
            <a:ext cx="5334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447800" y="4267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33600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667000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200400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3733800" y="4267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447800" y="5029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1336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6670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2004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733800" y="5029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5626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60960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6294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7162800" y="24384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5626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0960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6294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162800" y="33528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447800" y="4648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1336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6670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32004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3733800" y="4648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066800" y="57150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Improving latency hiding</a:t>
            </a:r>
            <a:endParaRPr lang="en-US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rot="5400000">
            <a:off x="4191794" y="4647406"/>
            <a:ext cx="7620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Footer Placeholder 9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Warp Size and Memory Access Coalescing</a:t>
            </a:r>
            <a:endParaRPr lang="en-US" dirty="0"/>
          </a:p>
        </p:txBody>
      </p:sp>
      <p:sp>
        <p:nvSpPr>
          <p:cNvPr id="77" name="Content Placeholder 7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" y="1600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25146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38400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34290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8200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371600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905000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38400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3970690" y="1234219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2553494" y="3009106"/>
            <a:ext cx="3886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10668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Small warps</a:t>
            </a:r>
            <a:endParaRPr lang="en-US" sz="2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48200" y="1066800"/>
            <a:ext cx="297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tx2">
                    <a:lumMod val="50000"/>
                  </a:schemeClr>
                </a:solidFill>
              </a:rPr>
              <a:t>Large warps</a:t>
            </a:r>
            <a:endParaRPr lang="en-US" sz="2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38200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71600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905000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664432" y="1600200"/>
            <a:ext cx="2971800" cy="22098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50232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883632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17032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950432" y="1600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50232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83632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417032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950432" y="28956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50232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83632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17032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950432" y="2514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350232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83632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17032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950432" y="3429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38200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71600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905000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38400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38200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371600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05000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438400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350232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883632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417032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950432" y="19812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350232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883632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417032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950432" y="3810000"/>
            <a:ext cx="533400" cy="533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2971800" y="22860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3429000" y="18288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429000" y="22860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B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2971800" y="31242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3429000" y="29718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2971800" y="40386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429000" y="35814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29000" y="4038600"/>
            <a:ext cx="914400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B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483832" y="40386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941032" y="3581400"/>
            <a:ext cx="898168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941032" y="4038600"/>
            <a:ext cx="898168" cy="3810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Req. B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743200" y="51054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entury Gothic" pitchFamily="34" charset="0"/>
              </a:rPr>
              <a:t>Reducing the number of memory accesses using wider coalescing</a:t>
            </a:r>
            <a:endParaRPr lang="en-US" sz="20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38200" y="4572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B2245"/>
                </a:solidFill>
                <a:latin typeface="Century Gothic" pitchFamily="34" charset="0"/>
              </a:rPr>
              <a:t>5 memory requests</a:t>
            </a:r>
            <a:endParaRPr lang="en-US" sz="2000" b="1" dirty="0">
              <a:solidFill>
                <a:srgbClr val="0B2245"/>
              </a:solidFill>
              <a:latin typeface="Century Gothic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257800" y="4572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B2245"/>
                </a:solidFill>
                <a:latin typeface="Century Gothic" pitchFamily="34" charset="0"/>
              </a:rPr>
              <a:t>2 memory requests</a:t>
            </a:r>
            <a:endParaRPr lang="en-US" sz="2000" b="1" dirty="0">
              <a:solidFill>
                <a:srgbClr val="0B2245"/>
              </a:solidFill>
              <a:latin typeface="Century Gothic" pitchFamily="34" charset="0"/>
            </a:endParaRPr>
          </a:p>
        </p:txBody>
      </p:sp>
      <p:sp>
        <p:nvSpPr>
          <p:cNvPr id="78" name="Footer Placeholder 7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4" grpId="0" animBg="1"/>
      <p:bldP spid="66" grpId="0" animBg="1"/>
      <p:bldP spid="67" grpId="0" animBg="1"/>
      <p:bldP spid="69" grpId="0" animBg="1"/>
      <p:bldP spid="70" grpId="0" animBg="1"/>
      <p:bldP spid="71" grpId="0"/>
      <p:bldP spid="72" grpId="0"/>
      <p:bldP spid="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Impact on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Larger the warp, higher the coalescing rate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45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1143000"/>
            <a:ext cx="4096870" cy="595272"/>
          </a:xfrm>
          <a:prstGeom prst="rect">
            <a:avLst/>
          </a:prstGeom>
          <a:noFill/>
        </p:spPr>
      </p:pic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990600" y="1905000"/>
          <a:ext cx="7086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Impact on Idle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Larger the warp, higher divergence and higher idle cycles</a:t>
            </a:r>
          </a:p>
          <a:p>
            <a:pPr lvl="1"/>
            <a:r>
              <a:rPr lang="en-US" dirty="0" smtClean="0"/>
              <a:t>but may reduce the idle cycles due to coalescing gain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7112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143000"/>
            <a:ext cx="5431787" cy="533400"/>
          </a:xfrm>
          <a:prstGeom prst="rect">
            <a:avLst/>
          </a:prstGeom>
          <a:noFill/>
        </p:spPr>
      </p:pic>
      <p:graphicFrame>
        <p:nvGraphicFramePr>
          <p:cNvPr id="16" name="Chart 15"/>
          <p:cNvGraphicFramePr/>
          <p:nvPr/>
        </p:nvGraphicFramePr>
        <p:xfrm>
          <a:off x="990600" y="1905000"/>
          <a:ext cx="71628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Impact on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Larger warps </a:t>
            </a:r>
            <a:r>
              <a:rPr lang="en-US" dirty="0" smtClean="0"/>
              <a:t>reduce energy </a:t>
            </a:r>
            <a:r>
              <a:rPr lang="en-US" dirty="0" smtClean="0"/>
              <a:t>if the coalescing gain could dominate the exacerbated divergence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Chart 11"/>
          <p:cNvGraphicFramePr/>
          <p:nvPr/>
        </p:nvGraphicFramePr>
        <p:xfrm>
          <a:off x="990600" y="1828800"/>
          <a:ext cx="71628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Impact 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Larger warps improve performance if the coalescing gain could dominate the exacerbated divergence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1143000"/>
            <a:ext cx="3267075" cy="571500"/>
          </a:xfrm>
          <a:prstGeom prst="rect">
            <a:avLst/>
          </a:prstGeom>
          <a:noFill/>
        </p:spPr>
      </p:pic>
      <p:graphicFrame>
        <p:nvGraphicFramePr>
          <p:cNvPr id="12" name="Chart 11"/>
          <p:cNvGraphicFramePr/>
          <p:nvPr/>
        </p:nvGraphicFramePr>
        <p:xfrm>
          <a:off x="990600" y="1981200"/>
          <a:ext cx="7162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 Impact on </a:t>
            </a:r>
            <a:r>
              <a:rPr lang="en-US" dirty="0" smtClean="0"/>
              <a:t>Energy-efficiency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Larger warps improve </a:t>
            </a:r>
            <a:r>
              <a:rPr lang="en-US" dirty="0" smtClean="0"/>
              <a:t>energy-efficiency </a:t>
            </a:r>
            <a:r>
              <a:rPr lang="en-US" dirty="0" smtClean="0"/>
              <a:t>if the coalescing gain could dominate the exacerbated divergence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Chart 14"/>
          <p:cNvGraphicFramePr/>
          <p:nvPr/>
        </p:nvGraphicFramePr>
        <p:xfrm>
          <a:off x="990600" y="1905000"/>
          <a:ext cx="7162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050" name="Picture 2" descr="E:\Ahmad\Academical\M.S\M.S.Thesis\Our Works\Papers\12-Investigating Warp Size\13-GPGPU6\1-bas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371600"/>
            <a:ext cx="3200400" cy="218950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657600" y="1066800"/>
            <a:ext cx="1854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B2245"/>
                </a:solidFill>
                <a:latin typeface="+mj-lt"/>
              </a:rPr>
              <a:t>Baseline machine</a:t>
            </a:r>
            <a:endParaRPr lang="en-US" b="1" dirty="0">
              <a:solidFill>
                <a:srgbClr val="0B2245"/>
              </a:solidFill>
              <a:latin typeface="+mj-lt"/>
            </a:endParaRPr>
          </a:p>
        </p:txBody>
      </p:sp>
      <p:pic>
        <p:nvPicPr>
          <p:cNvPr id="2051" name="Picture 3" descr="E:\Ahmad\Academical\M.S\M.S.Thesis\Our Works\Papers\12-Investigating Warp Size\13-GPGPU6\sw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800" y="3962400"/>
            <a:ext cx="3233737" cy="2238375"/>
          </a:xfrm>
          <a:prstGeom prst="rect">
            <a:avLst/>
          </a:prstGeom>
          <a:noFill/>
        </p:spPr>
      </p:pic>
      <p:pic>
        <p:nvPicPr>
          <p:cNvPr id="2052" name="Picture 4" descr="E:\Ahmad\Academical\M.S\M.S.Thesis\Our Works\Papers\12-Investigating Warp Size\13-GPGPU6\lwp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72100" y="3919894"/>
            <a:ext cx="3333750" cy="2284056"/>
          </a:xfrm>
          <a:prstGeom prst="rect">
            <a:avLst/>
          </a:prstGeom>
          <a:noFill/>
        </p:spPr>
      </p:pic>
      <p:cxnSp>
        <p:nvCxnSpPr>
          <p:cNvPr id="12" name="Straight Arrow Connector 11"/>
          <p:cNvCxnSpPr/>
          <p:nvPr/>
        </p:nvCxnSpPr>
        <p:spPr>
          <a:xfrm rot="5400000">
            <a:off x="3568701" y="3619499"/>
            <a:ext cx="533400" cy="304802"/>
          </a:xfrm>
          <a:prstGeom prst="straightConnector1">
            <a:avLst/>
          </a:prstGeom>
          <a:ln w="19050">
            <a:solidFill>
              <a:srgbClr val="00763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4972050" y="3562350"/>
            <a:ext cx="457200" cy="34290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0" y="28194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635"/>
                </a:solidFill>
                <a:latin typeface="+mj-lt"/>
              </a:rPr>
              <a:t>Small Warp Enhanced (SW+):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007635"/>
                </a:solidFill>
                <a:latin typeface="+mj-lt"/>
              </a:rPr>
              <a:t>Ideal MSHR to compensate  coalescing lost</a:t>
            </a:r>
          </a:p>
          <a:p>
            <a:endParaRPr lang="en-US" b="1" dirty="0">
              <a:solidFill>
                <a:srgbClr val="007635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0" y="27432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+mj-lt"/>
              </a:rPr>
              <a:t>Large Warp Enhanced (LW+):</a:t>
            </a:r>
          </a:p>
          <a:p>
            <a:pPr>
              <a:buFontTx/>
              <a:buChar char="-"/>
            </a:pPr>
            <a:r>
              <a:rPr lang="en-US" b="1" dirty="0" smtClean="0">
                <a:solidFill>
                  <a:srgbClr val="7030A0"/>
                </a:solidFill>
                <a:latin typeface="+mj-lt"/>
              </a:rPr>
              <a:t>MIMD lanes to compensate  branch divergence</a:t>
            </a:r>
          </a:p>
          <a:p>
            <a:endParaRPr lang="en-US" b="1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dirty="0" smtClean="0">
                <a:solidFill>
                  <a:srgbClr val="800000"/>
                </a:solidFill>
              </a:rPr>
              <a:t>Accelerators 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Control-flow amortized over tens of threads called warp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Warp size impacts branch/memory divergence &amp; memory access coalescing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Small Warp: </a:t>
            </a:r>
            <a:r>
              <a:rPr lang="en-US" dirty="0" smtClean="0">
                <a:solidFill>
                  <a:srgbClr val="5CFF4F"/>
                </a:solidFill>
              </a:rPr>
              <a:t>Low Branch/Memory Divergence (+)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Low Memory Coalescing (-)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Large Warp: </a:t>
            </a:r>
            <a:r>
              <a:rPr lang="en-US" dirty="0" smtClean="0">
                <a:solidFill>
                  <a:srgbClr val="FF0000"/>
                </a:solidFill>
              </a:rPr>
              <a:t>High Branch Divergence/Memory (-)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5CFF4F"/>
                </a:solidFill>
              </a:rPr>
              <a:t>High Memory Coalescing(+) </a:t>
            </a:r>
          </a:p>
          <a:p>
            <a:pPr>
              <a:buFont typeface="Courier New"/>
              <a:buChar char="o"/>
            </a:pPr>
            <a:endParaRPr lang="en-US" dirty="0" smtClean="0"/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800000"/>
                </a:solidFill>
              </a:rPr>
              <a:t>Key question: Which processor provides higher </a:t>
            </a:r>
            <a:r>
              <a:rPr lang="en-US" b="1" i="1" dirty="0" smtClean="0">
                <a:solidFill>
                  <a:srgbClr val="800000"/>
                </a:solidFill>
              </a:rPr>
              <a:t>energy-efficiency?</a:t>
            </a:r>
            <a:endParaRPr lang="en-US" b="1" i="1" dirty="0" smtClean="0">
              <a:solidFill>
                <a:srgbClr val="800000"/>
              </a:solidFill>
            </a:endParaRPr>
          </a:p>
          <a:p>
            <a:pPr>
              <a:buFont typeface="Courier New"/>
              <a:buChar char="o"/>
            </a:pPr>
            <a:r>
              <a:rPr lang="en-US" dirty="0" smtClean="0"/>
              <a:t>Small-warp, coalescing-enhanced 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Large-warp, control-flow enhanced</a:t>
            </a:r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800000"/>
                </a:solidFill>
              </a:rPr>
              <a:t>Key result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Small-warp enhanced processor  better than large-warp enhanced processor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E:\Ahmad\Academical\M.S\M.S.Thesis\Our Works\Papers\12-Investigating Warp Size\13-GPGPU6\sw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3582228"/>
            <a:ext cx="4071937" cy="281857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Warps as wide as SIMD width</a:t>
            </a:r>
          </a:p>
          <a:p>
            <a:pPr lvl="1"/>
            <a:r>
              <a:rPr lang="en-US" dirty="0" smtClean="0"/>
              <a:t>Minimize branch/memory divergence</a:t>
            </a:r>
          </a:p>
          <a:p>
            <a:pPr lvl="1"/>
            <a:r>
              <a:rPr lang="en-US" dirty="0" smtClean="0"/>
              <a:t>Improve latency hiding</a:t>
            </a:r>
          </a:p>
          <a:p>
            <a:r>
              <a:rPr lang="en-US" dirty="0" smtClean="0"/>
              <a:t>Compensating the deficiency -&gt; Ideal MSHR</a:t>
            </a:r>
          </a:p>
          <a:p>
            <a:pPr lvl="1"/>
            <a:r>
              <a:rPr lang="en-US" dirty="0" smtClean="0"/>
              <a:t>Compensating small-warp deficiency (memory access coalescing lost)</a:t>
            </a:r>
          </a:p>
          <a:p>
            <a:pPr lvl="1"/>
            <a:r>
              <a:rPr lang="en-US" dirty="0" smtClean="0"/>
              <a:t>In order to merge inter-warp memory transaction, Ideal MSHR tags the per-warp outstanding MSHRs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LW+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Warps 8x larger than SIMD width</a:t>
            </a:r>
          </a:p>
          <a:p>
            <a:pPr lvl="1"/>
            <a:r>
              <a:rPr lang="en-US" dirty="0" smtClean="0"/>
              <a:t>Improve memory access coalescing</a:t>
            </a:r>
          </a:p>
          <a:p>
            <a:r>
              <a:rPr lang="en-US" dirty="0" smtClean="0"/>
              <a:t>Compensating the deficiency -&gt; Lock-step MIMD execution</a:t>
            </a:r>
          </a:p>
          <a:p>
            <a:pPr lvl="1"/>
            <a:r>
              <a:rPr lang="en-US" dirty="0" smtClean="0"/>
              <a:t>Compensate large warp deficiency (branch/memory divergence)</a:t>
            </a:r>
          </a:p>
          <a:p>
            <a:pPr lvl="1"/>
            <a:r>
              <a:rPr lang="en-US" dirty="0" smtClean="0"/>
              <a:t>Parallel Fetch/Decode unit per lane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3074" name="Picture 2" descr="E:\Ahmad\Academical\M.S\M.S.Thesis\Our Works\Papers\12-Investigating Warp Size\13-GPGPU6\lw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1610" y="3429000"/>
            <a:ext cx="4198539" cy="2876550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simulation </a:t>
            </a:r>
            <a:r>
              <a:rPr lang="en-US" dirty="0" smtClean="0"/>
              <a:t>through </a:t>
            </a:r>
            <a:r>
              <a:rPr lang="en-US" dirty="0" smtClean="0"/>
              <a:t>GPGPU-</a:t>
            </a:r>
            <a:r>
              <a:rPr lang="en-US" dirty="0" err="1" smtClean="0"/>
              <a:t>sim</a:t>
            </a:r>
            <a:r>
              <a:rPr lang="en-US" dirty="0" smtClean="0"/>
              <a:t> and power simulation through </a:t>
            </a:r>
            <a:r>
              <a:rPr lang="en-US" dirty="0" err="1" smtClean="0"/>
              <a:t>McPat</a:t>
            </a:r>
            <a:endParaRPr lang="en-US" dirty="0" smtClean="0"/>
          </a:p>
          <a:p>
            <a:pPr lvl="1"/>
            <a:r>
              <a:rPr lang="en-US" dirty="0" smtClean="0"/>
              <a:t>Six Memory Controllers (76 GB/s)</a:t>
            </a:r>
          </a:p>
          <a:p>
            <a:pPr lvl="1"/>
            <a:r>
              <a:rPr lang="en-US" dirty="0" smtClean="0"/>
              <a:t>16 8-wide SMs (332.8 GFLOPS)</a:t>
            </a:r>
          </a:p>
          <a:p>
            <a:pPr lvl="1"/>
            <a:r>
              <a:rPr lang="en-US" dirty="0" smtClean="0"/>
              <a:t>1024-thread per code</a:t>
            </a:r>
          </a:p>
          <a:p>
            <a:pPr lvl="1"/>
            <a:r>
              <a:rPr lang="en-US" dirty="0" smtClean="0"/>
              <a:t>Warp Size: 8, 16, 32, and 64</a:t>
            </a:r>
          </a:p>
          <a:p>
            <a:r>
              <a:rPr lang="en-US" dirty="0" smtClean="0"/>
              <a:t>Workloads</a:t>
            </a:r>
          </a:p>
          <a:p>
            <a:pPr lvl="1"/>
            <a:r>
              <a:rPr lang="en-US" dirty="0" smtClean="0"/>
              <a:t>RODINIA</a:t>
            </a:r>
          </a:p>
          <a:p>
            <a:pPr lvl="1"/>
            <a:r>
              <a:rPr lang="en-US" dirty="0" smtClean="0"/>
              <a:t>CUDA SDK</a:t>
            </a:r>
          </a:p>
          <a:p>
            <a:pPr lvl="1"/>
            <a:r>
              <a:rPr lang="en-US" dirty="0" smtClean="0"/>
              <a:t>GPGPU-</a:t>
            </a:r>
            <a:r>
              <a:rPr lang="en-US" dirty="0" err="1" smtClean="0"/>
              <a:t>sim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 Rate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SW+:  </a:t>
            </a:r>
            <a:r>
              <a:rPr lang="en-US" sz="2000" u="sng" dirty="0" smtClean="0"/>
              <a:t>103%</a:t>
            </a:r>
            <a:r>
              <a:rPr lang="en-US" sz="2000" dirty="0" smtClean="0"/>
              <a:t>, </a:t>
            </a:r>
            <a:r>
              <a:rPr lang="en-US" sz="2000" u="sng" dirty="0" smtClean="0"/>
              <a:t>67%</a:t>
            </a:r>
            <a:r>
              <a:rPr lang="en-US" sz="2000" dirty="0" smtClean="0"/>
              <a:t>, </a:t>
            </a:r>
            <a:r>
              <a:rPr lang="en-US" sz="2000" u="sng" dirty="0" smtClean="0"/>
              <a:t>40%</a:t>
            </a:r>
            <a:r>
              <a:rPr lang="en-US" sz="2000" dirty="0" smtClean="0"/>
              <a:t> higher coalescing vs. </a:t>
            </a:r>
            <a:r>
              <a:rPr lang="en-US" sz="2000" u="sng" dirty="0" smtClean="0"/>
              <a:t>16</a:t>
            </a:r>
            <a:r>
              <a:rPr lang="en-US" sz="2000" dirty="0" smtClean="0"/>
              <a:t>, </a:t>
            </a:r>
            <a:r>
              <a:rPr lang="en-US" sz="2000" u="sng" dirty="0" smtClean="0"/>
              <a:t>32</a:t>
            </a:r>
            <a:r>
              <a:rPr lang="en-US" sz="2000" dirty="0" smtClean="0"/>
              <a:t>, </a:t>
            </a:r>
            <a:r>
              <a:rPr lang="en-US" sz="2000" u="sng" dirty="0" smtClean="0"/>
              <a:t>64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</a:t>
            </a:r>
          </a:p>
          <a:p>
            <a:r>
              <a:rPr lang="en-US" sz="2000" dirty="0" smtClean="0"/>
              <a:t>LW+:  </a:t>
            </a:r>
            <a:r>
              <a:rPr lang="en-US" sz="2000" u="sng" dirty="0" smtClean="0"/>
              <a:t>47%</a:t>
            </a:r>
            <a:r>
              <a:rPr lang="en-US" sz="2000" dirty="0" smtClean="0"/>
              <a:t>, </a:t>
            </a:r>
            <a:r>
              <a:rPr lang="en-US" sz="2000" u="sng" dirty="0" smtClean="0"/>
              <a:t>21%</a:t>
            </a:r>
            <a:r>
              <a:rPr lang="en-US" sz="2000" dirty="0" smtClean="0"/>
              <a:t>, </a:t>
            </a:r>
            <a:r>
              <a:rPr lang="en-US" sz="2000" u="sng" dirty="0" smtClean="0"/>
              <a:t>1%</a:t>
            </a:r>
            <a:r>
              <a:rPr lang="en-US" sz="2000" dirty="0" smtClean="0"/>
              <a:t> higher coalescing vs. </a:t>
            </a:r>
            <a:r>
              <a:rPr lang="en-US" sz="2000" u="sng" dirty="0" smtClean="0"/>
              <a:t>16</a:t>
            </a:r>
            <a:r>
              <a:rPr lang="en-US" sz="2000" dirty="0" smtClean="0"/>
              <a:t>, </a:t>
            </a:r>
            <a:r>
              <a:rPr lang="en-US" sz="2000" u="sng" dirty="0" smtClean="0"/>
              <a:t>32</a:t>
            </a:r>
            <a:r>
              <a:rPr lang="en-US" sz="2000" dirty="0" smtClean="0"/>
              <a:t>, </a:t>
            </a:r>
            <a:r>
              <a:rPr lang="en-US" sz="2000" u="sng" dirty="0" smtClean="0"/>
              <a:t>64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533400" y="1295400"/>
          <a:ext cx="8077200" cy="3502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Idle Cycles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SW+: </a:t>
            </a:r>
            <a:r>
              <a:rPr lang="en-US" sz="2000" u="sng" dirty="0" smtClean="0"/>
              <a:t>12%</a:t>
            </a:r>
            <a:r>
              <a:rPr lang="en-US" sz="2000" dirty="0" smtClean="0"/>
              <a:t>, </a:t>
            </a:r>
            <a:r>
              <a:rPr lang="en-US" sz="2000" u="sng" dirty="0" smtClean="0"/>
              <a:t>8%</a:t>
            </a:r>
            <a:r>
              <a:rPr lang="en-US" sz="2000" dirty="0" smtClean="0"/>
              <a:t>, </a:t>
            </a:r>
            <a:r>
              <a:rPr lang="en-US" sz="2000" u="sng" dirty="0" smtClean="0"/>
              <a:t>10%</a:t>
            </a:r>
            <a:r>
              <a:rPr lang="en-US" sz="2000" dirty="0" smtClean="0"/>
              <a:t> less Idle Cycles vs. </a:t>
            </a:r>
            <a:r>
              <a:rPr lang="en-US" sz="2000" u="sng" dirty="0" smtClean="0"/>
              <a:t>8</a:t>
            </a:r>
            <a:r>
              <a:rPr lang="en-US" sz="2000" dirty="0" smtClean="0"/>
              <a:t>, </a:t>
            </a:r>
            <a:r>
              <a:rPr lang="en-US" sz="2000" u="sng" dirty="0" smtClean="0"/>
              <a:t>16</a:t>
            </a:r>
            <a:r>
              <a:rPr lang="en-US" sz="2000" dirty="0" smtClean="0"/>
              <a:t>, </a:t>
            </a:r>
            <a:r>
              <a:rPr lang="en-US" sz="2000" u="sng" dirty="0" smtClean="0"/>
              <a:t>32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</a:t>
            </a:r>
          </a:p>
          <a:p>
            <a:r>
              <a:rPr lang="en-US" sz="2000" dirty="0" smtClean="0"/>
              <a:t>LW+: </a:t>
            </a:r>
            <a:r>
              <a:rPr lang="en-US" sz="2000" u="sng" dirty="0" smtClean="0"/>
              <a:t>4%</a:t>
            </a:r>
            <a:r>
              <a:rPr lang="en-US" sz="2000" dirty="0" smtClean="0"/>
              <a:t>, </a:t>
            </a:r>
            <a:r>
              <a:rPr lang="en-US" sz="2000" u="sng" dirty="0" smtClean="0"/>
              <a:t>1%</a:t>
            </a:r>
            <a:r>
              <a:rPr lang="en-US" sz="2000" dirty="0" smtClean="0"/>
              <a:t>, </a:t>
            </a:r>
            <a:r>
              <a:rPr lang="en-US" sz="2000" u="sng" dirty="0" smtClean="0"/>
              <a:t>3%</a:t>
            </a:r>
            <a:r>
              <a:rPr lang="en-US" sz="2000" dirty="0" smtClean="0"/>
              <a:t> less Idle Cycles vs. </a:t>
            </a:r>
            <a:r>
              <a:rPr lang="en-US" sz="2000" u="sng" dirty="0" smtClean="0"/>
              <a:t>8</a:t>
            </a:r>
            <a:r>
              <a:rPr lang="en-US" sz="2000" dirty="0" smtClean="0"/>
              <a:t>, </a:t>
            </a:r>
            <a:r>
              <a:rPr lang="en-US" sz="2000" u="sng" dirty="0" smtClean="0"/>
              <a:t>16</a:t>
            </a:r>
            <a:r>
              <a:rPr lang="en-US" sz="2000" dirty="0" smtClean="0"/>
              <a:t>, </a:t>
            </a:r>
            <a:r>
              <a:rPr lang="en-US" sz="2000" u="sng" dirty="0" smtClean="0"/>
              <a:t>32</a:t>
            </a:r>
            <a:r>
              <a:rPr lang="en-US" sz="2000" dirty="0" smtClean="0"/>
              <a:t>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533400" y="1295401"/>
          <a:ext cx="8077200" cy="3502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SW+: Outperforms  8 (26%)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/warps.</a:t>
            </a:r>
          </a:p>
          <a:p>
            <a:r>
              <a:rPr lang="en-US" sz="2000" dirty="0" smtClean="0"/>
              <a:t>LW+: Outperforms  SW+ (19%), 8 (51%), 16 (3%)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533400" y="1219200"/>
          <a:ext cx="8077200" cy="357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SW+: Outperforms  LW+ (7%), 8 (18%), 16(15%), 32 (25%)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/warps.</a:t>
            </a:r>
          </a:p>
          <a:p>
            <a:r>
              <a:rPr lang="en-US" sz="2000" dirty="0" smtClean="0"/>
              <a:t>LW+: Outperforms  8 (11%), 16 (8%), 32 (17%), 64 (30%)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533400" y="1219200"/>
          <a:ext cx="8077200" cy="357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4343400" y="1371600"/>
            <a:ext cx="22860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19600" y="13716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3.2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Energy-efficiency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SW+: Outperforms  LW+ (62%), 8 (136%), 16(13%), 32 (4%)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/warps.</a:t>
            </a:r>
          </a:p>
          <a:p>
            <a:r>
              <a:rPr lang="en-US" sz="2000" dirty="0" smtClean="0"/>
              <a:t>LW+: Outperforms  8 (46%), 64 (8%) </a:t>
            </a:r>
            <a:r>
              <a:rPr lang="en-US" sz="2000" dirty="0" err="1" smtClean="0"/>
              <a:t>thd</a:t>
            </a:r>
            <a:r>
              <a:rPr lang="en-US" sz="2000" dirty="0" smtClean="0"/>
              <a:t>/warps.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533400" y="1219200"/>
          <a:ext cx="8077199" cy="357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&amp; Future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Warp Size Impacts Coalescing Rate, Idle Cycles, </a:t>
            </a:r>
            <a:r>
              <a:rPr lang="en-US" dirty="0" smtClean="0"/>
              <a:t>Performance, and Energy</a:t>
            </a:r>
            <a:endParaRPr lang="en-US" dirty="0" smtClean="0"/>
          </a:p>
          <a:p>
            <a:r>
              <a:rPr lang="en-US" dirty="0" smtClean="0"/>
              <a:t>Investing in Enhancement of small-warp machine returns higher gain than investing  in enhancement of large-warp </a:t>
            </a:r>
          </a:p>
          <a:p>
            <a:r>
              <a:rPr lang="en-US" dirty="0" smtClean="0"/>
              <a:t>We use machine models to explore the answer</a:t>
            </a:r>
          </a:p>
          <a:p>
            <a:r>
              <a:rPr lang="en-US" dirty="0" smtClean="0"/>
              <a:t>Evaluating </a:t>
            </a:r>
            <a:r>
              <a:rPr lang="en-US" dirty="0" smtClean="0"/>
              <a:t>wider machine models (including </a:t>
            </a:r>
            <a:r>
              <a:rPr lang="en-US" dirty="0" smtClean="0"/>
              <a:t>LWM-enhanced large-warp machine)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2895600"/>
            <a:ext cx="1251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B2245"/>
                </a:solidFill>
              </a:rPr>
              <a:t>Thank you!</a:t>
            </a:r>
          </a:p>
          <a:p>
            <a:pPr algn="ctr"/>
            <a:r>
              <a:rPr lang="en-US" b="1" dirty="0" smtClean="0">
                <a:solidFill>
                  <a:srgbClr val="0B2245"/>
                </a:solidFill>
              </a:rPr>
              <a:t>Question?</a:t>
            </a:r>
            <a:endParaRPr lang="en-US" b="1" dirty="0">
              <a:solidFill>
                <a:srgbClr val="0B2245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Branch/Memory divergence</a:t>
            </a:r>
          </a:p>
          <a:p>
            <a:r>
              <a:rPr lang="en-US" dirty="0" smtClean="0"/>
              <a:t>Memory Access Coalescing</a:t>
            </a:r>
          </a:p>
          <a:p>
            <a:r>
              <a:rPr lang="en-US" dirty="0" smtClean="0"/>
              <a:t>Warp Size Impact on Divergence and Coalescing</a:t>
            </a:r>
          </a:p>
          <a:p>
            <a:r>
              <a:rPr lang="en-US" dirty="0" smtClean="0"/>
              <a:t>Warp Size: Large or Small?</a:t>
            </a:r>
          </a:p>
          <a:p>
            <a:pPr lvl="1"/>
            <a:r>
              <a:rPr lang="en-US" dirty="0" smtClean="0"/>
              <a:t>Use machine models to find the answer:</a:t>
            </a:r>
          </a:p>
          <a:p>
            <a:pPr lvl="1"/>
            <a:r>
              <a:rPr lang="en-US" dirty="0" smtClean="0"/>
              <a:t>Small-Warp Coalescing-Enhanced Machine (SW+)</a:t>
            </a:r>
          </a:p>
          <a:p>
            <a:pPr lvl="1"/>
            <a:r>
              <a:rPr lang="en-US" dirty="0" smtClean="0"/>
              <a:t>Large-Warp Control-flow-Enhanced Machine (LW+)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dirty="0" smtClean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Backup-Slides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Warping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Thousands of threads are scheduled zero-overhead</a:t>
            </a:r>
          </a:p>
          <a:p>
            <a:pPr lvl="1"/>
            <a:r>
              <a:rPr lang="en-US" dirty="0" smtClean="0"/>
              <a:t>All the context of threads are on-core</a:t>
            </a:r>
          </a:p>
          <a:p>
            <a:r>
              <a:rPr lang="en-US" dirty="0" smtClean="0"/>
              <a:t>Tens of threads are grouped into warp</a:t>
            </a:r>
          </a:p>
          <a:p>
            <a:pPr lvl="1"/>
            <a:r>
              <a:rPr lang="en-US" dirty="0" smtClean="0"/>
              <a:t>Execute same instruction in lock-step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4" name="Picture 7" descr="E:\Ahmad\Academical\M.S\M.S.Thesis\Our Works\16 - BBS\2-BBS-no-merge-on-RBB\simd-pipelin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810000"/>
            <a:ext cx="9144000" cy="2540000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1219200" y="5029200"/>
            <a:ext cx="9906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209800" y="5029200"/>
            <a:ext cx="1828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20"/>
          <p:cNvSpPr/>
          <p:nvPr/>
        </p:nvSpPr>
        <p:spPr>
          <a:xfrm>
            <a:off x="3810000" y="4876800"/>
            <a:ext cx="1524000" cy="1219200"/>
          </a:xfrm>
          <a:prstGeom prst="parallelogram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Parallelogram 21"/>
          <p:cNvSpPr/>
          <p:nvPr/>
        </p:nvSpPr>
        <p:spPr>
          <a:xfrm>
            <a:off x="4724400" y="4876800"/>
            <a:ext cx="1524000" cy="1219200"/>
          </a:xfrm>
          <a:prstGeom prst="parallelogram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353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  <p:bldP spid="21" grpId="0" animBg="1"/>
      <p:bldP spid="21" grpId="1" animBg="1"/>
      <p:bldP spid="2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warp size should be decided as the baseline?</a:t>
            </a:r>
          </a:p>
          <a:p>
            <a:pPr lvl="1"/>
            <a:r>
              <a:rPr lang="en-US" dirty="0" smtClean="0"/>
              <a:t>Then, investing in augmenting the processor toward removing the associated deficiency</a:t>
            </a:r>
          </a:p>
          <a:p>
            <a:r>
              <a:rPr lang="en-US" dirty="0" smtClean="0"/>
              <a:t>Machine models to find the answer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GPGPU-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990600" y="1600196"/>
          <a:ext cx="7162799" cy="4377690"/>
        </p:xfrm>
        <a:graphic>
          <a:graphicData uri="http://schemas.openxmlformats.org/drawingml/2006/table">
            <a:tbl>
              <a:tblPr/>
              <a:tblGrid>
                <a:gridCol w="4792518"/>
                <a:gridCol w="240274"/>
                <a:gridCol w="240274"/>
                <a:gridCol w="240274"/>
                <a:gridCol w="1649459"/>
              </a:tblGrid>
              <a:tr h="271463">
                <a:tc gridSpan="5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  <a:cs typeface="Arial"/>
                        </a:rPr>
                        <a:t>NoC</a:t>
                      </a: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 gridSpan="4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#SMs / #memory controllers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16 / 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1463">
                <a:tc gridSpan="4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Number of SM Sharing an Network Interface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71463">
                <a:tc gridSpan="5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Arial"/>
                        </a:rPr>
                        <a:t>SM</a:t>
                      </a: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 gridSpan="3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Arial"/>
                        </a:rPr>
                        <a:t>#thread per SM / SIMD width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1024 / 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 gridSpan="3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Maximum allowed CTA per SM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 gridSpan="3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Arial"/>
                        </a:rPr>
                        <a:t>Shared Memory/Register File size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16KB/64KB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Warp Size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8 / 16 / 32 / 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L1 Data/Texture/Constant cache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64KB : 16KB : 16KB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 gridSpan="5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Arial"/>
                        </a:rPr>
                        <a:t>Clocking</a:t>
                      </a: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925">
                <a:tc gridSpan="2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Core / Interconnect / DRAM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1300 / 650 / 800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 gridSpan="5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Arial"/>
                        </a:rPr>
                        <a:t>Memory</a:t>
                      </a: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925">
                <a:tc gridSpan="3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banks per memory ctrl : DRAM Scheduling Policy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800" dirty="0">
                          <a:latin typeface="Times New Roman"/>
                          <a:ea typeface="Times New Roman"/>
                          <a:cs typeface="Arial"/>
                        </a:rPr>
                        <a:t>8 : FCFS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761999" y="1295400"/>
          <a:ext cx="7620000" cy="4206240"/>
        </p:xfrm>
        <a:graphic>
          <a:graphicData uri="http://schemas.openxmlformats.org/drawingml/2006/table">
            <a:tbl>
              <a:tblPr/>
              <a:tblGrid>
                <a:gridCol w="3487777"/>
                <a:gridCol w="1606256"/>
                <a:gridCol w="1535011"/>
                <a:gridCol w="990956"/>
              </a:tblGrid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Grid Size</a:t>
                      </a: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Block Size</a:t>
                      </a: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#Insn</a:t>
                      </a: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Arial"/>
                        </a:rPr>
                        <a:t>BFS: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 BFS Graph [3]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16x(8,1,1)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16x(512,1)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1.4M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Arial"/>
                        </a:rPr>
                        <a:t>BKP: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 Back Propagation [3]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2x(1,64,1)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2x(16,16)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2.9M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CP: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Distance-Cutoff  Coulomb Potential [1]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(8,32,1)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(16,8,1)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113M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Arial"/>
                        </a:rPr>
                        <a:t>GAS: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Gaussian Elimination [3]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48x(3,3,1)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48x(16,16)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8.8M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Arial"/>
                        </a:rPr>
                        <a:t>HSPT: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 Hotspot [3]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(43,43,1)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(16,16,1)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76.2M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LPS: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Laplace equation on regular 3D grid [1]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(4,25)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(32,4)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81.7M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MP: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MUMmer-GPU++ [6]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(256,1,1)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0.3M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MU: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MUMmer-GPU [1]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(100,1,1)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0.15M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Arial"/>
                        </a:rPr>
                        <a:t>NN: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 Neural Network [1]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(6,28)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(50,28)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(100,28)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(10,28)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(13,13)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(5,5)</a:t>
                      </a:r>
                    </a:p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2x(1,1)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68.1M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NNC: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Nearest Neighbor [3]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4x(938,1,1)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4x(16,1,1)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5.9M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NQU: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N-Queen [1]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(256,1,1)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(96,1,1)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1.2M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RAY: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Ray-tracing [1]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(16,32)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(16,8)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64.9M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SC: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Scan[18]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(64,1,1)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(256,1,1)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3.6M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SR1: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 SRAD [3] (large dataset)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3x(8,8,1)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3x(16,16)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9.1M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algn="just">
                        <a:spcAft>
                          <a:spcPts val="40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Arial"/>
                        </a:rPr>
                        <a:t>SR2: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SRAD [3] (small dataset)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4x(4,4,1)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Arial"/>
                        </a:rPr>
                        <a:t>4x(16,16)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40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Arial"/>
                        </a:rPr>
                        <a:t>2.4M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</a:p>
          <a:p>
            <a:pPr lvl="1"/>
            <a:r>
              <a:rPr lang="en-US" dirty="0" smtClean="0"/>
              <a:t>Reduce scheduling overhead</a:t>
            </a:r>
          </a:p>
          <a:p>
            <a:pPr lvl="1"/>
            <a:r>
              <a:rPr lang="en-US" dirty="0" smtClean="0"/>
              <a:t>Improve utilization of execution units (SIMD efficiency)</a:t>
            </a:r>
          </a:p>
          <a:p>
            <a:pPr lvl="1"/>
            <a:r>
              <a:rPr lang="en-US" dirty="0" smtClean="0"/>
              <a:t>Exploit inter-thread data locality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Memory divergence</a:t>
            </a:r>
          </a:p>
          <a:p>
            <a:pPr lvl="1"/>
            <a:r>
              <a:rPr lang="en-US" dirty="0" smtClean="0"/>
              <a:t>Branch divergence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289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of a warp may take hit or miss in L1 access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6800" y="2590800"/>
          <a:ext cx="2819400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J = A[S];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// L1 cache access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Lucida Console" pitchFamily="49" charset="0"/>
                        </a:rPr>
                        <a:t>L</a:t>
                      </a:r>
                      <a:r>
                        <a:rPr lang="en-US" sz="1800" baseline="0" dirty="0" smtClean="0">
                          <a:latin typeface="Lucida Console" pitchFamily="49" charset="0"/>
                        </a:rPr>
                        <a:t> = K * J;</a:t>
                      </a:r>
                      <a:endParaRPr lang="en-US" sz="1800" dirty="0" smtClean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95600" y="2895600"/>
            <a:ext cx="457994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3594" y="2895600"/>
            <a:ext cx="456406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0" y="2895600"/>
            <a:ext cx="4572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2895600"/>
            <a:ext cx="4572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578507" y="275901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1905000" y="4648200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95600" y="3657600"/>
            <a:ext cx="4572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2800" y="3657600"/>
            <a:ext cx="4572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3657600"/>
            <a:ext cx="4572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67200" y="3657600"/>
            <a:ext cx="457200" cy="762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Stall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715294" y="2932906"/>
            <a:ext cx="6858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485900" y="3848100"/>
            <a:ext cx="11430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210618" y="2514600"/>
            <a:ext cx="2589982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95600" y="2514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52800" y="2514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0" y="2514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67200" y="2514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09800" y="4419600"/>
            <a:ext cx="2589982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94782" y="4419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51982" y="4419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09182" y="4419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66382" y="44196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ransition advTm="28282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dirty="0" smtClean="0"/>
              <a:t>Branch Divergence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Branch instruction can diverge to two different paths dividing  the warp to two groups:</a:t>
            </a:r>
          </a:p>
          <a:p>
            <a:pPr lvl="1" eaLnBrk="1" hangingPunct="1">
              <a:buFont typeface="Georgia" charset="0"/>
              <a:buAutoNum type="arabicPeriod"/>
            </a:pPr>
            <a:r>
              <a:rPr lang="en-US" dirty="0" smtClean="0"/>
              <a:t>Threads with taken outcome</a:t>
            </a:r>
          </a:p>
          <a:p>
            <a:pPr lvl="1" eaLnBrk="1" hangingPunct="1">
              <a:buFont typeface="Georgia" charset="0"/>
              <a:buAutoNum type="arabicPeriod"/>
            </a:pPr>
            <a:r>
              <a:rPr lang="en-US" dirty="0" smtClean="0"/>
              <a:t>Threads with not-taken outcome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4267200" y="3200400"/>
          <a:ext cx="37338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33800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If(J==K){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baseline="0" dirty="0" smtClean="0">
                          <a:latin typeface="Lucida Console" pitchFamily="49" charset="0"/>
                        </a:rPr>
                        <a:t>    C[</a:t>
                      </a:r>
                      <a:r>
                        <a:rPr lang="en-US" sz="1800" baseline="0" dirty="0" err="1" smtClean="0"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latin typeface="Lucida Console" pitchFamily="49" charset="0"/>
                        </a:rPr>
                        <a:t>]=A[</a:t>
                      </a:r>
                      <a:r>
                        <a:rPr lang="en-US" sz="1800" baseline="0" dirty="0" err="1" smtClean="0"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latin typeface="Lucida Console" pitchFamily="49" charset="0"/>
                        </a:rPr>
                        <a:t>]*B[</a:t>
                      </a:r>
                      <a:r>
                        <a:rPr lang="en-US" sz="1800" baseline="0" dirty="0" err="1" smtClean="0">
                          <a:latin typeface="Lucida Console" pitchFamily="49" charset="0"/>
                        </a:rPr>
                        <a:t>tid</a:t>
                      </a:r>
                      <a:r>
                        <a:rPr lang="en-US" sz="1800" baseline="0" dirty="0" smtClean="0">
                          <a:latin typeface="Lucida Console" pitchFamily="49" charset="0"/>
                        </a:rPr>
                        <a:t>];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}else if(J&gt;K){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    C[</a:t>
                      </a:r>
                      <a:r>
                        <a:rPr lang="en-US" sz="1800" dirty="0" err="1" smtClean="0">
                          <a:latin typeface="Lucida Console" pitchFamily="49" charset="0"/>
                        </a:rPr>
                        <a:t>tid</a:t>
                      </a:r>
                      <a:r>
                        <a:rPr lang="en-US" sz="1800" dirty="0" smtClean="0">
                          <a:latin typeface="Lucida Console" pitchFamily="49" charset="0"/>
                        </a:rPr>
                        <a:t>]=0;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Lucida Console" pitchFamily="49" charset="0"/>
                        </a:rPr>
                        <a:t>}</a:t>
                      </a:r>
                      <a:endParaRPr lang="en-US" sz="1800" dirty="0">
                        <a:latin typeface="Lucida Console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1677218" y="3200400"/>
            <a:ext cx="2589982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76400" y="3581400"/>
            <a:ext cx="2590800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76400" y="3962400"/>
            <a:ext cx="2590800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62200" y="3962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819400" y="3962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76600" y="3962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33800" y="3962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676400" y="4343400"/>
            <a:ext cx="2590800" cy="360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76400" y="4724400"/>
            <a:ext cx="2590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045107" y="3368613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Time</a:t>
            </a:r>
            <a:endParaRPr lang="en-US" sz="1800" b="1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572691" y="4152503"/>
            <a:ext cx="190420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362200" y="3581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19400" y="3581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76600" y="3581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733800" y="3581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62200" y="3200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819400" y="3200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276600" y="3200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733800" y="3200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362200" y="4343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19400" y="4343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276600" y="4343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X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33800" y="4343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62200" y="4724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819400" y="4724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276600" y="4724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733800" y="4724400"/>
            <a:ext cx="4572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ransition advTm="8847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Access Coalescing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memory access of neighbor threads are coalesced into one transaction</a:t>
            </a:r>
            <a:endParaRPr lang="en-US" dirty="0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47800" y="23622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T2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33800" y="23622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32766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33600" y="3276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T4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7000" y="3276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T5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00400" y="3276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T6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33800" y="32766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T7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7800" y="4191000"/>
            <a:ext cx="2971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Warp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4191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T8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67000" y="4191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T9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0400" y="4191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T10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33800" y="4191000"/>
            <a:ext cx="533400" cy="381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T11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33600" y="36576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67000" y="36576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00400" y="36576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33800" y="36576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33600" y="27432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667000" y="27432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00400" y="27432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33800" y="27432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33600" y="45720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67000" y="4572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00400" y="4572000"/>
            <a:ext cx="533400" cy="5334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Hit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33800" y="4572000"/>
            <a:ext cx="5334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</a:rPr>
              <a:t>Miss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67200" y="30480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724400" y="2819400"/>
            <a:ext cx="1447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A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48400" y="2819400"/>
            <a:ext cx="1447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B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267200" y="38862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724400" y="3657600"/>
            <a:ext cx="14478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C</a:t>
            </a:r>
            <a:endParaRPr lang="en-US" sz="1800" b="1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267200" y="4800600"/>
            <a:ext cx="45561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4724400" y="4572000"/>
            <a:ext cx="1447800" cy="381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D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48400" y="4572000"/>
            <a:ext cx="14478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</a:rPr>
              <a:t>Mem</a:t>
            </a:r>
            <a:r>
              <a:rPr lang="en-US" sz="1800" b="1" dirty="0" smtClean="0">
                <a:solidFill>
                  <a:schemeClr val="tx1"/>
                </a:solidFill>
              </a:rPr>
              <a:t>. Req. E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57400" y="2819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A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90800" y="2819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B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24200" y="2819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A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57600" y="28194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B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574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908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242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57600" y="37338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C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57400" y="4724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D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590800" y="4724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24200" y="47244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57600" y="47244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D</a:t>
            </a: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5" grpId="0" animBg="1"/>
      <p:bldP spid="37" grpId="0" animBg="1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Coalescing Width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of the threads in a warp which are considered for memory access coalescing</a:t>
            </a:r>
          </a:p>
          <a:p>
            <a:pPr lvl="1"/>
            <a:r>
              <a:rPr lang="en-US" dirty="0" smtClean="0"/>
              <a:t>NVIDIA G80     -&gt; Over sub-warp</a:t>
            </a:r>
          </a:p>
          <a:p>
            <a:pPr lvl="1"/>
            <a:r>
              <a:rPr lang="en-US" dirty="0" smtClean="0"/>
              <a:t>NVIDIA GT200 -&gt; Over half-warp</a:t>
            </a:r>
          </a:p>
          <a:p>
            <a:pPr lvl="1"/>
            <a:r>
              <a:rPr lang="en-US" dirty="0" smtClean="0"/>
              <a:t>NVIDIA GF100 -&gt; Over </a:t>
            </a:r>
            <a:r>
              <a:rPr lang="en-US" smtClean="0"/>
              <a:t>entire warp</a:t>
            </a:r>
            <a:endParaRPr lang="en-US" dirty="0" smtClean="0"/>
          </a:p>
          <a:p>
            <a:r>
              <a:rPr lang="en-US" dirty="0" smtClean="0"/>
              <a:t>When the coalescing width is over entire warp, optimal warp size depends on the workload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Warp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Warp Size is the number of threads in warp</a:t>
            </a:r>
          </a:p>
          <a:p>
            <a:r>
              <a:rPr lang="en-US" dirty="0" smtClean="0"/>
              <a:t>Why small warp? (not lower that SIMD width)</a:t>
            </a:r>
          </a:p>
          <a:p>
            <a:pPr lvl="1"/>
            <a:r>
              <a:rPr lang="en-US" dirty="0" smtClean="0"/>
              <a:t>Less branch/memory divergence</a:t>
            </a:r>
          </a:p>
          <a:p>
            <a:pPr lvl="1"/>
            <a:r>
              <a:rPr lang="en-US" dirty="0" smtClean="0"/>
              <a:t>Less synchronization overhead at every instruction</a:t>
            </a:r>
          </a:p>
          <a:p>
            <a:r>
              <a:rPr lang="en-US" dirty="0" smtClean="0"/>
              <a:t>Why large warp?</a:t>
            </a:r>
          </a:p>
          <a:p>
            <a:pPr lvl="1"/>
            <a:r>
              <a:rPr lang="en-US" dirty="0" smtClean="0"/>
              <a:t>Greater opportunity for memory access coalescing</a:t>
            </a:r>
          </a:p>
          <a:p>
            <a:r>
              <a:rPr lang="en-US" dirty="0" smtClean="0"/>
              <a:t>We study warp size impact on performance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Towards Green GPUs: Warp Size Impact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5.6|18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6.6|3.3|4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2173</Words>
  <Application>Microsoft Office PowerPoint</Application>
  <PresentationFormat>On-screen Show (4:3)</PresentationFormat>
  <Paragraphs>855</Paragraphs>
  <Slides>34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Towards Green GPUs: Warp Size Impact Analysis</vt:lpstr>
      <vt:lpstr>This Work</vt:lpstr>
      <vt:lpstr>Outline</vt:lpstr>
      <vt:lpstr>Warping</vt:lpstr>
      <vt:lpstr>Memory Divergence</vt:lpstr>
      <vt:lpstr>Branch Divergence</vt:lpstr>
      <vt:lpstr>Memory Access Coalescing</vt:lpstr>
      <vt:lpstr>Coalescing Width</vt:lpstr>
      <vt:lpstr>Warp Size</vt:lpstr>
      <vt:lpstr>Warp Size and Branch Divergence</vt:lpstr>
      <vt:lpstr>Warp Size and Branch Divergence (continued)</vt:lpstr>
      <vt:lpstr>Warp Size and Memory Divergence</vt:lpstr>
      <vt:lpstr>Warp Size and Memory Access Coalescing</vt:lpstr>
      <vt:lpstr>Warp Size Impact on Coalescing</vt:lpstr>
      <vt:lpstr>Warp Size Impact on Idle Cycles</vt:lpstr>
      <vt:lpstr>Warp Size Impact on Energy</vt:lpstr>
      <vt:lpstr>Warp Size Impact on Performance</vt:lpstr>
      <vt:lpstr>Warp Size Impact on Energy-efficiency</vt:lpstr>
      <vt:lpstr>Approach</vt:lpstr>
      <vt:lpstr>SW+</vt:lpstr>
      <vt:lpstr>LW+</vt:lpstr>
      <vt:lpstr>Methodology</vt:lpstr>
      <vt:lpstr>Coalescing Rate</vt:lpstr>
      <vt:lpstr>Idle Cycles</vt:lpstr>
      <vt:lpstr>Energy</vt:lpstr>
      <vt:lpstr>Performance</vt:lpstr>
      <vt:lpstr>Energy-efficiency</vt:lpstr>
      <vt:lpstr>Conclusion &amp; Future Works</vt:lpstr>
      <vt:lpstr>Slide 29</vt:lpstr>
      <vt:lpstr>Backup-Slides</vt:lpstr>
      <vt:lpstr>Warping</vt:lpstr>
      <vt:lpstr>Key Question</vt:lpstr>
      <vt:lpstr>GPGPU-sim Config</vt:lpstr>
      <vt:lpstr>Workloads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al</cp:lastModifiedBy>
  <cp:revision>312</cp:revision>
  <dcterms:created xsi:type="dcterms:W3CDTF">2013-03-15T06:31:51Z</dcterms:created>
  <dcterms:modified xsi:type="dcterms:W3CDTF">2013-06-21T14:25:56Z</dcterms:modified>
</cp:coreProperties>
</file>