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64"/>
  </p:notesMasterIdLst>
  <p:sldIdLst>
    <p:sldId id="256" r:id="rId3"/>
    <p:sldId id="322" r:id="rId4"/>
    <p:sldId id="342" r:id="rId5"/>
    <p:sldId id="321" r:id="rId6"/>
    <p:sldId id="275" r:id="rId7"/>
    <p:sldId id="277" r:id="rId8"/>
    <p:sldId id="278" r:id="rId9"/>
    <p:sldId id="279" r:id="rId10"/>
    <p:sldId id="282" r:id="rId11"/>
    <p:sldId id="326" r:id="rId12"/>
    <p:sldId id="283" r:id="rId13"/>
    <p:sldId id="284" r:id="rId14"/>
    <p:sldId id="285" r:id="rId15"/>
    <p:sldId id="332" r:id="rId16"/>
    <p:sldId id="340" r:id="rId17"/>
    <p:sldId id="286" r:id="rId18"/>
    <p:sldId id="287" r:id="rId19"/>
    <p:sldId id="288" r:id="rId20"/>
    <p:sldId id="289" r:id="rId21"/>
    <p:sldId id="290" r:id="rId22"/>
    <p:sldId id="327" r:id="rId23"/>
    <p:sldId id="291" r:id="rId24"/>
    <p:sldId id="328" r:id="rId25"/>
    <p:sldId id="325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335" r:id="rId34"/>
    <p:sldId id="339" r:id="rId35"/>
    <p:sldId id="324" r:id="rId36"/>
    <p:sldId id="343" r:id="rId37"/>
    <p:sldId id="344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30" r:id="rId58"/>
    <p:sldId id="333" r:id="rId59"/>
    <p:sldId id="334" r:id="rId60"/>
    <p:sldId id="336" r:id="rId61"/>
    <p:sldId id="337" r:id="rId62"/>
    <p:sldId id="338" r:id="rId6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  <a:srgbClr val="003300"/>
    <a:srgbClr val="C59EE2"/>
    <a:srgbClr val="D8E9F0"/>
    <a:srgbClr val="97C5D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80416" autoAdjust="0"/>
  </p:normalViewPr>
  <p:slideViewPr>
    <p:cSldViewPr>
      <p:cViewPr>
        <p:scale>
          <a:sx n="60" d="100"/>
          <a:sy n="60" d="100"/>
        </p:scale>
        <p:origin x="-1566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9956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E03AE2FE-694B-4512-9143-E22457CDBA95}" type="slidenum">
              <a:rPr lang="en-US"/>
              <a:pPr/>
              <a:t>10</a:t>
            </a:fld>
            <a:endParaRPr lang="en-US"/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8E73767A-0646-4995-B400-E7C794B20A33}" type="slidenum">
              <a:rPr lang="en-US"/>
              <a:pPr/>
              <a:t>11</a:t>
            </a:fld>
            <a:endParaRPr lang="en-US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EAD50FAE-9DD7-4A40-8892-C5F7F35C12F1}" type="slidenum">
              <a:rPr lang="en-US"/>
              <a:pPr/>
              <a:t>12</a:t>
            </a:fld>
            <a:endParaRPr lang="en-US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42D7A984-E7DD-4391-B2B4-A6F527A33E2B}" type="slidenum">
              <a:rPr lang="en-US"/>
              <a:pPr/>
              <a:t>13</a:t>
            </a:fld>
            <a:endParaRPr lang="en-US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r>
              <a:rPr lang="en-US" dirty="0" smtClean="0"/>
              <a:t>Typical </a:t>
            </a:r>
            <a:r>
              <a:rPr lang="en-US" dirty="0" err="1" smtClean="0"/>
              <a:t>colurful</a:t>
            </a:r>
            <a:r>
              <a:rPr lang="en-US" dirty="0" smtClean="0"/>
              <a:t> view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avaale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bood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42D7A984-E7DD-4391-B2B4-A6F527A33E2B}" type="slidenum">
              <a:rPr lang="en-US"/>
              <a:pPr/>
              <a:t>14</a:t>
            </a:fld>
            <a:endParaRPr lang="en-US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240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AEA989D6-9887-4EA3-95CF-FBB1FBD8B654}" type="slidenum">
              <a:rPr lang="en-US"/>
              <a:pPr/>
              <a:t>16</a:t>
            </a:fld>
            <a:endParaRPr lang="en-US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D2B98FB0-C5CE-4CD7-BA70-6118BDEED87D}" type="slidenum">
              <a:rPr lang="en-US"/>
              <a:pPr/>
              <a:t>17</a:t>
            </a:fld>
            <a:endParaRPr lang="en-US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DCB93E19-5776-4699-A425-C1A6E161C2F7}" type="slidenum">
              <a:rPr lang="en-US"/>
              <a:pPr/>
              <a:t>18</a:t>
            </a:fld>
            <a:endParaRPr lang="en-US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r>
              <a:rPr lang="en-US" dirty="0" smtClean="0"/>
              <a:t>Real example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793FD9FB-9B65-42E7-9055-45EB3EBE6F7C}" type="slidenum">
              <a:rPr lang="en-US"/>
              <a:pPr/>
              <a:t>19</a:t>
            </a:fld>
            <a:endParaRPr lang="en-US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CUDA for C -&gt; mostly kernel setup</a:t>
            </a:r>
          </a:p>
          <a:p>
            <a:r>
              <a:rPr lang="en-US" dirty="0" smtClean="0"/>
              <a:t>Runtime API 1 -&gt; memory</a:t>
            </a:r>
            <a:r>
              <a:rPr lang="en-US" baseline="0" dirty="0" smtClean="0"/>
              <a:t> managements</a:t>
            </a:r>
          </a:p>
          <a:p>
            <a:r>
              <a:rPr lang="en-US" baseline="0" dirty="0" smtClean="0"/>
              <a:t>Runtime API 2 -&gt; useful remaining API</a:t>
            </a:r>
          </a:p>
          <a:p>
            <a:r>
              <a:rPr lang="en-US" baseline="0" dirty="0" smtClean="0"/>
              <a:t>Inside Kernel -&gt; developing advanced kernels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240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F4DBC03D-BB27-49AA-AB5E-9ED2C6D590BA}" type="slidenum">
              <a:rPr lang="en-US"/>
              <a:pPr/>
              <a:t>20</a:t>
            </a:fld>
            <a:endParaRPr lang="en-US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F4DBC03D-BB27-49AA-AB5E-9ED2C6D590BA}" type="slidenum">
              <a:rPr lang="en-US"/>
              <a:pPr/>
              <a:t>21</a:t>
            </a:fld>
            <a:endParaRPr lang="en-US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CF14DBE4-9C48-42A5-9B7A-B5821C262764}" type="slidenum">
              <a:rPr lang="en-US"/>
              <a:pPr/>
              <a:t>22</a:t>
            </a:fld>
            <a:endParaRPr lang="en-US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CF14DBE4-9C48-42A5-9B7A-B5821C262764}" type="slidenum">
              <a:rPr lang="en-US"/>
              <a:pPr/>
              <a:t>23</a:t>
            </a:fld>
            <a:endParaRPr lang="en-US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CUDA for C -&gt; mostly kernel setup</a:t>
            </a:r>
          </a:p>
          <a:p>
            <a:r>
              <a:rPr lang="en-US" dirty="0" smtClean="0"/>
              <a:t>Runtime API 1 -&gt; memory</a:t>
            </a:r>
            <a:r>
              <a:rPr lang="en-US" baseline="0" dirty="0" smtClean="0"/>
              <a:t> managements</a:t>
            </a:r>
          </a:p>
          <a:p>
            <a:r>
              <a:rPr lang="en-US" baseline="0" dirty="0" smtClean="0"/>
              <a:t>Runtime API 2 -&gt; useful remaining API</a:t>
            </a:r>
          </a:p>
          <a:p>
            <a:r>
              <a:rPr lang="en-US" baseline="0" dirty="0" smtClean="0"/>
              <a:t>Inside Kernel -&gt; developing advanced kernels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2408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258AE4B2-063E-4B73-92C6-0B89D80EA85F}" type="slidenum">
              <a:rPr lang="en-US"/>
              <a:pPr/>
              <a:t>25</a:t>
            </a:fld>
            <a:endParaRPr lang="en-US"/>
          </a:p>
        </p:txBody>
      </p:sp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C69BDA0C-C959-4E93-BB01-34D017DB3E23}" type="slidenum">
              <a:rPr lang="en-US"/>
              <a:pPr/>
              <a:t>26</a:t>
            </a:fld>
            <a:endParaRPr lang="en-US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C7873D04-39D4-4810-8BD0-8270B001F7C9}" type="slidenum">
              <a:rPr lang="en-US"/>
              <a:pPr/>
              <a:t>27</a:t>
            </a:fld>
            <a:endParaRPr lang="en-US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670D3F9A-C042-4840-93FB-C2E9903AD737}" type="slidenum">
              <a:rPr lang="en-US"/>
              <a:pPr/>
              <a:t>28</a:t>
            </a:fld>
            <a:endParaRPr lang="en-US"/>
          </a:p>
        </p:txBody>
      </p:sp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27C933AA-6F88-4500-8197-152B0D9ACC88}" type="slidenum">
              <a:rPr lang="en-US"/>
              <a:pPr/>
              <a:t>29</a:t>
            </a:fld>
            <a:endParaRPr lang="en-US"/>
          </a:p>
        </p:txBody>
      </p:sp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43616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E223EB00-489D-42BD-873E-30395CFC52D4}" type="slidenum">
              <a:rPr lang="en-US"/>
              <a:pPr/>
              <a:t>30</a:t>
            </a:fld>
            <a:endParaRPr lang="en-US"/>
          </a:p>
        </p:txBody>
      </p:sp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AD064535-38EF-42EC-BA41-BDE6ED501BD3}" type="slidenum">
              <a:rPr lang="en-US"/>
              <a:pPr/>
              <a:t>31</a:t>
            </a:fld>
            <a:endParaRPr lang="en-US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25183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25183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37321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02731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75743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48C31406-5076-4CEB-B0E0-C7616825EFEC}" type="slidenum">
              <a:rPr lang="en-US"/>
              <a:pPr/>
              <a:t>37</a:t>
            </a:fld>
            <a:endParaRPr lang="en-US"/>
          </a:p>
        </p:txBody>
      </p:sp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A6CE9453-2272-42AD-BAD8-51E6BAECEF36}" type="slidenum">
              <a:rPr lang="en-US"/>
              <a:pPr/>
              <a:t>38</a:t>
            </a:fld>
            <a:endParaRPr lang="en-US"/>
          </a:p>
        </p:txBody>
      </p:sp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89D8AC45-95E2-41DE-BBBC-0383B1BB5477}" type="slidenum">
              <a:rPr lang="en-US"/>
              <a:pPr/>
              <a:t>39</a:t>
            </a:fld>
            <a:endParaRPr lang="en-US"/>
          </a:p>
        </p:txBody>
      </p:sp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60743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4F216567-7737-450B-8978-76126D36A2CC}" type="slidenum">
              <a:rPr lang="en-US"/>
              <a:pPr/>
              <a:t>40</a:t>
            </a:fld>
            <a:endParaRPr lang="en-US"/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DFEC5AAF-DEE6-450B-8021-3C9EE61956C2}" type="slidenum">
              <a:rPr lang="en-US"/>
              <a:pPr/>
              <a:t>41</a:t>
            </a:fld>
            <a:endParaRPr lang="en-US"/>
          </a:p>
        </p:txBody>
      </p:sp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1024C43C-32A3-4EFD-8A07-1AD83FD3A9FC}" type="slidenum">
              <a:rPr lang="en-US"/>
              <a:pPr/>
              <a:t>42</a:t>
            </a:fld>
            <a:endParaRPr lang="en-US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C497C842-F0EC-4084-8786-1D714E21E00D}" type="slidenum">
              <a:rPr lang="en-US"/>
              <a:pPr/>
              <a:t>43</a:t>
            </a:fld>
            <a:endParaRPr lang="en-US"/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6155B88E-2A79-48D7-AAA0-A9383315876D}" type="slidenum">
              <a:rPr lang="en-US"/>
              <a:pPr/>
              <a:t>44</a:t>
            </a:fld>
            <a:endParaRPr lang="en-US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1745B05B-2413-455D-831E-9BC8ED323BF2}" type="slidenum">
              <a:rPr lang="en-US"/>
              <a:pPr/>
              <a:t>45</a:t>
            </a:fld>
            <a:endParaRPr lang="en-US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FBB34F4F-A91E-498D-BFE7-DDE16B16BD9A}" type="slidenum">
              <a:rPr lang="en-US"/>
              <a:pPr/>
              <a:t>46</a:t>
            </a:fld>
            <a:endParaRPr lang="en-US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C04ABE02-C3F3-4EA5-A687-3BE95C965FDB}" type="slidenum">
              <a:rPr lang="en-US"/>
              <a:pPr/>
              <a:t>47</a:t>
            </a:fld>
            <a:endParaRPr lang="en-US"/>
          </a:p>
        </p:txBody>
      </p:sp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6E749C88-A5B0-4B25-822B-007F3B4C8F02}" type="slidenum">
              <a:rPr lang="en-US"/>
              <a:pPr/>
              <a:t>48</a:t>
            </a:fld>
            <a:endParaRPr lang="en-US"/>
          </a:p>
        </p:txBody>
      </p:sp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F7A626BB-9354-404D-B0A7-117B47748A8E}" type="slidenum">
              <a:rPr lang="en-US"/>
              <a:pPr/>
              <a:t>49</a:t>
            </a:fld>
            <a:endParaRPr lang="en-US"/>
          </a:p>
        </p:txBody>
      </p:sp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B280ECED-E34E-4C00-8E54-2B1C6CCA0F4F}" type="slidenum">
              <a:rPr lang="en-US"/>
              <a:pPr/>
              <a:t>5</a:t>
            </a:fld>
            <a:endParaRPr lang="en-US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F6CE7EC6-2FBC-4A4F-A0A8-B1E0908DD78A}" type="slidenum">
              <a:rPr lang="en-US"/>
              <a:pPr/>
              <a:t>50</a:t>
            </a:fld>
            <a:endParaRPr lang="en-US"/>
          </a:p>
        </p:txBody>
      </p:sp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EB28332A-DD3C-4D74-BD26-103EA2EB78FF}" type="slidenum">
              <a:rPr lang="en-US"/>
              <a:pPr/>
              <a:t>51</a:t>
            </a:fld>
            <a:endParaRPr lang="en-US"/>
          </a:p>
        </p:txBody>
      </p:sp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213EA372-9C2F-4D43-B81B-F589F3BE359A}" type="slidenum">
              <a:rPr lang="en-US"/>
              <a:pPr/>
              <a:t>52</a:t>
            </a:fld>
            <a:endParaRPr lang="en-US"/>
          </a:p>
        </p:txBody>
      </p:sp>
      <p:sp>
        <p:nvSpPr>
          <p:cNvPr id="983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CBE24922-38BC-419C-8B62-6BE7EF9AF845}" type="slidenum">
              <a:rPr lang="en-US"/>
              <a:pPr/>
              <a:t>53</a:t>
            </a:fld>
            <a:endParaRPr lang="en-US"/>
          </a:p>
        </p:txBody>
      </p:sp>
      <p:sp>
        <p:nvSpPr>
          <p:cNvPr id="993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F15E4167-7410-4A91-BEFD-5C277B94D063}" type="slidenum">
              <a:rPr lang="en-US"/>
              <a:pPr/>
              <a:t>54</a:t>
            </a:fld>
            <a:endParaRPr lang="en-US"/>
          </a:p>
        </p:txBody>
      </p:sp>
      <p:sp>
        <p:nvSpPr>
          <p:cNvPr id="1003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C4A341C7-E858-4A9F-83E5-9E14A33273EC}" type="slidenum">
              <a:rPr lang="en-US"/>
              <a:pPr/>
              <a:t>55</a:t>
            </a:fld>
            <a:endParaRPr lang="en-US"/>
          </a:p>
        </p:txBody>
      </p:sp>
      <p:sp>
        <p:nvSpPr>
          <p:cNvPr id="1013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5D05384E-1C11-431D-9ABD-90DD8FCCB717}" type="slidenum">
              <a:rPr lang="en-US"/>
              <a:pPr/>
              <a:t>56</a:t>
            </a:fld>
            <a:endParaRPr lang="en-US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44D202BC-2B5A-466B-8E6C-9279B1228AC9}" type="slidenum">
              <a:rPr lang="en-US"/>
              <a:pPr/>
              <a:t>57</a:t>
            </a:fld>
            <a:endParaRPr lang="en-US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C57B3D87-73E5-41AE-B4C0-45FF1065BA25}" type="slidenum">
              <a:rPr lang="en-US"/>
              <a:pPr/>
              <a:t>58</a:t>
            </a:fld>
            <a:endParaRPr lang="en-US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5924777B-85F4-42C0-86EF-6152435FEA2D}" type="slidenum">
              <a:rPr lang="en-US"/>
              <a:pPr/>
              <a:t>59</a:t>
            </a:fld>
            <a:endParaRPr lang="en-US"/>
          </a:p>
        </p:txBody>
      </p:sp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74C52E78-FE5E-4901-B3EC-6A3C3B49DBEC}" type="slidenum">
              <a:rPr lang="en-US"/>
              <a:pPr/>
              <a:t>6</a:t>
            </a:fld>
            <a:endParaRPr lang="en-US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16FB3F30-45BD-4BD1-AE62-2489F930A6C2}" type="slidenum">
              <a:rPr lang="en-US"/>
              <a:pPr/>
              <a:t>60</a:t>
            </a:fld>
            <a:endParaRPr lang="en-US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C0C2FF1F-4CB2-4896-8D79-BA2A1D0616D3}" type="slidenum">
              <a:rPr lang="en-US"/>
              <a:pPr/>
              <a:t>61</a:t>
            </a:fld>
            <a:endParaRPr lang="en-US"/>
          </a:p>
        </p:txBody>
      </p:sp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1FD24BD4-5866-47DE-8047-A7D1A638C131}" type="slidenum">
              <a:rPr lang="en-US"/>
              <a:pPr/>
              <a:t>7</a:t>
            </a:fld>
            <a:endParaRPr lang="en-US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r>
              <a:rPr lang="en-US" dirty="0" smtClean="0"/>
              <a:t>Host -&gt; default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A621C441-ADD1-48EC-9355-7A53047C5B5C}" type="slidenum">
              <a:rPr lang="en-US"/>
              <a:pPr/>
              <a:t>8</a:t>
            </a:fld>
            <a:endParaRPr lang="en-US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 lIns="82058" tIns="41029" rIns="82058" bIns="41029"/>
          <a:lstStyle/>
          <a:p>
            <a:fld id="{E03AE2FE-694B-4512-9143-E22457CDBA95}" type="slidenum">
              <a:rPr lang="en-US"/>
              <a:pPr/>
              <a:t>9</a:t>
            </a:fld>
            <a:endParaRPr lang="en-US"/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286000" y="4343400"/>
            <a:ext cx="6477000" cy="144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CUDA Programming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Ahmad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Lashgar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Days Workshop on </a:t>
            </a:r>
            <a:r>
              <a:rPr lang="en-US" dirty="0" err="1" smtClean="0"/>
              <a:t>Multicore</a:t>
            </a:r>
            <a:r>
              <a:rPr lang="en-US" dirty="0" smtClean="0"/>
              <a:t> Processors</a:t>
            </a:r>
            <a:endParaRPr lang="en-US" dirty="0"/>
          </a:p>
        </p:txBody>
      </p:sp>
      <p:pic>
        <p:nvPicPr>
          <p:cNvPr id="6" name="Content Placeholder 4" descr="School Logo1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0"/>
            <a:ext cx="2362200" cy="2585153"/>
          </a:xfrm>
          <a:prstGeom prst="rect">
            <a:avLst/>
          </a:prstGeom>
        </p:spPr>
      </p:pic>
      <p:pic>
        <p:nvPicPr>
          <p:cNvPr id="7" name="Picture 6" descr="1Pictur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160" y="-20320"/>
            <a:ext cx="2293636" cy="6901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Built-in </a:t>
            </a:r>
            <a:r>
              <a:rPr lang="en-US" dirty="0" smtClean="0"/>
              <a:t>Variables in The Kernel (2)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threadIdx</a:t>
            </a:r>
            <a:r>
              <a:rPr lang="en-US" dirty="0"/>
              <a:t>, </a:t>
            </a:r>
            <a:r>
              <a:rPr lang="en-US" dirty="0" err="1"/>
              <a:t>blockDim</a:t>
            </a:r>
            <a:endParaRPr lang="en-US" dirty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14720" y="3045888"/>
            <a:ext cx="2695680" cy="32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k</a:t>
            </a:r>
            <a:r>
              <a:rPr lang="en-US" dirty="0" smtClean="0">
                <a:solidFill>
                  <a:srgbClr val="0084D1"/>
                </a:solidFill>
                <a:latin typeface="Comic Sans MS" pitchFamily="64" charset="0"/>
              </a:rPr>
              <a:t>ernel 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&lt;&lt;&lt;1, 4&gt;&gt;&gt; (A);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561920" y="2811143"/>
            <a:ext cx="4561920" cy="96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__global__ void kernel(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int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*A){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	A[ </a:t>
            </a:r>
            <a:r>
              <a:rPr lang="en-US" dirty="0" err="1">
                <a:solidFill>
                  <a:srgbClr val="008000"/>
                </a:solidFill>
                <a:latin typeface="Comic Sans MS" pitchFamily="64" charset="0"/>
              </a:rPr>
              <a:t>threadIdx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.x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] = </a:t>
            </a:r>
            <a:r>
              <a:rPr lang="en-US" dirty="0" err="1">
                <a:solidFill>
                  <a:srgbClr val="008000"/>
                </a:solidFill>
                <a:latin typeface="Comic Sans MS" pitchFamily="64" charset="0"/>
              </a:rPr>
              <a:t>threadIdx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.x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;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}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842560" y="2407901"/>
            <a:ext cx="30240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672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/>
          <a:p>
            <a:r>
              <a:rPr lang="en-US">
                <a:solidFill>
                  <a:srgbClr val="333366"/>
                </a:solidFill>
              </a:rPr>
              <a:t>A</a:t>
            </a:r>
          </a:p>
        </p:txBody>
      </p:sp>
      <p:graphicFrame>
        <p:nvGraphicFramePr>
          <p:cNvPr id="12294" name="Group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29383634"/>
              </p:ext>
            </p:extLst>
          </p:nvPr>
        </p:nvGraphicFramePr>
        <p:xfrm>
          <a:off x="3165120" y="3714118"/>
          <a:ext cx="1307520" cy="331235"/>
        </p:xfrm>
        <a:graphic>
          <a:graphicData uri="http://schemas.openxmlformats.org/drawingml/2006/table">
            <a:tbl>
              <a:tblPr/>
              <a:tblGrid>
                <a:gridCol w="326880"/>
                <a:gridCol w="328320"/>
                <a:gridCol w="326880"/>
                <a:gridCol w="325440"/>
              </a:tblGrid>
              <a:tr h="33123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0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1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2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3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2815201" y="3715558"/>
            <a:ext cx="30240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672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/>
          <a:p>
            <a:r>
              <a:rPr lang="en-US">
                <a:solidFill>
                  <a:srgbClr val="333366"/>
                </a:solidFill>
              </a:rPr>
              <a:t>A</a:t>
            </a:r>
          </a:p>
        </p:txBody>
      </p:sp>
      <p:graphicFrame>
        <p:nvGraphicFramePr>
          <p:cNvPr id="12313" name="Group 2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53035591"/>
              </p:ext>
            </p:extLst>
          </p:nvPr>
        </p:nvGraphicFramePr>
        <p:xfrm>
          <a:off x="3179520" y="2407901"/>
          <a:ext cx="1307520" cy="331235"/>
        </p:xfrm>
        <a:graphic>
          <a:graphicData uri="http://schemas.openxmlformats.org/drawingml/2006/table">
            <a:tbl>
              <a:tblPr/>
              <a:tblGrid>
                <a:gridCol w="326880"/>
                <a:gridCol w="328320"/>
                <a:gridCol w="326880"/>
                <a:gridCol w="325440"/>
              </a:tblGrid>
              <a:tr h="33123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0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0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0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0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331" name="AutoShape 43"/>
          <p:cNvSpPr>
            <a:spLocks noChangeArrowheads="1"/>
          </p:cNvSpPr>
          <p:nvPr/>
        </p:nvSpPr>
        <p:spPr bwMode="auto">
          <a:xfrm>
            <a:off x="3192480" y="2746336"/>
            <a:ext cx="1244160" cy="972103"/>
          </a:xfrm>
          <a:prstGeom prst="roundRect">
            <a:avLst>
              <a:gd name="adj" fmla="val 16764"/>
            </a:avLst>
          </a:prstGeom>
          <a:solidFill>
            <a:srgbClr val="FF6633"/>
          </a:solidFill>
          <a:ln w="36720" cap="flat">
            <a:solidFill>
              <a:srgbClr val="3333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2332" name="Freeform 44"/>
          <p:cNvSpPr>
            <a:spLocks/>
          </p:cNvSpPr>
          <p:nvPr/>
        </p:nvSpPr>
        <p:spPr bwMode="auto">
          <a:xfrm>
            <a:off x="3284640" y="2779460"/>
            <a:ext cx="414720" cy="905855"/>
          </a:xfrm>
          <a:custGeom>
            <a:avLst/>
            <a:gdLst>
              <a:gd name="T0" fmla="*/ 634 w 1271"/>
              <a:gd name="T1" fmla="*/ 0 h 2775"/>
              <a:gd name="T2" fmla="*/ 634 w 1271"/>
              <a:gd name="T3" fmla="*/ 925 h 2775"/>
              <a:gd name="T4" fmla="*/ 634 w 1271"/>
              <a:gd name="T5" fmla="*/ 1849 h 2775"/>
              <a:gd name="T6" fmla="*/ 634 w 1271"/>
              <a:gd name="T7" fmla="*/ 2774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1" h="2775">
                <a:moveTo>
                  <a:pt x="634" y="0"/>
                </a:moveTo>
                <a:cubicBezTo>
                  <a:pt x="1270" y="462"/>
                  <a:pt x="634" y="925"/>
                  <a:pt x="634" y="925"/>
                </a:cubicBezTo>
                <a:cubicBezTo>
                  <a:pt x="634" y="925"/>
                  <a:pt x="0" y="1387"/>
                  <a:pt x="634" y="1849"/>
                </a:cubicBezTo>
                <a:cubicBezTo>
                  <a:pt x="1269" y="2311"/>
                  <a:pt x="634" y="2774"/>
                  <a:pt x="634" y="2774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33" name="Freeform 45"/>
          <p:cNvSpPr>
            <a:spLocks/>
          </p:cNvSpPr>
          <p:nvPr/>
        </p:nvSpPr>
        <p:spPr bwMode="auto">
          <a:xfrm>
            <a:off x="3512160" y="2779460"/>
            <a:ext cx="414720" cy="905855"/>
          </a:xfrm>
          <a:custGeom>
            <a:avLst/>
            <a:gdLst>
              <a:gd name="T0" fmla="*/ 636 w 1272"/>
              <a:gd name="T1" fmla="*/ 0 h 2775"/>
              <a:gd name="T2" fmla="*/ 636 w 1272"/>
              <a:gd name="T3" fmla="*/ 925 h 2775"/>
              <a:gd name="T4" fmla="*/ 635 w 1272"/>
              <a:gd name="T5" fmla="*/ 1849 h 2775"/>
              <a:gd name="T6" fmla="*/ 635 w 1272"/>
              <a:gd name="T7" fmla="*/ 2774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2" h="2775">
                <a:moveTo>
                  <a:pt x="636" y="0"/>
                </a:moveTo>
                <a:cubicBezTo>
                  <a:pt x="1271" y="463"/>
                  <a:pt x="636" y="925"/>
                  <a:pt x="636" y="925"/>
                </a:cubicBezTo>
                <a:cubicBezTo>
                  <a:pt x="636" y="925"/>
                  <a:pt x="0" y="1387"/>
                  <a:pt x="635" y="1849"/>
                </a:cubicBezTo>
                <a:cubicBezTo>
                  <a:pt x="1270" y="2311"/>
                  <a:pt x="635" y="2774"/>
                  <a:pt x="635" y="2774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34" name="Freeform 46"/>
          <p:cNvSpPr>
            <a:spLocks/>
          </p:cNvSpPr>
          <p:nvPr/>
        </p:nvSpPr>
        <p:spPr bwMode="auto">
          <a:xfrm>
            <a:off x="3741120" y="2779460"/>
            <a:ext cx="414720" cy="907295"/>
          </a:xfrm>
          <a:custGeom>
            <a:avLst/>
            <a:gdLst>
              <a:gd name="T0" fmla="*/ 635 w 1271"/>
              <a:gd name="T1" fmla="*/ 0 h 2776"/>
              <a:gd name="T2" fmla="*/ 635 w 1271"/>
              <a:gd name="T3" fmla="*/ 925 h 2776"/>
              <a:gd name="T4" fmla="*/ 634 w 1271"/>
              <a:gd name="T5" fmla="*/ 1850 h 2776"/>
              <a:gd name="T6" fmla="*/ 635 w 1271"/>
              <a:gd name="T7" fmla="*/ 2775 h 2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1" h="2776">
                <a:moveTo>
                  <a:pt x="635" y="0"/>
                </a:moveTo>
                <a:cubicBezTo>
                  <a:pt x="1270" y="463"/>
                  <a:pt x="635" y="925"/>
                  <a:pt x="635" y="925"/>
                </a:cubicBezTo>
                <a:cubicBezTo>
                  <a:pt x="635" y="925"/>
                  <a:pt x="0" y="1388"/>
                  <a:pt x="634" y="1850"/>
                </a:cubicBezTo>
                <a:cubicBezTo>
                  <a:pt x="1269" y="2312"/>
                  <a:pt x="635" y="2775"/>
                  <a:pt x="635" y="2775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35" name="Freeform 47"/>
          <p:cNvSpPr>
            <a:spLocks/>
          </p:cNvSpPr>
          <p:nvPr/>
        </p:nvSpPr>
        <p:spPr bwMode="auto">
          <a:xfrm>
            <a:off x="3970080" y="2779460"/>
            <a:ext cx="414720" cy="905855"/>
          </a:xfrm>
          <a:custGeom>
            <a:avLst/>
            <a:gdLst>
              <a:gd name="T0" fmla="*/ 635 w 1272"/>
              <a:gd name="T1" fmla="*/ 0 h 2775"/>
              <a:gd name="T2" fmla="*/ 635 w 1272"/>
              <a:gd name="T3" fmla="*/ 925 h 2775"/>
              <a:gd name="T4" fmla="*/ 634 w 1272"/>
              <a:gd name="T5" fmla="*/ 1849 h 2775"/>
              <a:gd name="T6" fmla="*/ 635 w 1272"/>
              <a:gd name="T7" fmla="*/ 2774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2" h="2775">
                <a:moveTo>
                  <a:pt x="635" y="0"/>
                </a:moveTo>
                <a:cubicBezTo>
                  <a:pt x="1271" y="462"/>
                  <a:pt x="635" y="925"/>
                  <a:pt x="635" y="925"/>
                </a:cubicBezTo>
                <a:cubicBezTo>
                  <a:pt x="635" y="925"/>
                  <a:pt x="0" y="1387"/>
                  <a:pt x="634" y="1849"/>
                </a:cubicBezTo>
                <a:cubicBezTo>
                  <a:pt x="1268" y="2312"/>
                  <a:pt x="635" y="2774"/>
                  <a:pt x="635" y="2774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36" name="Text Box 48"/>
          <p:cNvSpPr txBox="1">
            <a:spLocks noChangeArrowheads="1"/>
          </p:cNvSpPr>
          <p:nvPr/>
        </p:nvSpPr>
        <p:spPr bwMode="auto">
          <a:xfrm>
            <a:off x="414720" y="5020335"/>
            <a:ext cx="2695680" cy="32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k</a:t>
            </a:r>
            <a:r>
              <a:rPr lang="en-US" dirty="0" smtClean="0">
                <a:solidFill>
                  <a:srgbClr val="0084D1"/>
                </a:solidFill>
                <a:latin typeface="Comic Sans MS" pitchFamily="64" charset="0"/>
              </a:rPr>
              <a:t>ernel 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&lt;&lt;&lt;1, 4&gt;&gt;&gt; (A);</a:t>
            </a:r>
          </a:p>
        </p:txBody>
      </p:sp>
      <p:sp>
        <p:nvSpPr>
          <p:cNvPr id="12337" name="Text Box 49"/>
          <p:cNvSpPr txBox="1">
            <a:spLocks noChangeArrowheads="1"/>
          </p:cNvSpPr>
          <p:nvPr/>
        </p:nvSpPr>
        <p:spPr bwMode="auto">
          <a:xfrm>
            <a:off x="4561920" y="4785590"/>
            <a:ext cx="4561920" cy="96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__global__ void kernel(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int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*A){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	A[ </a:t>
            </a:r>
            <a:r>
              <a:rPr lang="en-US" dirty="0" err="1">
                <a:solidFill>
                  <a:srgbClr val="008000"/>
                </a:solidFill>
                <a:latin typeface="Comic Sans MS" pitchFamily="64" charset="0"/>
              </a:rPr>
              <a:t>threadIdx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.x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] = </a:t>
            </a:r>
            <a:r>
              <a:rPr lang="en-US" dirty="0" err="1">
                <a:solidFill>
                  <a:srgbClr val="008000"/>
                </a:solidFill>
                <a:latin typeface="Comic Sans MS" pitchFamily="64" charset="0"/>
              </a:rPr>
              <a:t>blockDim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.x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;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}</a:t>
            </a:r>
          </a:p>
        </p:txBody>
      </p:sp>
      <p:sp>
        <p:nvSpPr>
          <p:cNvPr id="12338" name="Text Box 50"/>
          <p:cNvSpPr txBox="1">
            <a:spLocks noChangeArrowheads="1"/>
          </p:cNvSpPr>
          <p:nvPr/>
        </p:nvSpPr>
        <p:spPr bwMode="auto">
          <a:xfrm>
            <a:off x="2842560" y="4382348"/>
            <a:ext cx="30240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672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/>
          <a:p>
            <a:r>
              <a:rPr lang="en-US">
                <a:solidFill>
                  <a:srgbClr val="333366"/>
                </a:solidFill>
              </a:rPr>
              <a:t>A</a:t>
            </a:r>
          </a:p>
        </p:txBody>
      </p:sp>
      <p:graphicFrame>
        <p:nvGraphicFramePr>
          <p:cNvPr id="12339" name="Group 5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93519115"/>
              </p:ext>
            </p:extLst>
          </p:nvPr>
        </p:nvGraphicFramePr>
        <p:xfrm>
          <a:off x="3165120" y="5688565"/>
          <a:ext cx="1307520" cy="331235"/>
        </p:xfrm>
        <a:graphic>
          <a:graphicData uri="http://schemas.openxmlformats.org/drawingml/2006/table">
            <a:tbl>
              <a:tblPr/>
              <a:tblGrid>
                <a:gridCol w="326880"/>
                <a:gridCol w="328320"/>
                <a:gridCol w="326880"/>
                <a:gridCol w="325440"/>
              </a:tblGrid>
              <a:tr h="33123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4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4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4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4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357" name="Text Box 69"/>
          <p:cNvSpPr txBox="1">
            <a:spLocks noChangeArrowheads="1"/>
          </p:cNvSpPr>
          <p:nvPr/>
        </p:nvSpPr>
        <p:spPr bwMode="auto">
          <a:xfrm>
            <a:off x="2815201" y="5690005"/>
            <a:ext cx="30240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672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/>
          <a:p>
            <a:r>
              <a:rPr lang="en-US">
                <a:solidFill>
                  <a:srgbClr val="333366"/>
                </a:solidFill>
              </a:rPr>
              <a:t>A</a:t>
            </a:r>
          </a:p>
        </p:txBody>
      </p:sp>
      <p:graphicFrame>
        <p:nvGraphicFramePr>
          <p:cNvPr id="12358" name="Group 7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06505130"/>
              </p:ext>
            </p:extLst>
          </p:nvPr>
        </p:nvGraphicFramePr>
        <p:xfrm>
          <a:off x="3179520" y="4382348"/>
          <a:ext cx="1307520" cy="331235"/>
        </p:xfrm>
        <a:graphic>
          <a:graphicData uri="http://schemas.openxmlformats.org/drawingml/2006/table">
            <a:tbl>
              <a:tblPr/>
              <a:tblGrid>
                <a:gridCol w="326880"/>
                <a:gridCol w="328320"/>
                <a:gridCol w="326880"/>
                <a:gridCol w="325440"/>
              </a:tblGrid>
              <a:tr h="33123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0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0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0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0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376" name="AutoShape 88"/>
          <p:cNvSpPr>
            <a:spLocks noChangeArrowheads="1"/>
          </p:cNvSpPr>
          <p:nvPr/>
        </p:nvSpPr>
        <p:spPr bwMode="auto">
          <a:xfrm>
            <a:off x="3192480" y="4720783"/>
            <a:ext cx="1244160" cy="972102"/>
          </a:xfrm>
          <a:prstGeom prst="roundRect">
            <a:avLst>
              <a:gd name="adj" fmla="val 16764"/>
            </a:avLst>
          </a:prstGeom>
          <a:solidFill>
            <a:srgbClr val="FF6633"/>
          </a:solidFill>
          <a:ln w="36720" cap="flat">
            <a:solidFill>
              <a:srgbClr val="3333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2377" name="Freeform 89"/>
          <p:cNvSpPr>
            <a:spLocks/>
          </p:cNvSpPr>
          <p:nvPr/>
        </p:nvSpPr>
        <p:spPr bwMode="auto">
          <a:xfrm>
            <a:off x="3284640" y="4752467"/>
            <a:ext cx="414720" cy="905855"/>
          </a:xfrm>
          <a:custGeom>
            <a:avLst/>
            <a:gdLst>
              <a:gd name="T0" fmla="*/ 634 w 1271"/>
              <a:gd name="T1" fmla="*/ 0 h 2775"/>
              <a:gd name="T2" fmla="*/ 635 w 1271"/>
              <a:gd name="T3" fmla="*/ 925 h 2775"/>
              <a:gd name="T4" fmla="*/ 634 w 1271"/>
              <a:gd name="T5" fmla="*/ 1849 h 2775"/>
              <a:gd name="T6" fmla="*/ 634 w 1271"/>
              <a:gd name="T7" fmla="*/ 2774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1" h="2775">
                <a:moveTo>
                  <a:pt x="634" y="0"/>
                </a:moveTo>
                <a:cubicBezTo>
                  <a:pt x="1270" y="462"/>
                  <a:pt x="635" y="925"/>
                  <a:pt x="635" y="925"/>
                </a:cubicBezTo>
                <a:cubicBezTo>
                  <a:pt x="635" y="925"/>
                  <a:pt x="0" y="1387"/>
                  <a:pt x="634" y="1849"/>
                </a:cubicBezTo>
                <a:cubicBezTo>
                  <a:pt x="1269" y="2311"/>
                  <a:pt x="634" y="2774"/>
                  <a:pt x="634" y="2774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78" name="Freeform 90"/>
          <p:cNvSpPr>
            <a:spLocks/>
          </p:cNvSpPr>
          <p:nvPr/>
        </p:nvSpPr>
        <p:spPr bwMode="auto">
          <a:xfrm>
            <a:off x="3512160" y="4753906"/>
            <a:ext cx="414720" cy="905856"/>
          </a:xfrm>
          <a:custGeom>
            <a:avLst/>
            <a:gdLst>
              <a:gd name="T0" fmla="*/ 636 w 1272"/>
              <a:gd name="T1" fmla="*/ 0 h 2775"/>
              <a:gd name="T2" fmla="*/ 636 w 1272"/>
              <a:gd name="T3" fmla="*/ 925 h 2775"/>
              <a:gd name="T4" fmla="*/ 635 w 1272"/>
              <a:gd name="T5" fmla="*/ 1849 h 2775"/>
              <a:gd name="T6" fmla="*/ 635 w 1272"/>
              <a:gd name="T7" fmla="*/ 2774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2" h="2775">
                <a:moveTo>
                  <a:pt x="636" y="0"/>
                </a:moveTo>
                <a:cubicBezTo>
                  <a:pt x="1271" y="463"/>
                  <a:pt x="636" y="925"/>
                  <a:pt x="636" y="925"/>
                </a:cubicBezTo>
                <a:cubicBezTo>
                  <a:pt x="636" y="925"/>
                  <a:pt x="0" y="1387"/>
                  <a:pt x="635" y="1849"/>
                </a:cubicBezTo>
                <a:cubicBezTo>
                  <a:pt x="1270" y="2311"/>
                  <a:pt x="635" y="2774"/>
                  <a:pt x="635" y="2774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79" name="Freeform 91"/>
          <p:cNvSpPr>
            <a:spLocks/>
          </p:cNvSpPr>
          <p:nvPr/>
        </p:nvSpPr>
        <p:spPr bwMode="auto">
          <a:xfrm>
            <a:off x="3741120" y="4752467"/>
            <a:ext cx="414720" cy="907295"/>
          </a:xfrm>
          <a:custGeom>
            <a:avLst/>
            <a:gdLst>
              <a:gd name="T0" fmla="*/ 635 w 1271"/>
              <a:gd name="T1" fmla="*/ 0 h 2776"/>
              <a:gd name="T2" fmla="*/ 635 w 1271"/>
              <a:gd name="T3" fmla="*/ 925 h 2776"/>
              <a:gd name="T4" fmla="*/ 634 w 1271"/>
              <a:gd name="T5" fmla="*/ 1850 h 2776"/>
              <a:gd name="T6" fmla="*/ 635 w 1271"/>
              <a:gd name="T7" fmla="*/ 2775 h 2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1" h="2776">
                <a:moveTo>
                  <a:pt x="635" y="0"/>
                </a:moveTo>
                <a:cubicBezTo>
                  <a:pt x="1270" y="463"/>
                  <a:pt x="635" y="925"/>
                  <a:pt x="635" y="925"/>
                </a:cubicBezTo>
                <a:cubicBezTo>
                  <a:pt x="635" y="925"/>
                  <a:pt x="0" y="1388"/>
                  <a:pt x="634" y="1850"/>
                </a:cubicBezTo>
                <a:cubicBezTo>
                  <a:pt x="1269" y="2312"/>
                  <a:pt x="635" y="2775"/>
                  <a:pt x="635" y="2775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80" name="Freeform 92"/>
          <p:cNvSpPr>
            <a:spLocks/>
          </p:cNvSpPr>
          <p:nvPr/>
        </p:nvSpPr>
        <p:spPr bwMode="auto">
          <a:xfrm>
            <a:off x="3970080" y="4753906"/>
            <a:ext cx="414720" cy="905856"/>
          </a:xfrm>
          <a:custGeom>
            <a:avLst/>
            <a:gdLst>
              <a:gd name="T0" fmla="*/ 635 w 1272"/>
              <a:gd name="T1" fmla="*/ 0 h 2775"/>
              <a:gd name="T2" fmla="*/ 635 w 1272"/>
              <a:gd name="T3" fmla="*/ 925 h 2775"/>
              <a:gd name="T4" fmla="*/ 635 w 1272"/>
              <a:gd name="T5" fmla="*/ 1849 h 2775"/>
              <a:gd name="T6" fmla="*/ 635 w 1272"/>
              <a:gd name="T7" fmla="*/ 2774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2" h="2775">
                <a:moveTo>
                  <a:pt x="635" y="0"/>
                </a:moveTo>
                <a:cubicBezTo>
                  <a:pt x="1271" y="462"/>
                  <a:pt x="635" y="925"/>
                  <a:pt x="635" y="925"/>
                </a:cubicBezTo>
                <a:cubicBezTo>
                  <a:pt x="635" y="925"/>
                  <a:pt x="0" y="1387"/>
                  <a:pt x="635" y="1849"/>
                </a:cubicBezTo>
                <a:cubicBezTo>
                  <a:pt x="1270" y="2311"/>
                  <a:pt x="635" y="2774"/>
                  <a:pt x="635" y="2774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59369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/>
      <p:bldP spid="12312" grpId="0"/>
      <p:bldP spid="12331" grpId="0" animBg="1"/>
      <p:bldP spid="12332" grpId="0" animBg="1"/>
      <p:bldP spid="12333" grpId="0" animBg="1"/>
      <p:bldP spid="12334" grpId="0" animBg="1"/>
      <p:bldP spid="12335" grpId="0" animBg="1"/>
      <p:bldP spid="12336" grpId="0"/>
      <p:bldP spid="12337" grpId="0"/>
      <p:bldP spid="12338" grpId="0"/>
      <p:bldP spid="12357" grpId="0"/>
      <p:bldP spid="12376" grpId="0" animBg="1"/>
      <p:bldP spid="12377" grpId="0" animBg="1"/>
      <p:bldP spid="12378" grpId="0" animBg="1"/>
      <p:bldP spid="12379" grpId="0" animBg="1"/>
      <p:bldP spid="123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Built-in </a:t>
            </a:r>
            <a:r>
              <a:rPr lang="en-US" dirty="0" smtClean="0"/>
              <a:t>Variables</a:t>
            </a:r>
            <a:r>
              <a:rPr lang="en-US" dirty="0"/>
              <a:t> in The Kernel</a:t>
            </a:r>
            <a:r>
              <a:rPr lang="en-US" dirty="0" smtClean="0"/>
              <a:t> (3)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blockIdx</a:t>
            </a:r>
            <a:endParaRPr lang="en-US" dirty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6480" y="3033727"/>
            <a:ext cx="2488320" cy="32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k</a:t>
            </a:r>
            <a:r>
              <a:rPr lang="en-US" dirty="0" smtClean="0">
                <a:solidFill>
                  <a:srgbClr val="0084D1"/>
                </a:solidFill>
                <a:latin typeface="Comic Sans MS" pitchFamily="64" charset="0"/>
              </a:rPr>
              <a:t>ernel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&lt;&lt;&lt;2,4&gt;&gt;&gt;(A);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207041" y="2438400"/>
            <a:ext cx="4341600" cy="160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__global__ void kernel(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int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*A){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   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int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gtid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= </a:t>
            </a:r>
            <a:r>
              <a:rPr lang="en-US" dirty="0" err="1">
                <a:solidFill>
                  <a:srgbClr val="008000"/>
                </a:solidFill>
                <a:latin typeface="Comic Sans MS" pitchFamily="64" charset="0"/>
              </a:rPr>
              <a:t>blockIdx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.x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*</a:t>
            </a:r>
            <a:r>
              <a:rPr lang="en-US" dirty="0" err="1">
                <a:solidFill>
                  <a:srgbClr val="008000"/>
                </a:solidFill>
                <a:latin typeface="Comic Sans MS" pitchFamily="64" charset="0"/>
              </a:rPr>
              <a:t>blockDim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.x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			 + </a:t>
            </a:r>
            <a:r>
              <a:rPr lang="en-US" dirty="0" err="1">
                <a:solidFill>
                  <a:srgbClr val="008000"/>
                </a:solidFill>
                <a:latin typeface="Comic Sans MS" pitchFamily="64" charset="0"/>
              </a:rPr>
              <a:t>threadIdx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.x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;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   A[ 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gtid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] = 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gtid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;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}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157120" y="2418783"/>
            <a:ext cx="30240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672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/>
          <a:p>
            <a:r>
              <a:rPr lang="en-US">
                <a:solidFill>
                  <a:srgbClr val="333366"/>
                </a:solidFill>
              </a:rPr>
              <a:t>A</a:t>
            </a:r>
          </a:p>
        </p:txBody>
      </p:sp>
      <p:graphicFrame>
        <p:nvGraphicFramePr>
          <p:cNvPr id="13318" name="Group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77086085"/>
              </p:ext>
            </p:extLst>
          </p:nvPr>
        </p:nvGraphicFramePr>
        <p:xfrm>
          <a:off x="2478240" y="3725000"/>
          <a:ext cx="2609280" cy="331235"/>
        </p:xfrm>
        <a:graphic>
          <a:graphicData uri="http://schemas.openxmlformats.org/drawingml/2006/table">
            <a:tbl>
              <a:tblPr/>
              <a:tblGrid>
                <a:gridCol w="326880"/>
                <a:gridCol w="326880"/>
                <a:gridCol w="326880"/>
                <a:gridCol w="326880"/>
                <a:gridCol w="325440"/>
                <a:gridCol w="325440"/>
                <a:gridCol w="325440"/>
                <a:gridCol w="325440"/>
              </a:tblGrid>
              <a:tr h="33123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0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1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2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3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4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5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6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7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2129761" y="3726440"/>
            <a:ext cx="30240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672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/>
          <a:p>
            <a:r>
              <a:rPr lang="en-US">
                <a:solidFill>
                  <a:srgbClr val="333366"/>
                </a:solidFill>
              </a:rPr>
              <a:t>A</a:t>
            </a:r>
          </a:p>
        </p:txBody>
      </p:sp>
      <p:graphicFrame>
        <p:nvGraphicFramePr>
          <p:cNvPr id="13353" name="Group 4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28150718"/>
              </p:ext>
            </p:extLst>
          </p:nvPr>
        </p:nvGraphicFramePr>
        <p:xfrm>
          <a:off x="2494080" y="2418783"/>
          <a:ext cx="2609280" cy="331235"/>
        </p:xfrm>
        <a:graphic>
          <a:graphicData uri="http://schemas.openxmlformats.org/drawingml/2006/table">
            <a:tbl>
              <a:tblPr/>
              <a:tblGrid>
                <a:gridCol w="326880"/>
                <a:gridCol w="326880"/>
                <a:gridCol w="326880"/>
                <a:gridCol w="326880"/>
                <a:gridCol w="325440"/>
                <a:gridCol w="325440"/>
                <a:gridCol w="325440"/>
                <a:gridCol w="325440"/>
              </a:tblGrid>
              <a:tr h="33123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0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0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0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0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0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0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0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0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387" name="AutoShape 75"/>
          <p:cNvSpPr>
            <a:spLocks noChangeArrowheads="1"/>
          </p:cNvSpPr>
          <p:nvPr/>
        </p:nvSpPr>
        <p:spPr bwMode="auto">
          <a:xfrm>
            <a:off x="2538720" y="2757218"/>
            <a:ext cx="1244160" cy="972103"/>
          </a:xfrm>
          <a:prstGeom prst="roundRect">
            <a:avLst>
              <a:gd name="adj" fmla="val 16764"/>
            </a:avLst>
          </a:prstGeom>
          <a:solidFill>
            <a:srgbClr val="FF6633"/>
          </a:solidFill>
          <a:ln w="36720" cap="flat">
            <a:solidFill>
              <a:srgbClr val="3333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388" name="Freeform 76"/>
          <p:cNvSpPr>
            <a:spLocks/>
          </p:cNvSpPr>
          <p:nvPr/>
        </p:nvSpPr>
        <p:spPr bwMode="auto">
          <a:xfrm>
            <a:off x="2630880" y="2790342"/>
            <a:ext cx="414720" cy="905855"/>
          </a:xfrm>
          <a:custGeom>
            <a:avLst/>
            <a:gdLst>
              <a:gd name="T0" fmla="*/ 634 w 1271"/>
              <a:gd name="T1" fmla="*/ 0 h 2775"/>
              <a:gd name="T2" fmla="*/ 634 w 1271"/>
              <a:gd name="T3" fmla="*/ 925 h 2775"/>
              <a:gd name="T4" fmla="*/ 634 w 1271"/>
              <a:gd name="T5" fmla="*/ 1849 h 2775"/>
              <a:gd name="T6" fmla="*/ 634 w 1271"/>
              <a:gd name="T7" fmla="*/ 2774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1" h="2775">
                <a:moveTo>
                  <a:pt x="634" y="0"/>
                </a:moveTo>
                <a:cubicBezTo>
                  <a:pt x="1270" y="462"/>
                  <a:pt x="634" y="925"/>
                  <a:pt x="634" y="925"/>
                </a:cubicBezTo>
                <a:cubicBezTo>
                  <a:pt x="634" y="925"/>
                  <a:pt x="0" y="1387"/>
                  <a:pt x="634" y="1849"/>
                </a:cubicBezTo>
                <a:cubicBezTo>
                  <a:pt x="1269" y="2311"/>
                  <a:pt x="634" y="2774"/>
                  <a:pt x="634" y="2774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89" name="Freeform 77"/>
          <p:cNvSpPr>
            <a:spLocks/>
          </p:cNvSpPr>
          <p:nvPr/>
        </p:nvSpPr>
        <p:spPr bwMode="auto">
          <a:xfrm>
            <a:off x="2859840" y="2790342"/>
            <a:ext cx="414720" cy="905855"/>
          </a:xfrm>
          <a:custGeom>
            <a:avLst/>
            <a:gdLst>
              <a:gd name="T0" fmla="*/ 635 w 1272"/>
              <a:gd name="T1" fmla="*/ 0 h 2775"/>
              <a:gd name="T2" fmla="*/ 636 w 1272"/>
              <a:gd name="T3" fmla="*/ 924 h 2775"/>
              <a:gd name="T4" fmla="*/ 635 w 1272"/>
              <a:gd name="T5" fmla="*/ 1849 h 2775"/>
              <a:gd name="T6" fmla="*/ 635 w 1272"/>
              <a:gd name="T7" fmla="*/ 2774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2" h="2775">
                <a:moveTo>
                  <a:pt x="635" y="0"/>
                </a:moveTo>
                <a:cubicBezTo>
                  <a:pt x="1271" y="462"/>
                  <a:pt x="636" y="924"/>
                  <a:pt x="636" y="924"/>
                </a:cubicBezTo>
                <a:cubicBezTo>
                  <a:pt x="636" y="924"/>
                  <a:pt x="0" y="1387"/>
                  <a:pt x="635" y="1849"/>
                </a:cubicBezTo>
                <a:cubicBezTo>
                  <a:pt x="1270" y="2311"/>
                  <a:pt x="635" y="2774"/>
                  <a:pt x="635" y="2774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90" name="Freeform 78"/>
          <p:cNvSpPr>
            <a:spLocks/>
          </p:cNvSpPr>
          <p:nvPr/>
        </p:nvSpPr>
        <p:spPr bwMode="auto">
          <a:xfrm>
            <a:off x="3088800" y="2790342"/>
            <a:ext cx="414720" cy="905855"/>
          </a:xfrm>
          <a:custGeom>
            <a:avLst/>
            <a:gdLst>
              <a:gd name="T0" fmla="*/ 634 w 1271"/>
              <a:gd name="T1" fmla="*/ 0 h 2775"/>
              <a:gd name="T2" fmla="*/ 635 w 1271"/>
              <a:gd name="T3" fmla="*/ 925 h 2775"/>
              <a:gd name="T4" fmla="*/ 634 w 1271"/>
              <a:gd name="T5" fmla="*/ 1849 h 2775"/>
              <a:gd name="T6" fmla="*/ 634 w 1271"/>
              <a:gd name="T7" fmla="*/ 2774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1" h="2775">
                <a:moveTo>
                  <a:pt x="634" y="0"/>
                </a:moveTo>
                <a:cubicBezTo>
                  <a:pt x="1270" y="462"/>
                  <a:pt x="635" y="925"/>
                  <a:pt x="635" y="925"/>
                </a:cubicBezTo>
                <a:cubicBezTo>
                  <a:pt x="635" y="925"/>
                  <a:pt x="0" y="1387"/>
                  <a:pt x="634" y="1849"/>
                </a:cubicBezTo>
                <a:cubicBezTo>
                  <a:pt x="1269" y="2311"/>
                  <a:pt x="634" y="2774"/>
                  <a:pt x="634" y="2774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91" name="Freeform 79"/>
          <p:cNvSpPr>
            <a:spLocks/>
          </p:cNvSpPr>
          <p:nvPr/>
        </p:nvSpPr>
        <p:spPr bwMode="auto">
          <a:xfrm>
            <a:off x="3316320" y="2790342"/>
            <a:ext cx="414720" cy="905855"/>
          </a:xfrm>
          <a:custGeom>
            <a:avLst/>
            <a:gdLst>
              <a:gd name="T0" fmla="*/ 635 w 1272"/>
              <a:gd name="T1" fmla="*/ 0 h 2775"/>
              <a:gd name="T2" fmla="*/ 635 w 1272"/>
              <a:gd name="T3" fmla="*/ 925 h 2775"/>
              <a:gd name="T4" fmla="*/ 634 w 1272"/>
              <a:gd name="T5" fmla="*/ 1849 h 2775"/>
              <a:gd name="T6" fmla="*/ 635 w 1272"/>
              <a:gd name="T7" fmla="*/ 2774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2" h="2775">
                <a:moveTo>
                  <a:pt x="635" y="0"/>
                </a:moveTo>
                <a:cubicBezTo>
                  <a:pt x="1271" y="462"/>
                  <a:pt x="635" y="925"/>
                  <a:pt x="635" y="925"/>
                </a:cubicBezTo>
                <a:cubicBezTo>
                  <a:pt x="635" y="925"/>
                  <a:pt x="0" y="1387"/>
                  <a:pt x="634" y="1849"/>
                </a:cubicBezTo>
                <a:cubicBezTo>
                  <a:pt x="1268" y="2312"/>
                  <a:pt x="635" y="2774"/>
                  <a:pt x="635" y="2774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92" name="AutoShape 80"/>
          <p:cNvSpPr>
            <a:spLocks noChangeArrowheads="1"/>
          </p:cNvSpPr>
          <p:nvPr/>
        </p:nvSpPr>
        <p:spPr bwMode="auto">
          <a:xfrm>
            <a:off x="3780000" y="2757218"/>
            <a:ext cx="1244160" cy="972103"/>
          </a:xfrm>
          <a:prstGeom prst="roundRect">
            <a:avLst>
              <a:gd name="adj" fmla="val 16764"/>
            </a:avLst>
          </a:prstGeom>
          <a:solidFill>
            <a:srgbClr val="FF6633"/>
          </a:solidFill>
          <a:ln w="36720" cap="flat">
            <a:solidFill>
              <a:srgbClr val="3333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393" name="Freeform 81"/>
          <p:cNvSpPr>
            <a:spLocks/>
          </p:cNvSpPr>
          <p:nvPr/>
        </p:nvSpPr>
        <p:spPr bwMode="auto">
          <a:xfrm>
            <a:off x="3872160" y="2790342"/>
            <a:ext cx="414720" cy="905855"/>
          </a:xfrm>
          <a:custGeom>
            <a:avLst/>
            <a:gdLst>
              <a:gd name="T0" fmla="*/ 634 w 1271"/>
              <a:gd name="T1" fmla="*/ 0 h 2775"/>
              <a:gd name="T2" fmla="*/ 634 w 1271"/>
              <a:gd name="T3" fmla="*/ 925 h 2775"/>
              <a:gd name="T4" fmla="*/ 633 w 1271"/>
              <a:gd name="T5" fmla="*/ 1850 h 2775"/>
              <a:gd name="T6" fmla="*/ 634 w 1271"/>
              <a:gd name="T7" fmla="*/ 2774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1" h="2775">
                <a:moveTo>
                  <a:pt x="634" y="0"/>
                </a:moveTo>
                <a:cubicBezTo>
                  <a:pt x="1270" y="462"/>
                  <a:pt x="634" y="925"/>
                  <a:pt x="634" y="925"/>
                </a:cubicBezTo>
                <a:cubicBezTo>
                  <a:pt x="634" y="925"/>
                  <a:pt x="0" y="1387"/>
                  <a:pt x="633" y="1850"/>
                </a:cubicBezTo>
                <a:cubicBezTo>
                  <a:pt x="1267" y="2312"/>
                  <a:pt x="634" y="2774"/>
                  <a:pt x="634" y="2774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94" name="Freeform 82"/>
          <p:cNvSpPr>
            <a:spLocks/>
          </p:cNvSpPr>
          <p:nvPr/>
        </p:nvSpPr>
        <p:spPr bwMode="auto">
          <a:xfrm>
            <a:off x="4101120" y="2790342"/>
            <a:ext cx="414720" cy="905855"/>
          </a:xfrm>
          <a:custGeom>
            <a:avLst/>
            <a:gdLst>
              <a:gd name="T0" fmla="*/ 635 w 1272"/>
              <a:gd name="T1" fmla="*/ 0 h 2775"/>
              <a:gd name="T2" fmla="*/ 636 w 1272"/>
              <a:gd name="T3" fmla="*/ 924 h 2775"/>
              <a:gd name="T4" fmla="*/ 635 w 1272"/>
              <a:gd name="T5" fmla="*/ 1849 h 2775"/>
              <a:gd name="T6" fmla="*/ 635 w 1272"/>
              <a:gd name="T7" fmla="*/ 2774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2" h="2775">
                <a:moveTo>
                  <a:pt x="635" y="0"/>
                </a:moveTo>
                <a:cubicBezTo>
                  <a:pt x="1271" y="462"/>
                  <a:pt x="636" y="924"/>
                  <a:pt x="636" y="924"/>
                </a:cubicBezTo>
                <a:cubicBezTo>
                  <a:pt x="636" y="924"/>
                  <a:pt x="0" y="1387"/>
                  <a:pt x="635" y="1849"/>
                </a:cubicBezTo>
                <a:cubicBezTo>
                  <a:pt x="1270" y="2311"/>
                  <a:pt x="635" y="2774"/>
                  <a:pt x="635" y="2774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95" name="Freeform 83"/>
          <p:cNvSpPr>
            <a:spLocks/>
          </p:cNvSpPr>
          <p:nvPr/>
        </p:nvSpPr>
        <p:spPr bwMode="auto">
          <a:xfrm>
            <a:off x="4330080" y="2790342"/>
            <a:ext cx="414720" cy="905855"/>
          </a:xfrm>
          <a:custGeom>
            <a:avLst/>
            <a:gdLst>
              <a:gd name="T0" fmla="*/ 634 w 1271"/>
              <a:gd name="T1" fmla="*/ 0 h 2775"/>
              <a:gd name="T2" fmla="*/ 635 w 1271"/>
              <a:gd name="T3" fmla="*/ 925 h 2775"/>
              <a:gd name="T4" fmla="*/ 634 w 1271"/>
              <a:gd name="T5" fmla="*/ 1849 h 2775"/>
              <a:gd name="T6" fmla="*/ 634 w 1271"/>
              <a:gd name="T7" fmla="*/ 2774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1" h="2775">
                <a:moveTo>
                  <a:pt x="634" y="0"/>
                </a:moveTo>
                <a:cubicBezTo>
                  <a:pt x="1270" y="462"/>
                  <a:pt x="635" y="925"/>
                  <a:pt x="635" y="925"/>
                </a:cubicBezTo>
                <a:cubicBezTo>
                  <a:pt x="635" y="925"/>
                  <a:pt x="0" y="1387"/>
                  <a:pt x="634" y="1849"/>
                </a:cubicBezTo>
                <a:cubicBezTo>
                  <a:pt x="1269" y="2311"/>
                  <a:pt x="634" y="2774"/>
                  <a:pt x="634" y="2774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96" name="Freeform 84"/>
          <p:cNvSpPr>
            <a:spLocks/>
          </p:cNvSpPr>
          <p:nvPr/>
        </p:nvSpPr>
        <p:spPr bwMode="auto">
          <a:xfrm>
            <a:off x="4557600" y="2790342"/>
            <a:ext cx="414720" cy="905855"/>
          </a:xfrm>
          <a:custGeom>
            <a:avLst/>
            <a:gdLst>
              <a:gd name="T0" fmla="*/ 636 w 1272"/>
              <a:gd name="T1" fmla="*/ 0 h 2775"/>
              <a:gd name="T2" fmla="*/ 636 w 1272"/>
              <a:gd name="T3" fmla="*/ 925 h 2775"/>
              <a:gd name="T4" fmla="*/ 635 w 1272"/>
              <a:gd name="T5" fmla="*/ 1849 h 2775"/>
              <a:gd name="T6" fmla="*/ 635 w 1272"/>
              <a:gd name="T7" fmla="*/ 2774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2" h="2775">
                <a:moveTo>
                  <a:pt x="636" y="0"/>
                </a:moveTo>
                <a:cubicBezTo>
                  <a:pt x="1271" y="463"/>
                  <a:pt x="636" y="925"/>
                  <a:pt x="636" y="925"/>
                </a:cubicBezTo>
                <a:cubicBezTo>
                  <a:pt x="636" y="925"/>
                  <a:pt x="0" y="1387"/>
                  <a:pt x="635" y="1849"/>
                </a:cubicBezTo>
                <a:cubicBezTo>
                  <a:pt x="1270" y="2311"/>
                  <a:pt x="635" y="2774"/>
                  <a:pt x="635" y="2774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97" name="Text Box 85"/>
          <p:cNvSpPr txBox="1">
            <a:spLocks noChangeArrowheads="1"/>
          </p:cNvSpPr>
          <p:nvPr/>
        </p:nvSpPr>
        <p:spPr bwMode="auto">
          <a:xfrm>
            <a:off x="456480" y="5031217"/>
            <a:ext cx="2131200" cy="32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k</a:t>
            </a:r>
            <a:r>
              <a:rPr lang="en-US" dirty="0" smtClean="0">
                <a:solidFill>
                  <a:srgbClr val="0084D1"/>
                </a:solidFill>
                <a:latin typeface="Comic Sans MS" pitchFamily="64" charset="0"/>
              </a:rPr>
              <a:t>ernel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&lt;&lt;&lt;2,4&gt;&gt;&gt;(A);</a:t>
            </a:r>
          </a:p>
        </p:txBody>
      </p:sp>
      <p:sp>
        <p:nvSpPr>
          <p:cNvPr id="13398" name="Text Box 86"/>
          <p:cNvSpPr txBox="1">
            <a:spLocks noChangeArrowheads="1"/>
          </p:cNvSpPr>
          <p:nvPr/>
        </p:nvSpPr>
        <p:spPr bwMode="auto">
          <a:xfrm>
            <a:off x="5207040" y="4412846"/>
            <a:ext cx="4360320" cy="160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__global__ void kernel(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int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*A){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   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int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gtid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= </a:t>
            </a:r>
            <a:r>
              <a:rPr lang="en-US" dirty="0" err="1">
                <a:solidFill>
                  <a:srgbClr val="008000"/>
                </a:solidFill>
                <a:latin typeface="Comic Sans MS" pitchFamily="64" charset="0"/>
              </a:rPr>
              <a:t>blockIdx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.x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*</a:t>
            </a:r>
            <a:r>
              <a:rPr lang="en-US" dirty="0" err="1">
                <a:solidFill>
                  <a:srgbClr val="008000"/>
                </a:solidFill>
                <a:latin typeface="Comic Sans MS" pitchFamily="64" charset="0"/>
              </a:rPr>
              <a:t>blockDim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.x</a:t>
            </a:r>
            <a:endParaRPr lang="en-US" dirty="0">
              <a:solidFill>
                <a:srgbClr val="0084D1"/>
              </a:solidFill>
              <a:latin typeface="Comic Sans MS" pitchFamily="64" charset="0"/>
            </a:endParaRP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			 + </a:t>
            </a:r>
            <a:r>
              <a:rPr lang="en-US" dirty="0" err="1">
                <a:solidFill>
                  <a:srgbClr val="008000"/>
                </a:solidFill>
                <a:latin typeface="Comic Sans MS" pitchFamily="64" charset="0"/>
              </a:rPr>
              <a:t>threadIdx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.x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;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   A[ 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gtid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] = </a:t>
            </a:r>
            <a:r>
              <a:rPr lang="en-US" dirty="0" err="1">
                <a:solidFill>
                  <a:srgbClr val="008000"/>
                </a:solidFill>
                <a:latin typeface="Comic Sans MS" pitchFamily="64" charset="0"/>
              </a:rPr>
              <a:t>blockIdx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.x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;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}</a:t>
            </a:r>
          </a:p>
        </p:txBody>
      </p:sp>
      <p:sp>
        <p:nvSpPr>
          <p:cNvPr id="13399" name="Text Box 87"/>
          <p:cNvSpPr txBox="1">
            <a:spLocks noChangeArrowheads="1"/>
          </p:cNvSpPr>
          <p:nvPr/>
        </p:nvSpPr>
        <p:spPr bwMode="auto">
          <a:xfrm>
            <a:off x="2157120" y="4393230"/>
            <a:ext cx="30240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672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/>
          <a:p>
            <a:r>
              <a:rPr lang="en-US">
                <a:solidFill>
                  <a:srgbClr val="333366"/>
                </a:solidFill>
              </a:rPr>
              <a:t>A</a:t>
            </a:r>
          </a:p>
        </p:txBody>
      </p:sp>
      <p:graphicFrame>
        <p:nvGraphicFramePr>
          <p:cNvPr id="13400" name="Group 8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89176500"/>
              </p:ext>
            </p:extLst>
          </p:nvPr>
        </p:nvGraphicFramePr>
        <p:xfrm>
          <a:off x="2479680" y="5699447"/>
          <a:ext cx="2609280" cy="331235"/>
        </p:xfrm>
        <a:graphic>
          <a:graphicData uri="http://schemas.openxmlformats.org/drawingml/2006/table">
            <a:tbl>
              <a:tblPr/>
              <a:tblGrid>
                <a:gridCol w="326880"/>
                <a:gridCol w="326880"/>
                <a:gridCol w="326880"/>
                <a:gridCol w="326880"/>
                <a:gridCol w="325440"/>
                <a:gridCol w="325440"/>
                <a:gridCol w="325440"/>
                <a:gridCol w="325440"/>
              </a:tblGrid>
              <a:tr h="33123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0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0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0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0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1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1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1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1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434" name="Text Box 122"/>
          <p:cNvSpPr txBox="1">
            <a:spLocks noChangeArrowheads="1"/>
          </p:cNvSpPr>
          <p:nvPr/>
        </p:nvSpPr>
        <p:spPr bwMode="auto">
          <a:xfrm>
            <a:off x="2129761" y="5700887"/>
            <a:ext cx="30240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672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/>
          <a:p>
            <a:r>
              <a:rPr lang="en-US">
                <a:solidFill>
                  <a:srgbClr val="333366"/>
                </a:solidFill>
              </a:rPr>
              <a:t>A</a:t>
            </a:r>
          </a:p>
        </p:txBody>
      </p:sp>
      <p:graphicFrame>
        <p:nvGraphicFramePr>
          <p:cNvPr id="13435" name="Group 1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7796355"/>
              </p:ext>
            </p:extLst>
          </p:nvPr>
        </p:nvGraphicFramePr>
        <p:xfrm>
          <a:off x="2494080" y="4393230"/>
          <a:ext cx="2609280" cy="331235"/>
        </p:xfrm>
        <a:graphic>
          <a:graphicData uri="http://schemas.openxmlformats.org/drawingml/2006/table">
            <a:tbl>
              <a:tblPr/>
              <a:tblGrid>
                <a:gridCol w="326880"/>
                <a:gridCol w="326880"/>
                <a:gridCol w="326880"/>
                <a:gridCol w="326880"/>
                <a:gridCol w="325440"/>
                <a:gridCol w="325440"/>
                <a:gridCol w="325440"/>
                <a:gridCol w="325440"/>
              </a:tblGrid>
              <a:tr h="33123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0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0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0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0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0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0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0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66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0</a:t>
                      </a:r>
                    </a:p>
                  </a:txBody>
                  <a:tcPr marL="32655" marR="32655" marT="47061" marB="32659" horzOverflow="overflow">
                    <a:lnL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33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469" name="AutoShape 157"/>
          <p:cNvSpPr>
            <a:spLocks noChangeArrowheads="1"/>
          </p:cNvSpPr>
          <p:nvPr/>
        </p:nvSpPr>
        <p:spPr bwMode="auto">
          <a:xfrm>
            <a:off x="2538720" y="4731665"/>
            <a:ext cx="1244160" cy="972102"/>
          </a:xfrm>
          <a:prstGeom prst="roundRect">
            <a:avLst>
              <a:gd name="adj" fmla="val 16764"/>
            </a:avLst>
          </a:prstGeom>
          <a:solidFill>
            <a:srgbClr val="FF6633"/>
          </a:solidFill>
          <a:ln w="36720" cap="flat">
            <a:solidFill>
              <a:srgbClr val="3333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470" name="Freeform 158"/>
          <p:cNvSpPr>
            <a:spLocks/>
          </p:cNvSpPr>
          <p:nvPr/>
        </p:nvSpPr>
        <p:spPr bwMode="auto">
          <a:xfrm>
            <a:off x="2632320" y="4763349"/>
            <a:ext cx="414720" cy="905855"/>
          </a:xfrm>
          <a:custGeom>
            <a:avLst/>
            <a:gdLst>
              <a:gd name="T0" fmla="*/ 634 w 1271"/>
              <a:gd name="T1" fmla="*/ 0 h 2775"/>
              <a:gd name="T2" fmla="*/ 634 w 1271"/>
              <a:gd name="T3" fmla="*/ 925 h 2775"/>
              <a:gd name="T4" fmla="*/ 634 w 1271"/>
              <a:gd name="T5" fmla="*/ 1849 h 2775"/>
              <a:gd name="T6" fmla="*/ 634 w 1271"/>
              <a:gd name="T7" fmla="*/ 2774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1" h="2775">
                <a:moveTo>
                  <a:pt x="634" y="0"/>
                </a:moveTo>
                <a:cubicBezTo>
                  <a:pt x="1270" y="462"/>
                  <a:pt x="634" y="925"/>
                  <a:pt x="634" y="925"/>
                </a:cubicBezTo>
                <a:cubicBezTo>
                  <a:pt x="634" y="925"/>
                  <a:pt x="0" y="1387"/>
                  <a:pt x="634" y="1849"/>
                </a:cubicBezTo>
                <a:cubicBezTo>
                  <a:pt x="1269" y="2311"/>
                  <a:pt x="634" y="2774"/>
                  <a:pt x="634" y="2774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471" name="Freeform 159"/>
          <p:cNvSpPr>
            <a:spLocks/>
          </p:cNvSpPr>
          <p:nvPr/>
        </p:nvSpPr>
        <p:spPr bwMode="auto">
          <a:xfrm>
            <a:off x="2859840" y="4764788"/>
            <a:ext cx="414720" cy="905856"/>
          </a:xfrm>
          <a:custGeom>
            <a:avLst/>
            <a:gdLst>
              <a:gd name="T0" fmla="*/ 636 w 1272"/>
              <a:gd name="T1" fmla="*/ 0 h 2775"/>
              <a:gd name="T2" fmla="*/ 636 w 1272"/>
              <a:gd name="T3" fmla="*/ 925 h 2775"/>
              <a:gd name="T4" fmla="*/ 635 w 1272"/>
              <a:gd name="T5" fmla="*/ 1849 h 2775"/>
              <a:gd name="T6" fmla="*/ 635 w 1272"/>
              <a:gd name="T7" fmla="*/ 2774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2" h="2775">
                <a:moveTo>
                  <a:pt x="636" y="0"/>
                </a:moveTo>
                <a:cubicBezTo>
                  <a:pt x="1271" y="463"/>
                  <a:pt x="636" y="925"/>
                  <a:pt x="636" y="925"/>
                </a:cubicBezTo>
                <a:cubicBezTo>
                  <a:pt x="636" y="925"/>
                  <a:pt x="0" y="1387"/>
                  <a:pt x="635" y="1849"/>
                </a:cubicBezTo>
                <a:cubicBezTo>
                  <a:pt x="1270" y="2311"/>
                  <a:pt x="635" y="2774"/>
                  <a:pt x="635" y="2774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472" name="Freeform 160"/>
          <p:cNvSpPr>
            <a:spLocks/>
          </p:cNvSpPr>
          <p:nvPr/>
        </p:nvSpPr>
        <p:spPr bwMode="auto">
          <a:xfrm>
            <a:off x="3088800" y="4763349"/>
            <a:ext cx="414720" cy="907295"/>
          </a:xfrm>
          <a:custGeom>
            <a:avLst/>
            <a:gdLst>
              <a:gd name="T0" fmla="*/ 635 w 1271"/>
              <a:gd name="T1" fmla="*/ 0 h 2776"/>
              <a:gd name="T2" fmla="*/ 635 w 1271"/>
              <a:gd name="T3" fmla="*/ 925 h 2776"/>
              <a:gd name="T4" fmla="*/ 634 w 1271"/>
              <a:gd name="T5" fmla="*/ 1850 h 2776"/>
              <a:gd name="T6" fmla="*/ 635 w 1271"/>
              <a:gd name="T7" fmla="*/ 2775 h 2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1" h="2776">
                <a:moveTo>
                  <a:pt x="635" y="0"/>
                </a:moveTo>
                <a:cubicBezTo>
                  <a:pt x="1270" y="463"/>
                  <a:pt x="635" y="925"/>
                  <a:pt x="635" y="925"/>
                </a:cubicBezTo>
                <a:cubicBezTo>
                  <a:pt x="635" y="925"/>
                  <a:pt x="0" y="1388"/>
                  <a:pt x="634" y="1850"/>
                </a:cubicBezTo>
                <a:cubicBezTo>
                  <a:pt x="1269" y="2312"/>
                  <a:pt x="635" y="2775"/>
                  <a:pt x="635" y="2775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473" name="Freeform 161"/>
          <p:cNvSpPr>
            <a:spLocks/>
          </p:cNvSpPr>
          <p:nvPr/>
        </p:nvSpPr>
        <p:spPr bwMode="auto">
          <a:xfrm>
            <a:off x="3317760" y="4764788"/>
            <a:ext cx="414720" cy="905856"/>
          </a:xfrm>
          <a:custGeom>
            <a:avLst/>
            <a:gdLst>
              <a:gd name="T0" fmla="*/ 635 w 1272"/>
              <a:gd name="T1" fmla="*/ 0 h 2775"/>
              <a:gd name="T2" fmla="*/ 635 w 1272"/>
              <a:gd name="T3" fmla="*/ 925 h 2775"/>
              <a:gd name="T4" fmla="*/ 634 w 1272"/>
              <a:gd name="T5" fmla="*/ 1849 h 2775"/>
              <a:gd name="T6" fmla="*/ 635 w 1272"/>
              <a:gd name="T7" fmla="*/ 2774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2" h="2775">
                <a:moveTo>
                  <a:pt x="635" y="0"/>
                </a:moveTo>
                <a:cubicBezTo>
                  <a:pt x="1271" y="462"/>
                  <a:pt x="635" y="925"/>
                  <a:pt x="635" y="925"/>
                </a:cubicBezTo>
                <a:cubicBezTo>
                  <a:pt x="635" y="925"/>
                  <a:pt x="0" y="1387"/>
                  <a:pt x="634" y="1849"/>
                </a:cubicBezTo>
                <a:cubicBezTo>
                  <a:pt x="1268" y="2312"/>
                  <a:pt x="635" y="2774"/>
                  <a:pt x="635" y="2774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474" name="AutoShape 162"/>
          <p:cNvSpPr>
            <a:spLocks noChangeArrowheads="1"/>
          </p:cNvSpPr>
          <p:nvPr/>
        </p:nvSpPr>
        <p:spPr bwMode="auto">
          <a:xfrm>
            <a:off x="3780000" y="4731665"/>
            <a:ext cx="1244160" cy="972102"/>
          </a:xfrm>
          <a:prstGeom prst="roundRect">
            <a:avLst>
              <a:gd name="adj" fmla="val 16764"/>
            </a:avLst>
          </a:prstGeom>
          <a:solidFill>
            <a:srgbClr val="FF6633"/>
          </a:solidFill>
          <a:ln w="36720" cap="flat">
            <a:solidFill>
              <a:srgbClr val="3333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475" name="Freeform 163"/>
          <p:cNvSpPr>
            <a:spLocks/>
          </p:cNvSpPr>
          <p:nvPr/>
        </p:nvSpPr>
        <p:spPr bwMode="auto">
          <a:xfrm>
            <a:off x="3872160" y="4764788"/>
            <a:ext cx="414720" cy="905856"/>
          </a:xfrm>
          <a:custGeom>
            <a:avLst/>
            <a:gdLst>
              <a:gd name="T0" fmla="*/ 634 w 1271"/>
              <a:gd name="T1" fmla="*/ 0 h 2775"/>
              <a:gd name="T2" fmla="*/ 634 w 1271"/>
              <a:gd name="T3" fmla="*/ 925 h 2775"/>
              <a:gd name="T4" fmla="*/ 634 w 1271"/>
              <a:gd name="T5" fmla="*/ 1849 h 2775"/>
              <a:gd name="T6" fmla="*/ 634 w 1271"/>
              <a:gd name="T7" fmla="*/ 2774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1" h="2775">
                <a:moveTo>
                  <a:pt x="634" y="0"/>
                </a:moveTo>
                <a:cubicBezTo>
                  <a:pt x="1270" y="462"/>
                  <a:pt x="634" y="925"/>
                  <a:pt x="634" y="925"/>
                </a:cubicBezTo>
                <a:cubicBezTo>
                  <a:pt x="634" y="925"/>
                  <a:pt x="0" y="1387"/>
                  <a:pt x="634" y="1849"/>
                </a:cubicBezTo>
                <a:cubicBezTo>
                  <a:pt x="1269" y="2311"/>
                  <a:pt x="634" y="2774"/>
                  <a:pt x="634" y="2774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476" name="Freeform 164"/>
          <p:cNvSpPr>
            <a:spLocks/>
          </p:cNvSpPr>
          <p:nvPr/>
        </p:nvSpPr>
        <p:spPr bwMode="auto">
          <a:xfrm>
            <a:off x="4101120" y="4764788"/>
            <a:ext cx="414720" cy="905856"/>
          </a:xfrm>
          <a:custGeom>
            <a:avLst/>
            <a:gdLst>
              <a:gd name="T0" fmla="*/ 635 w 1272"/>
              <a:gd name="T1" fmla="*/ 0 h 2775"/>
              <a:gd name="T2" fmla="*/ 636 w 1272"/>
              <a:gd name="T3" fmla="*/ 924 h 2775"/>
              <a:gd name="T4" fmla="*/ 635 w 1272"/>
              <a:gd name="T5" fmla="*/ 1849 h 2775"/>
              <a:gd name="T6" fmla="*/ 635 w 1272"/>
              <a:gd name="T7" fmla="*/ 2774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2" h="2775">
                <a:moveTo>
                  <a:pt x="635" y="0"/>
                </a:moveTo>
                <a:cubicBezTo>
                  <a:pt x="1271" y="462"/>
                  <a:pt x="636" y="924"/>
                  <a:pt x="636" y="924"/>
                </a:cubicBezTo>
                <a:cubicBezTo>
                  <a:pt x="636" y="924"/>
                  <a:pt x="0" y="1387"/>
                  <a:pt x="635" y="1849"/>
                </a:cubicBezTo>
                <a:cubicBezTo>
                  <a:pt x="1270" y="2311"/>
                  <a:pt x="635" y="2774"/>
                  <a:pt x="635" y="2774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477" name="Freeform 165"/>
          <p:cNvSpPr>
            <a:spLocks/>
          </p:cNvSpPr>
          <p:nvPr/>
        </p:nvSpPr>
        <p:spPr bwMode="auto">
          <a:xfrm>
            <a:off x="4330080" y="4764788"/>
            <a:ext cx="414720" cy="905856"/>
          </a:xfrm>
          <a:custGeom>
            <a:avLst/>
            <a:gdLst>
              <a:gd name="T0" fmla="*/ 634 w 1271"/>
              <a:gd name="T1" fmla="*/ 0 h 2775"/>
              <a:gd name="T2" fmla="*/ 635 w 1271"/>
              <a:gd name="T3" fmla="*/ 925 h 2775"/>
              <a:gd name="T4" fmla="*/ 634 w 1271"/>
              <a:gd name="T5" fmla="*/ 1849 h 2775"/>
              <a:gd name="T6" fmla="*/ 634 w 1271"/>
              <a:gd name="T7" fmla="*/ 2774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1" h="2775">
                <a:moveTo>
                  <a:pt x="634" y="0"/>
                </a:moveTo>
                <a:cubicBezTo>
                  <a:pt x="1270" y="462"/>
                  <a:pt x="635" y="925"/>
                  <a:pt x="635" y="925"/>
                </a:cubicBezTo>
                <a:cubicBezTo>
                  <a:pt x="635" y="925"/>
                  <a:pt x="0" y="1387"/>
                  <a:pt x="634" y="1849"/>
                </a:cubicBezTo>
                <a:cubicBezTo>
                  <a:pt x="1269" y="2311"/>
                  <a:pt x="634" y="2774"/>
                  <a:pt x="634" y="2774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478" name="Freeform 166"/>
          <p:cNvSpPr>
            <a:spLocks/>
          </p:cNvSpPr>
          <p:nvPr/>
        </p:nvSpPr>
        <p:spPr bwMode="auto">
          <a:xfrm>
            <a:off x="4557600" y="4764788"/>
            <a:ext cx="414720" cy="905856"/>
          </a:xfrm>
          <a:custGeom>
            <a:avLst/>
            <a:gdLst>
              <a:gd name="T0" fmla="*/ 635 w 1272"/>
              <a:gd name="T1" fmla="*/ 0 h 2775"/>
              <a:gd name="T2" fmla="*/ 635 w 1272"/>
              <a:gd name="T3" fmla="*/ 925 h 2775"/>
              <a:gd name="T4" fmla="*/ 634 w 1272"/>
              <a:gd name="T5" fmla="*/ 1849 h 2775"/>
              <a:gd name="T6" fmla="*/ 635 w 1272"/>
              <a:gd name="T7" fmla="*/ 2774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2" h="2775">
                <a:moveTo>
                  <a:pt x="635" y="0"/>
                </a:moveTo>
                <a:cubicBezTo>
                  <a:pt x="1271" y="462"/>
                  <a:pt x="635" y="925"/>
                  <a:pt x="635" y="925"/>
                </a:cubicBezTo>
                <a:cubicBezTo>
                  <a:pt x="635" y="925"/>
                  <a:pt x="0" y="1387"/>
                  <a:pt x="634" y="1849"/>
                </a:cubicBezTo>
                <a:cubicBezTo>
                  <a:pt x="1268" y="2312"/>
                  <a:pt x="635" y="2774"/>
                  <a:pt x="635" y="2774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92580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  <p:bldP spid="13352" grpId="0"/>
      <p:bldP spid="13387" grpId="0" animBg="1"/>
      <p:bldP spid="13388" grpId="0" animBg="1"/>
      <p:bldP spid="13389" grpId="0" animBg="1"/>
      <p:bldP spid="13390" grpId="0" animBg="1"/>
      <p:bldP spid="13391" grpId="0" animBg="1"/>
      <p:bldP spid="13392" grpId="0" animBg="1"/>
      <p:bldP spid="13393" grpId="0" animBg="1"/>
      <p:bldP spid="13394" grpId="0" animBg="1"/>
      <p:bldP spid="13395" grpId="0" animBg="1"/>
      <p:bldP spid="13396" grpId="0" animBg="1"/>
      <p:bldP spid="13397" grpId="0"/>
      <p:bldP spid="13398" grpId="0"/>
      <p:bldP spid="13399" grpId="0"/>
      <p:bldP spid="13434" grpId="0"/>
      <p:bldP spid="13469" grpId="0" animBg="1"/>
      <p:bldP spid="13470" grpId="0" animBg="1"/>
      <p:bldP spid="13471" grpId="0" animBg="1"/>
      <p:bldP spid="13472" grpId="0" animBg="1"/>
      <p:bldP spid="13473" grpId="0" animBg="1"/>
      <p:bldP spid="13474" grpId="0" animBg="1"/>
      <p:bldP spid="13475" grpId="0" animBg="1"/>
      <p:bldP spid="13476" grpId="0" animBg="1"/>
      <p:bldP spid="13477" grpId="0" animBg="1"/>
      <p:bldP spid="134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Runtime API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</a:t>
            </a:r>
          </a:p>
          <a:p>
            <a:endParaRPr lang="en-US" dirty="0"/>
          </a:p>
          <a:p>
            <a:pPr lvl="1"/>
            <a:r>
              <a:rPr lang="en-US" dirty="0"/>
              <a:t>Transfer</a:t>
            </a:r>
          </a:p>
          <a:p>
            <a:endParaRPr lang="en-US" dirty="0"/>
          </a:p>
          <a:p>
            <a:pPr lvl="1"/>
            <a:r>
              <a:rPr lang="en-US" dirty="0" smtClean="0"/>
              <a:t>Free</a:t>
            </a:r>
            <a:endParaRPr lang="en-US" dirty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36800" y="3544788"/>
            <a:ext cx="7672320" cy="38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 marL="6477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 lvl="2">
              <a:lnSpc>
                <a:spcPct val="117000"/>
              </a:lnSpc>
              <a:buSzPct val="45000"/>
              <a:buFont typeface="Wingdings" charset="2"/>
              <a:buNone/>
            </a:pP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cudaMemcpy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 (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dest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, 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src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, size, type) ;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036800" y="2602929"/>
            <a:ext cx="7672320" cy="38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 marL="6477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 lvl="2">
              <a:lnSpc>
                <a:spcPct val="117000"/>
              </a:lnSpc>
              <a:buSzPct val="45000"/>
              <a:buFont typeface="Wingdings" charset="2"/>
              <a:buNone/>
            </a:pP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cudaMalloc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 ((void**)&amp;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ptr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, size) ;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036800" y="4490839"/>
            <a:ext cx="7672320" cy="38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 marL="6477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 lvl="2">
              <a:lnSpc>
                <a:spcPct val="117000"/>
              </a:lnSpc>
              <a:buSzPct val="45000"/>
              <a:buFont typeface="Wingdings" charset="2"/>
              <a:buNone/>
            </a:pP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cudaFree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 (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ptr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) ;</a:t>
            </a:r>
          </a:p>
        </p:txBody>
      </p:sp>
      <p:sp>
        <p:nvSpPr>
          <p:cNvPr id="4" name="Oval 3"/>
          <p:cNvSpPr/>
          <p:nvPr/>
        </p:nvSpPr>
        <p:spPr>
          <a:xfrm>
            <a:off x="5181600" y="3352800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5"/>
          </p:cNvCxnSpPr>
          <p:nvPr/>
        </p:nvCxnSpPr>
        <p:spPr>
          <a:xfrm>
            <a:off x="5962089" y="4133289"/>
            <a:ext cx="133911" cy="5505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42419" y="4678740"/>
            <a:ext cx="36967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cudaMemcpyHostToDevice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cudaMemcpyDeviceToHost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cudaMemcpyDeviceToDevice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cudaMemcpyHostToHost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4680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1" grpId="0"/>
      <p:bldP spid="4" grpId="0" animBg="1"/>
      <p:bldP spid="4" grpId="1" animBg="1"/>
      <p:bldP spid="9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Simple Full </a:t>
            </a:r>
            <a:r>
              <a:rPr lang="en-US" dirty="0" smtClean="0"/>
              <a:t>Program (</a:t>
            </a:r>
            <a:r>
              <a:rPr lang="en-US" dirty="0" err="1" smtClean="0"/>
              <a:t>vec-vec</a:t>
            </a:r>
            <a:r>
              <a:rPr lang="en-US" dirty="0" smtClean="0"/>
              <a:t> add)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284900" y="1756729"/>
            <a:ext cx="2057400" cy="45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#define N </a:t>
            </a:r>
            <a:r>
              <a:rPr lang="en-US" dirty="0" smtClean="0">
                <a:solidFill>
                  <a:srgbClr val="0084D1"/>
                </a:solidFill>
                <a:latin typeface="Comic Sans MS" pitchFamily="64" charset="0"/>
              </a:rPr>
              <a:t>1024</a:t>
            </a:r>
            <a:endParaRPr lang="en-US" dirty="0">
              <a:solidFill>
                <a:srgbClr val="0084D1"/>
              </a:solidFill>
              <a:latin typeface="Comic Sans MS" pitchFamily="6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9081" y="2057400"/>
            <a:ext cx="6298519" cy="1712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7000"/>
              </a:lnSpc>
            </a:pPr>
            <a:r>
              <a:rPr lang="en-US" dirty="0">
                <a:solidFill>
                  <a:srgbClr val="008000"/>
                </a:solidFill>
                <a:latin typeface="Comic Sans MS" pitchFamily="64" charset="0"/>
              </a:rPr>
              <a:t>__global__</a:t>
            </a:r>
            <a:r>
              <a:rPr lang="en-US" dirty="0">
                <a:solidFill>
                  <a:srgbClr val="FF0000"/>
                </a:solidFill>
                <a:latin typeface="Comic Sans MS" pitchFamily="64" charset="0"/>
              </a:rPr>
              <a:t> void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kernel(</a:t>
            </a:r>
            <a:r>
              <a:rPr lang="en-US" dirty="0">
                <a:solidFill>
                  <a:srgbClr val="FF0000"/>
                </a:solidFill>
                <a:latin typeface="Comic Sans MS" pitchFamily="64" charset="0"/>
              </a:rPr>
              <a:t>float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*a, </a:t>
            </a:r>
            <a:r>
              <a:rPr lang="en-US" dirty="0">
                <a:solidFill>
                  <a:srgbClr val="FF0000"/>
                </a:solidFill>
                <a:latin typeface="Comic Sans MS" pitchFamily="64" charset="0"/>
              </a:rPr>
              <a:t>float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*b, </a:t>
            </a:r>
            <a:r>
              <a:rPr lang="en-US" dirty="0">
                <a:solidFill>
                  <a:srgbClr val="FF0000"/>
                </a:solidFill>
                <a:latin typeface="Comic Sans MS" pitchFamily="64" charset="0"/>
              </a:rPr>
              <a:t>float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*c, </a:t>
            </a:r>
            <a:r>
              <a:rPr lang="en-US" dirty="0" err="1">
                <a:solidFill>
                  <a:srgbClr val="FF0000"/>
                </a:solidFill>
                <a:latin typeface="Comic Sans MS" pitchFamily="64" charset="0"/>
              </a:rPr>
              <a:t>int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n){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   </a:t>
            </a:r>
            <a:r>
              <a:rPr lang="en-US" dirty="0" err="1">
                <a:solidFill>
                  <a:srgbClr val="FF0000"/>
                </a:solidFill>
                <a:latin typeface="Comic Sans MS" pitchFamily="64" charset="0"/>
              </a:rPr>
              <a:t>int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tid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=</a:t>
            </a:r>
            <a:r>
              <a:rPr lang="en-US" dirty="0" err="1">
                <a:solidFill>
                  <a:srgbClr val="008000"/>
                </a:solidFill>
                <a:latin typeface="Comic Sans MS" pitchFamily="64" charset="0"/>
              </a:rPr>
              <a:t>threadIdx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.x+</a:t>
            </a:r>
            <a:r>
              <a:rPr lang="en-US" dirty="0" err="1">
                <a:solidFill>
                  <a:srgbClr val="008000"/>
                </a:solidFill>
                <a:latin typeface="Comic Sans MS" pitchFamily="64" charset="0"/>
              </a:rPr>
              <a:t>blockIdx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.x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*</a:t>
            </a:r>
            <a:r>
              <a:rPr lang="en-US" dirty="0" err="1">
                <a:solidFill>
                  <a:srgbClr val="008000"/>
                </a:solidFill>
                <a:latin typeface="Comic Sans MS" pitchFamily="64" charset="0"/>
              </a:rPr>
              <a:t>blockDim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.x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;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mic Sans MS" pitchFamily="64" charset="0"/>
              </a:rPr>
              <a:t>if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(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tid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&lt;n)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       c[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tid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]=a[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tid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]+b[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tid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];</a:t>
            </a:r>
          </a:p>
          <a:p>
            <a:pPr>
              <a:lnSpc>
                <a:spcPct val="117000"/>
              </a:lnSpc>
            </a:pPr>
            <a:r>
              <a:rPr lang="en-US" dirty="0" smtClean="0">
                <a:solidFill>
                  <a:srgbClr val="0084D1"/>
                </a:solidFill>
                <a:latin typeface="Comic Sans MS" pitchFamily="64" charset="0"/>
              </a:rPr>
              <a:t>}</a:t>
            </a:r>
            <a:endParaRPr lang="en-US" dirty="0">
              <a:solidFill>
                <a:srgbClr val="0084D1"/>
              </a:solidFill>
              <a:latin typeface="Comic Sans MS" pitchFamily="6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2500" y="3657600"/>
            <a:ext cx="3837601" cy="3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7000"/>
              </a:lnSpc>
            </a:pPr>
            <a:r>
              <a:rPr lang="en-US" dirty="0" err="1">
                <a:solidFill>
                  <a:srgbClr val="FF0000"/>
                </a:solidFill>
                <a:latin typeface="Comic Sans MS" pitchFamily="64" charset="0"/>
              </a:rPr>
              <a:t>int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main (</a:t>
            </a:r>
            <a:r>
              <a:rPr lang="en-US" dirty="0">
                <a:solidFill>
                  <a:srgbClr val="FF0000"/>
                </a:solidFill>
                <a:latin typeface="Comic Sans MS" pitchFamily="64" charset="0"/>
              </a:rPr>
              <a:t>void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) </a:t>
            </a:r>
            <a:r>
              <a:rPr lang="en-US" dirty="0" smtClean="0">
                <a:solidFill>
                  <a:srgbClr val="0084D1"/>
                </a:solidFill>
                <a:latin typeface="Comic Sans MS" pitchFamily="64" charset="0"/>
              </a:rPr>
              <a:t>{</a:t>
            </a:r>
            <a:endParaRPr lang="en-US" dirty="0">
              <a:solidFill>
                <a:srgbClr val="0084D1"/>
              </a:solidFill>
              <a:latin typeface="Comic Sans MS" pitchFamily="6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2500" y="4038600"/>
            <a:ext cx="3837601" cy="3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7000"/>
              </a:lnSpc>
            </a:pPr>
            <a:r>
              <a:rPr lang="en-US" dirty="0" smtClean="0">
                <a:solidFill>
                  <a:srgbClr val="0084D1"/>
                </a:solidFill>
                <a:latin typeface="Comic Sans MS" pitchFamily="64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mic Sans MS" pitchFamily="64" charset="0"/>
              </a:rPr>
              <a:t>float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hA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[N], 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hB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[N], 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hC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[N</a:t>
            </a:r>
            <a:r>
              <a:rPr lang="en-US" dirty="0" smtClean="0">
                <a:solidFill>
                  <a:srgbClr val="0084D1"/>
                </a:solidFill>
                <a:latin typeface="Comic Sans MS" pitchFamily="64" charset="0"/>
              </a:rPr>
              <a:t>];</a:t>
            </a:r>
            <a:endParaRPr lang="en-US" dirty="0">
              <a:solidFill>
                <a:srgbClr val="0084D1"/>
              </a:solidFill>
              <a:latin typeface="Comic Sans MS" pitchFamily="6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2501" y="4419600"/>
            <a:ext cx="3837600" cy="393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7000"/>
              </a:lnSpc>
            </a:pPr>
            <a:r>
              <a:rPr lang="en-US" dirty="0" smtClean="0">
                <a:solidFill>
                  <a:srgbClr val="0084D1"/>
                </a:solidFill>
                <a:latin typeface="Comic Sans MS" pitchFamily="64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mic Sans MS" pitchFamily="64" charset="0"/>
              </a:rPr>
              <a:t>float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*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dA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, *dB, *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dC</a:t>
            </a:r>
            <a:r>
              <a:rPr lang="en-US" dirty="0" smtClean="0">
                <a:solidFill>
                  <a:srgbClr val="0084D1"/>
                </a:solidFill>
                <a:latin typeface="Comic Sans MS" pitchFamily="64" charset="0"/>
              </a:rPr>
              <a:t>;</a:t>
            </a:r>
            <a:endParaRPr lang="en-US" dirty="0">
              <a:solidFill>
                <a:srgbClr val="0084D1"/>
              </a:solidFill>
              <a:latin typeface="Comic Sans MS" pitchFamily="6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2500" y="4800600"/>
            <a:ext cx="3837600" cy="393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7000"/>
              </a:lnSpc>
            </a:pPr>
            <a:r>
              <a:rPr lang="en-US" dirty="0" smtClean="0">
                <a:solidFill>
                  <a:srgbClr val="0084D1"/>
                </a:solidFill>
                <a:latin typeface="Comic Sans MS" pitchFamily="64" charset="0"/>
              </a:rPr>
              <a:t>   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4" charset="0"/>
              </a:rPr>
              <a:t>int</a:t>
            </a:r>
            <a:r>
              <a:rPr lang="en-US" dirty="0" smtClean="0">
                <a:solidFill>
                  <a:srgbClr val="0084D1"/>
                </a:solidFill>
                <a:latin typeface="Comic Sans MS" pitchFamily="64" charset="0"/>
              </a:rPr>
              <a:t> 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S = 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sizeof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Comic Sans MS" pitchFamily="64" charset="0"/>
              </a:rPr>
              <a:t>float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) * N</a:t>
            </a:r>
            <a:r>
              <a:rPr lang="en-US" dirty="0" smtClean="0">
                <a:solidFill>
                  <a:srgbClr val="0084D1"/>
                </a:solidFill>
                <a:latin typeface="Comic Sans MS" pitchFamily="64" charset="0"/>
              </a:rPr>
              <a:t>;</a:t>
            </a:r>
            <a:endParaRPr lang="en-US" dirty="0">
              <a:solidFill>
                <a:srgbClr val="0084D1"/>
              </a:solidFill>
              <a:latin typeface="Comic Sans MS" pitchFamily="6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2500" y="5507941"/>
            <a:ext cx="3677520" cy="740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7000"/>
              </a:lnSpc>
            </a:pPr>
            <a:r>
              <a:rPr lang="en-US" dirty="0" smtClean="0">
                <a:solidFill>
                  <a:srgbClr val="0084D1"/>
                </a:solidFill>
                <a:latin typeface="Comic Sans MS" pitchFamily="64" charset="0"/>
              </a:rPr>
              <a:t>    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cudaMalloc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((</a:t>
            </a:r>
            <a:r>
              <a:rPr lang="en-US" dirty="0">
                <a:solidFill>
                  <a:srgbClr val="FF0000"/>
                </a:solidFill>
                <a:latin typeface="Comic Sans MS" pitchFamily="64" charset="0"/>
              </a:rPr>
              <a:t>void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**)&amp;dB, S);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   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cudaMalloc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((</a:t>
            </a:r>
            <a:r>
              <a:rPr lang="en-US" dirty="0">
                <a:solidFill>
                  <a:srgbClr val="FF0000"/>
                </a:solidFill>
                <a:latin typeface="Comic Sans MS" pitchFamily="64" charset="0"/>
              </a:rPr>
              <a:t>void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**)&amp;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dC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, S</a:t>
            </a:r>
            <a:r>
              <a:rPr lang="en-US" dirty="0" smtClean="0">
                <a:solidFill>
                  <a:srgbClr val="0084D1"/>
                </a:solidFill>
                <a:latin typeface="Comic Sans MS" pitchFamily="64" charset="0"/>
              </a:rPr>
              <a:t>);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60466" y="5240170"/>
            <a:ext cx="3477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</a:t>
            </a:r>
            <a:r>
              <a:rPr lang="en-US" dirty="0" smtClean="0">
                <a:solidFill>
                  <a:srgbClr val="0084D1"/>
                </a:solidFill>
                <a:latin typeface="Comic Sans MS" pitchFamily="64" charset="0"/>
              </a:rPr>
              <a:t>   </a:t>
            </a:r>
            <a:r>
              <a:rPr lang="en-US" dirty="0" err="1" smtClean="0">
                <a:solidFill>
                  <a:srgbClr val="0084D1"/>
                </a:solidFill>
                <a:latin typeface="Comic Sans MS" pitchFamily="64" charset="0"/>
              </a:rPr>
              <a:t>cudaMalloc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((</a:t>
            </a:r>
            <a:r>
              <a:rPr lang="en-US" dirty="0">
                <a:solidFill>
                  <a:srgbClr val="FF0000"/>
                </a:solidFill>
                <a:latin typeface="Comic Sans MS" pitchFamily="64" charset="0"/>
              </a:rPr>
              <a:t>void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**)&amp;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dA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, S);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9600" y="1756729"/>
            <a:ext cx="381000" cy="381000"/>
          </a:xfrm>
          <a:prstGeom prst="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2155852"/>
            <a:ext cx="381000" cy="16141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9600" y="5240170"/>
            <a:ext cx="381000" cy="1008230"/>
          </a:xfrm>
          <a:prstGeom prst="rect">
            <a:avLst/>
          </a:prstGeom>
          <a:solidFill>
            <a:schemeClr val="accent3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" y="3733800"/>
            <a:ext cx="381000" cy="1506370"/>
          </a:xfrm>
          <a:prstGeom prst="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9600" y="6400800"/>
            <a:ext cx="381000" cy="381000"/>
          </a:xfrm>
          <a:prstGeom prst="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66800" y="6412468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Original C Code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3393072" y="6400800"/>
            <a:ext cx="381000" cy="38100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850272" y="6412468"/>
            <a:ext cx="202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CUDA C extensions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6212472" y="6400800"/>
            <a:ext cx="381000" cy="381000"/>
          </a:xfrm>
          <a:prstGeom prst="rect">
            <a:avLst/>
          </a:prstGeom>
          <a:solidFill>
            <a:schemeClr val="accent3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669672" y="6412468"/>
            <a:ext cx="199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CUDA Runtime API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6581116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Simple Full </a:t>
            </a:r>
            <a:r>
              <a:rPr lang="en-US" dirty="0" smtClean="0"/>
              <a:t>Program (2)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208700" y="2101656"/>
            <a:ext cx="6220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   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cudaMemcpy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(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dA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, 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hA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, S, </a:t>
            </a:r>
            <a:r>
              <a:rPr lang="en-US" dirty="0" err="1">
                <a:solidFill>
                  <a:srgbClr val="008000"/>
                </a:solidFill>
                <a:latin typeface="Comic Sans MS" pitchFamily="64" charset="0"/>
              </a:rPr>
              <a:t>cudaMemcpyHostToDevice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);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   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cudaMemcpy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(dB, 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hB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, S, </a:t>
            </a:r>
            <a:r>
              <a:rPr lang="en-US" dirty="0" err="1">
                <a:solidFill>
                  <a:srgbClr val="008000"/>
                </a:solidFill>
                <a:latin typeface="Comic Sans MS" pitchFamily="64" charset="0"/>
              </a:rPr>
              <a:t>cudaMemcpyHostToDevice</a:t>
            </a:r>
            <a:r>
              <a:rPr lang="en-US" dirty="0" smtClean="0">
                <a:solidFill>
                  <a:srgbClr val="0084D1"/>
                </a:solidFill>
                <a:latin typeface="Comic Sans MS" pitchFamily="64" charset="0"/>
              </a:rPr>
              <a:t>);</a:t>
            </a:r>
            <a:endParaRPr lang="en-US" dirty="0">
              <a:solidFill>
                <a:srgbClr val="0084D1"/>
              </a:solidFill>
              <a:latin typeface="Comic Sans MS" pitchFamily="6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2895600"/>
            <a:ext cx="4876800" cy="393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7000"/>
              </a:lnSpc>
            </a:pPr>
            <a:r>
              <a:rPr lang="en-US" dirty="0" smtClean="0">
                <a:solidFill>
                  <a:srgbClr val="0084D1"/>
                </a:solidFill>
                <a:latin typeface="Comic Sans MS" pitchFamily="64" charset="0"/>
              </a:rPr>
              <a:t>    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kernel</a:t>
            </a:r>
            <a:r>
              <a:rPr lang="en-US" dirty="0">
                <a:solidFill>
                  <a:srgbClr val="008000"/>
                </a:solidFill>
                <a:latin typeface="Comic Sans MS" pitchFamily="64" charset="0"/>
              </a:rPr>
              <a:t>&lt;&lt;&lt;</a:t>
            </a:r>
            <a:r>
              <a:rPr lang="en-US" dirty="0" smtClean="0">
                <a:solidFill>
                  <a:srgbClr val="0084D1"/>
                </a:solidFill>
                <a:latin typeface="Comic Sans MS" pitchFamily="64" charset="0"/>
              </a:rPr>
              <a:t>N/256,256</a:t>
            </a:r>
            <a:r>
              <a:rPr lang="en-US" dirty="0">
                <a:solidFill>
                  <a:srgbClr val="008000"/>
                </a:solidFill>
                <a:latin typeface="Comic Sans MS" pitchFamily="64" charset="0"/>
              </a:rPr>
              <a:t>&gt;&gt;&gt;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(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dA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, dB, 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dC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, N</a:t>
            </a:r>
            <a:r>
              <a:rPr lang="en-US" dirty="0" smtClean="0">
                <a:solidFill>
                  <a:srgbClr val="0084D1"/>
                </a:solidFill>
                <a:latin typeface="Comic Sans MS" pitchFamily="64" charset="0"/>
              </a:rPr>
              <a:t>);</a:t>
            </a:r>
            <a:endParaRPr lang="en-US" dirty="0">
              <a:solidFill>
                <a:srgbClr val="0084D1"/>
              </a:solidFill>
              <a:latin typeface="Comic Sans MS" pitchFamily="6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3352800"/>
            <a:ext cx="6553200" cy="393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7000"/>
              </a:lnSpc>
            </a:pPr>
            <a:r>
              <a:rPr lang="en-US" dirty="0" smtClean="0">
                <a:solidFill>
                  <a:srgbClr val="0084D1"/>
                </a:solidFill>
                <a:latin typeface="Comic Sans MS" pitchFamily="64" charset="0"/>
              </a:rPr>
              <a:t>    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cudaMemcpy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(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hC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, 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dC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, S, </a:t>
            </a:r>
            <a:r>
              <a:rPr lang="en-US" dirty="0" err="1">
                <a:solidFill>
                  <a:srgbClr val="008000"/>
                </a:solidFill>
                <a:latin typeface="Comic Sans MS" pitchFamily="64" charset="0"/>
              </a:rPr>
              <a:t>cudaMemcpyDeviceToHost</a:t>
            </a:r>
            <a:r>
              <a:rPr lang="en-US" dirty="0" smtClean="0">
                <a:solidFill>
                  <a:srgbClr val="0084D1"/>
                </a:solidFill>
                <a:latin typeface="Comic Sans MS" pitchFamily="64" charset="0"/>
              </a:rPr>
              <a:t>);</a:t>
            </a:r>
            <a:endParaRPr lang="en-US" dirty="0">
              <a:solidFill>
                <a:srgbClr val="0084D1"/>
              </a:solidFill>
              <a:latin typeface="Comic Sans MS" pitchFamily="6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3835789"/>
            <a:ext cx="4572000" cy="393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7000"/>
              </a:lnSpc>
            </a:pPr>
            <a:r>
              <a:rPr lang="en-US" dirty="0" smtClean="0">
                <a:solidFill>
                  <a:srgbClr val="0084D1"/>
                </a:solidFill>
                <a:latin typeface="Comic Sans MS" pitchFamily="64" charset="0"/>
              </a:rPr>
              <a:t>    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// post </a:t>
            </a:r>
            <a:r>
              <a:rPr lang="en-US" dirty="0" smtClean="0">
                <a:solidFill>
                  <a:srgbClr val="0084D1"/>
                </a:solidFill>
                <a:latin typeface="Comic Sans MS" pitchFamily="64" charset="0"/>
              </a:rPr>
              <a:t>process</a:t>
            </a:r>
            <a:endParaRPr lang="en-US" dirty="0">
              <a:solidFill>
                <a:srgbClr val="0084D1"/>
              </a:solidFill>
              <a:latin typeface="Comic Sans MS" pitchFamily="6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32500" y="4250215"/>
            <a:ext cx="4572000" cy="13885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7000"/>
              </a:lnSpc>
            </a:pPr>
            <a:r>
              <a:rPr lang="en-US" dirty="0" smtClean="0">
                <a:solidFill>
                  <a:srgbClr val="0084D1"/>
                </a:solidFill>
                <a:latin typeface="Comic Sans MS" pitchFamily="64" charset="0"/>
              </a:rPr>
              <a:t>    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cudaFree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(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dA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);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   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cudaFree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(dB);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   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cudaFree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(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dC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);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}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3733799"/>
            <a:ext cx="381000" cy="516415"/>
          </a:xfrm>
          <a:prstGeom prst="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2819400"/>
            <a:ext cx="381000" cy="475323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" y="4250214"/>
            <a:ext cx="381000" cy="999093"/>
          </a:xfrm>
          <a:prstGeom prst="rect">
            <a:avLst/>
          </a:prstGeom>
          <a:solidFill>
            <a:schemeClr val="accent3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9600" y="5198585"/>
            <a:ext cx="381000" cy="516415"/>
          </a:xfrm>
          <a:prstGeom prst="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9600" y="2101656"/>
            <a:ext cx="381000" cy="726237"/>
          </a:xfrm>
          <a:prstGeom prst="rect">
            <a:avLst/>
          </a:prstGeom>
          <a:solidFill>
            <a:schemeClr val="accent3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9600" y="3288913"/>
            <a:ext cx="381000" cy="444887"/>
          </a:xfrm>
          <a:prstGeom prst="rect">
            <a:avLst/>
          </a:prstGeom>
          <a:solidFill>
            <a:schemeClr val="accent3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9600" y="6324600"/>
            <a:ext cx="381000" cy="381000"/>
          </a:xfrm>
          <a:prstGeom prst="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66800" y="6336268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Original C Code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3393072" y="6324600"/>
            <a:ext cx="381000" cy="38100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850272" y="6336268"/>
            <a:ext cx="202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CUDA C extensions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6212472" y="6324600"/>
            <a:ext cx="381000" cy="381000"/>
          </a:xfrm>
          <a:prstGeom prst="rect">
            <a:avLst/>
          </a:prstGeom>
          <a:solidFill>
            <a:schemeClr val="accent3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669672" y="6336268"/>
            <a:ext cx="199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CUDA Runtime API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188619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1" grpId="0"/>
      <p:bldP spid="12" grpId="0"/>
      <p:bldP spid="13" grpId="0"/>
      <p:bldP spid="14" grpId="0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CUDA installation and compilation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CUDA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for C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Runtime API 1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Simple Full Program</a:t>
            </a:r>
          </a:p>
          <a:p>
            <a:r>
              <a:rPr lang="en-US" dirty="0"/>
              <a:t>Runtime API 2</a:t>
            </a:r>
          </a:p>
          <a:p>
            <a:r>
              <a:rPr lang="en-US" dirty="0"/>
              <a:t>Inside </a:t>
            </a:r>
            <a:r>
              <a:rPr lang="en-US" dirty="0" smtClean="0"/>
              <a:t>Kernel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0252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Runtime API (continued...)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Error Checking</a:t>
            </a:r>
          </a:p>
          <a:p>
            <a:r>
              <a:rPr lang="en-US" dirty="0"/>
              <a:t>Device Property</a:t>
            </a:r>
          </a:p>
          <a:p>
            <a:r>
              <a:rPr lang="en-US" dirty="0"/>
              <a:t>Unified Virtual Address and Page-locked Memory</a:t>
            </a:r>
          </a:p>
          <a:p>
            <a:r>
              <a:rPr lang="en-US" dirty="0"/>
              <a:t>Synchronization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92139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Error Checking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Internal variable maintaining last error</a:t>
            </a:r>
          </a:p>
          <a:p>
            <a:pPr lvl="1"/>
            <a:r>
              <a:rPr lang="en-US" dirty="0"/>
              <a:t>Initial value to `</a:t>
            </a:r>
            <a:r>
              <a:rPr lang="en-US" dirty="0" err="1"/>
              <a:t>cudaSuccess</a:t>
            </a:r>
            <a:r>
              <a:rPr lang="en-US" dirty="0"/>
              <a:t>`</a:t>
            </a:r>
          </a:p>
          <a:p>
            <a:r>
              <a:rPr lang="en-US" dirty="0"/>
              <a:t>Getting last error</a:t>
            </a:r>
          </a:p>
          <a:p>
            <a:endParaRPr lang="en-US" dirty="0"/>
          </a:p>
          <a:p>
            <a:r>
              <a:rPr lang="en-US" dirty="0"/>
              <a:t>Getting the string of last error</a:t>
            </a:r>
          </a:p>
          <a:p>
            <a:endParaRPr lang="en-US" dirty="0"/>
          </a:p>
          <a:p>
            <a:r>
              <a:rPr lang="en-US" dirty="0"/>
              <a:t>Getting/Resetting last error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244160" y="3179021"/>
            <a:ext cx="7257600" cy="38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117000"/>
              </a:lnSpc>
            </a:pP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cudaError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 error = 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cudaGetLastError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();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244160" y="5252839"/>
            <a:ext cx="7257600" cy="38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117000"/>
              </a:lnSpc>
            </a:pPr>
            <a:r>
              <a:rPr lang="en-US" sz="2200">
                <a:solidFill>
                  <a:srgbClr val="0084D1"/>
                </a:solidFill>
                <a:latin typeface="Comic Sans MS" pitchFamily="64" charset="0"/>
              </a:rPr>
              <a:t>cudaError error = cudaPeekAtLastError();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244160" y="4215930"/>
            <a:ext cx="7257600" cy="38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117000"/>
              </a:lnSpc>
            </a:pP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char* s = </a:t>
            </a:r>
            <a:r>
              <a:rPr lang="en-US" sz="2200" dirty="0" err="1" smtClean="0">
                <a:solidFill>
                  <a:srgbClr val="0084D1"/>
                </a:solidFill>
                <a:latin typeface="Comic Sans MS" pitchFamily="64" charset="0"/>
              </a:rPr>
              <a:t>cudaGetErrorString</a:t>
            </a:r>
            <a:r>
              <a:rPr lang="en-US" sz="2200" dirty="0" smtClean="0">
                <a:solidFill>
                  <a:srgbClr val="0084D1"/>
                </a:solidFill>
                <a:latin typeface="Comic Sans MS" pitchFamily="64" charset="0"/>
              </a:rPr>
              <a:t>(error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);</a:t>
            </a:r>
          </a:p>
        </p:txBody>
      </p:sp>
    </p:spTree>
    <p:extLst>
      <p:ext uri="{BB962C8B-B14F-4D97-AF65-F5344CB8AC3E}">
        <p14:creationId xmlns="" xmlns:p14="http://schemas.microsoft.com/office/powerpoint/2010/main" val="28947076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Error Checking (2)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22080" y="2488581"/>
            <a:ext cx="7879680" cy="231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117000"/>
              </a:lnSpc>
            </a:pPr>
            <a:r>
              <a:rPr lang="en-US" sz="2200">
                <a:solidFill>
                  <a:srgbClr val="0084D1"/>
                </a:solidFill>
                <a:latin typeface="Comic Sans MS" pitchFamily="64" charset="0"/>
              </a:rPr>
              <a:t>cudaError e1 = cudaGetLastError();</a:t>
            </a:r>
          </a:p>
          <a:p>
            <a:pPr>
              <a:lnSpc>
                <a:spcPct val="117000"/>
              </a:lnSpc>
            </a:pPr>
            <a:r>
              <a:rPr lang="en-US" sz="2200">
                <a:solidFill>
                  <a:srgbClr val="0084D1"/>
                </a:solidFill>
                <a:latin typeface="Comic Sans MS" pitchFamily="64" charset="0"/>
              </a:rPr>
              <a:t>if ( cudaSuccess != e1 )</a:t>
            </a:r>
          </a:p>
          <a:p>
            <a:pPr>
              <a:lnSpc>
                <a:spcPct val="117000"/>
              </a:lnSpc>
            </a:pPr>
            <a:r>
              <a:rPr lang="en-US" sz="2200">
                <a:solidFill>
                  <a:srgbClr val="0084D1"/>
                </a:solidFill>
                <a:latin typeface="Comic Sans MS" pitchFamily="64" charset="0"/>
              </a:rPr>
              <a:t>{</a:t>
            </a:r>
          </a:p>
          <a:p>
            <a:pPr>
              <a:lnSpc>
                <a:spcPct val="117000"/>
              </a:lnSpc>
            </a:pPr>
            <a:r>
              <a:rPr lang="en-US" sz="2200">
                <a:solidFill>
                  <a:srgbClr val="0084D1"/>
                </a:solidFill>
                <a:latin typeface="Comic Sans MS" pitchFamily="64" charset="0"/>
              </a:rPr>
              <a:t>    printf( "CUDA error: %s\n", cudaGetErrorString(e1) );</a:t>
            </a:r>
          </a:p>
          <a:p>
            <a:pPr>
              <a:lnSpc>
                <a:spcPct val="117000"/>
              </a:lnSpc>
            </a:pPr>
            <a:r>
              <a:rPr lang="en-US" sz="2200">
                <a:solidFill>
                  <a:srgbClr val="0084D1"/>
                </a:solidFill>
                <a:latin typeface="Comic Sans MS" pitchFamily="64" charset="0"/>
              </a:rPr>
              <a:t>    exit( -1 );</a:t>
            </a:r>
          </a:p>
          <a:p>
            <a:pPr>
              <a:lnSpc>
                <a:spcPct val="117000"/>
              </a:lnSpc>
            </a:pPr>
            <a:r>
              <a:rPr lang="en-US" sz="2200">
                <a:solidFill>
                  <a:srgbClr val="0084D1"/>
                </a:solidFill>
                <a:latin typeface="Comic Sans MS" pitchFamily="64" charset="0"/>
              </a:rPr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652046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Device Property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Get the number of available devices:</a:t>
            </a:r>
          </a:p>
          <a:p>
            <a:endParaRPr lang="en-US" dirty="0"/>
          </a:p>
          <a:p>
            <a:r>
              <a:rPr lang="en-US" dirty="0"/>
              <a:t>Get the device properties: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Available properties:</a:t>
            </a:r>
          </a:p>
          <a:p>
            <a:pPr lvl="1"/>
            <a:r>
              <a:rPr lang="en-US" dirty="0"/>
              <a:t>Compute Capability (CC)</a:t>
            </a:r>
          </a:p>
          <a:p>
            <a:pPr lvl="1"/>
            <a:r>
              <a:rPr lang="en-US" dirty="0"/>
              <a:t>SM count</a:t>
            </a:r>
          </a:p>
          <a:p>
            <a:pPr lvl="1"/>
            <a:r>
              <a:rPr lang="en-US" dirty="0"/>
              <a:t>Maximum thread per block and so on</a:t>
            </a:r>
          </a:p>
          <a:p>
            <a:endParaRPr lang="en-US" dirty="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72000" y="2073817"/>
            <a:ext cx="7257600" cy="38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 marL="4318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 lvl="1">
              <a:lnSpc>
                <a:spcPct val="117000"/>
              </a:lnSpc>
              <a:buSzPct val="45000"/>
              <a:buFont typeface="Wingdings" charset="2"/>
              <a:buNone/>
            </a:pP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cudaGetDeviceCount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( &amp;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device_count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);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72000" y="3171213"/>
            <a:ext cx="7257600" cy="77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 marL="4318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 lvl="1">
              <a:lnSpc>
                <a:spcPct val="117000"/>
              </a:lnSpc>
              <a:buSzPct val="45000"/>
              <a:buFont typeface="Wingdings" charset="2"/>
              <a:buNone/>
            </a:pPr>
            <a:r>
              <a:rPr lang="en-US" sz="2200">
                <a:solidFill>
                  <a:srgbClr val="0084D1"/>
                </a:solidFill>
                <a:latin typeface="Comic Sans MS" pitchFamily="64" charset="0"/>
              </a:rPr>
              <a:t>cudaDeviceProp devProp; </a:t>
            </a:r>
          </a:p>
          <a:p>
            <a:pPr lvl="1">
              <a:lnSpc>
                <a:spcPct val="117000"/>
              </a:lnSpc>
              <a:buSzPct val="45000"/>
              <a:buFont typeface="Wingdings" charset="2"/>
              <a:buNone/>
            </a:pPr>
            <a:r>
              <a:rPr lang="en-US" sz="2200">
                <a:solidFill>
                  <a:srgbClr val="0084D1"/>
                </a:solidFill>
                <a:latin typeface="Comic Sans MS" pitchFamily="64" charset="0"/>
              </a:rPr>
              <a:t>cudaGetDeviceProperties(&amp;devProp, devID); </a:t>
            </a:r>
          </a:p>
        </p:txBody>
      </p:sp>
    </p:spTree>
    <p:extLst>
      <p:ext uri="{BB962C8B-B14F-4D97-AF65-F5344CB8AC3E}">
        <p14:creationId xmlns="" xmlns:p14="http://schemas.microsoft.com/office/powerpoint/2010/main" val="30690607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CUDA installation and compilation</a:t>
            </a:r>
          </a:p>
          <a:p>
            <a:r>
              <a:rPr lang="en-US" dirty="0"/>
              <a:t>CUDA </a:t>
            </a:r>
            <a:r>
              <a:rPr lang="en-US" dirty="0" smtClean="0"/>
              <a:t>for C</a:t>
            </a:r>
            <a:endParaRPr lang="en-US" dirty="0"/>
          </a:p>
          <a:p>
            <a:r>
              <a:rPr lang="en-US" dirty="0"/>
              <a:t>Runtime API 1</a:t>
            </a:r>
          </a:p>
          <a:p>
            <a:r>
              <a:rPr lang="en-US" dirty="0"/>
              <a:t>Simple Full Program</a:t>
            </a:r>
          </a:p>
          <a:p>
            <a:r>
              <a:rPr lang="en-US" dirty="0"/>
              <a:t>Runtime API 2</a:t>
            </a:r>
          </a:p>
          <a:p>
            <a:r>
              <a:rPr lang="en-US" dirty="0"/>
              <a:t>Inside </a:t>
            </a:r>
            <a:r>
              <a:rPr lang="en-US" dirty="0" smtClean="0"/>
              <a:t>Kernel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809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Unified Virtual Address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Single </a:t>
            </a:r>
            <a:r>
              <a:rPr lang="en-US" dirty="0"/>
              <a:t>address space </a:t>
            </a:r>
            <a:r>
              <a:rPr lang="en-US" dirty="0" smtClean="0"/>
              <a:t>among </a:t>
            </a:r>
            <a:r>
              <a:rPr lang="en-US" dirty="0"/>
              <a:t>host and </a:t>
            </a:r>
            <a:r>
              <a:rPr lang="en-US" dirty="0" smtClean="0"/>
              <a:t>device</a:t>
            </a:r>
            <a:endParaRPr lang="en-US" dirty="0"/>
          </a:p>
          <a:p>
            <a:pPr lvl="1"/>
            <a:r>
              <a:rPr lang="en-US" dirty="0"/>
              <a:t>Available on CC 2.x or </a:t>
            </a:r>
            <a:r>
              <a:rPr lang="en-US" dirty="0" smtClean="0"/>
              <a:t>higher</a:t>
            </a:r>
            <a:endParaRPr lang="en-US" dirty="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200600" y="3318108"/>
            <a:ext cx="7257600" cy="77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 marL="4318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 lvl="1">
              <a:lnSpc>
                <a:spcPct val="117000"/>
              </a:lnSpc>
              <a:buSzPct val="45000"/>
              <a:buFont typeface="Wingdings" charset="2"/>
              <a:buNone/>
            </a:pPr>
            <a:endParaRPr lang="en-US" sz="2200">
              <a:solidFill>
                <a:srgbClr val="0084D1"/>
              </a:solidFill>
              <a:latin typeface="Comic Sans MS" pitchFamily="64" charset="0"/>
            </a:endParaRPr>
          </a:p>
          <a:p>
            <a:pPr lvl="1">
              <a:lnSpc>
                <a:spcPct val="117000"/>
              </a:lnSpc>
              <a:buSzPct val="45000"/>
              <a:buFont typeface="Wingdings" charset="2"/>
              <a:buNone/>
            </a:pPr>
            <a:endParaRPr lang="en-US" sz="2200">
              <a:solidFill>
                <a:srgbClr val="0084D1"/>
              </a:solidFill>
              <a:latin typeface="Comic Sans MS" pitchFamily="6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75960" y="6172200"/>
            <a:ext cx="3352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14160" y="5715000"/>
            <a:ext cx="0" cy="457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33360" y="5715000"/>
            <a:ext cx="0" cy="457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80760" y="4876800"/>
            <a:ext cx="1066800" cy="8382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CPU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99960" y="4876800"/>
            <a:ext cx="10668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GPU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0760" y="3922931"/>
            <a:ext cx="1066800" cy="87766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0x000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0xFFF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199960" y="3922931"/>
            <a:ext cx="1066800" cy="8776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0x000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0xFFF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31679" y="3276600"/>
            <a:ext cx="939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Host</a:t>
            </a:r>
          </a:p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76160" y="3276599"/>
            <a:ext cx="939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Device</a:t>
            </a:r>
          </a:p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095560" y="6172200"/>
            <a:ext cx="3352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33760" y="5715000"/>
            <a:ext cx="0" cy="457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52960" y="5715000"/>
            <a:ext cx="0" cy="457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400360" y="4876800"/>
            <a:ext cx="1066800" cy="8382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CPU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19560" y="4876800"/>
            <a:ext cx="10668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GPU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400360" y="3922931"/>
            <a:ext cx="1371600" cy="87766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0x000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771960" y="3922931"/>
            <a:ext cx="914400" cy="8776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0xFFF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502198" y="3276601"/>
            <a:ext cx="939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Host</a:t>
            </a:r>
          </a:p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746679" y="3276600"/>
            <a:ext cx="939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Device</a:t>
            </a:r>
          </a:p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76400" y="2895600"/>
            <a:ext cx="1079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Non UVA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317556" y="2895600"/>
            <a:ext cx="61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UVA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6488652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Unified Virtual </a:t>
            </a:r>
            <a:r>
              <a:rPr lang="en-US" dirty="0" smtClean="0"/>
              <a:t>Address (2)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Memory </a:t>
            </a:r>
            <a:r>
              <a:rPr lang="en-US" dirty="0"/>
              <a:t>copies can be transparent: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829440" y="3318108"/>
            <a:ext cx="7257600" cy="77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 marL="4318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 lvl="1">
              <a:lnSpc>
                <a:spcPct val="117000"/>
              </a:lnSpc>
              <a:buSzPct val="45000"/>
              <a:buFont typeface="Wingdings" charset="2"/>
              <a:buNone/>
            </a:pPr>
            <a:endParaRPr lang="en-US" sz="2200">
              <a:solidFill>
                <a:srgbClr val="0084D1"/>
              </a:solidFill>
              <a:latin typeface="Comic Sans MS" pitchFamily="64" charset="0"/>
            </a:endParaRPr>
          </a:p>
          <a:p>
            <a:pPr lvl="1">
              <a:lnSpc>
                <a:spcPct val="117000"/>
              </a:lnSpc>
              <a:buSzPct val="45000"/>
              <a:buFont typeface="Wingdings" charset="2"/>
              <a:buNone/>
            </a:pPr>
            <a:endParaRPr lang="en-US" sz="2200">
              <a:solidFill>
                <a:srgbClr val="0084D1"/>
              </a:solidFill>
              <a:latin typeface="Comic Sans MS" pitchFamily="64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025280" y="2286000"/>
            <a:ext cx="746496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117000"/>
              </a:lnSpc>
            </a:pPr>
            <a:r>
              <a:rPr lang="en-US" sz="2200" dirty="0" err="1">
                <a:solidFill>
                  <a:srgbClr val="FF0000"/>
                </a:solidFill>
                <a:latin typeface="Comic Sans MS" pitchFamily="64" charset="0"/>
              </a:rPr>
              <a:t>int</a:t>
            </a:r>
            <a:r>
              <a:rPr lang="en-US" sz="2200" dirty="0">
                <a:solidFill>
                  <a:srgbClr val="FF0000"/>
                </a:solidFill>
                <a:latin typeface="Comic Sans MS" pitchFamily="64" charset="0"/>
              </a:rPr>
              <a:t> 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 main() {</a:t>
            </a:r>
          </a:p>
          <a:p>
            <a:pPr>
              <a:lnSpc>
                <a:spcPct val="117000"/>
              </a:lnSpc>
            </a:pP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    </a:t>
            </a:r>
            <a:r>
              <a:rPr lang="en-US" sz="2200" dirty="0">
                <a:solidFill>
                  <a:srgbClr val="FF0000"/>
                </a:solidFill>
                <a:latin typeface="Comic Sans MS" pitchFamily="64" charset="0"/>
              </a:rPr>
              <a:t>float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 *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h_a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, *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h_b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, *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h_c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;</a:t>
            </a:r>
          </a:p>
          <a:p>
            <a:pPr>
              <a:lnSpc>
                <a:spcPct val="117000"/>
              </a:lnSpc>
            </a:pP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    </a:t>
            </a:r>
            <a:r>
              <a:rPr lang="en-US" sz="2200" dirty="0" err="1">
                <a:solidFill>
                  <a:srgbClr val="FF0000"/>
                </a:solidFill>
                <a:latin typeface="Comic Sans MS" pitchFamily="64" charset="0"/>
              </a:rPr>
              <a:t>size_t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 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memsize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= N * 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sizeof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(</a:t>
            </a:r>
            <a:r>
              <a:rPr lang="en-US" sz="2200" dirty="0">
                <a:solidFill>
                  <a:srgbClr val="FF0000"/>
                </a:solidFill>
                <a:latin typeface="Comic Sans MS" pitchFamily="64" charset="0"/>
              </a:rPr>
              <a:t>float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);</a:t>
            </a:r>
          </a:p>
          <a:p>
            <a:pPr>
              <a:lnSpc>
                <a:spcPct val="117000"/>
              </a:lnSpc>
            </a:pP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    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cudaHostAlloc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((</a:t>
            </a:r>
            <a:r>
              <a:rPr lang="en-US" sz="2200" dirty="0">
                <a:solidFill>
                  <a:srgbClr val="FF0000"/>
                </a:solidFill>
                <a:latin typeface="Comic Sans MS" pitchFamily="64" charset="0"/>
              </a:rPr>
              <a:t>void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**)&amp;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h_a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, memsize,0);</a:t>
            </a:r>
          </a:p>
          <a:p>
            <a:pPr>
              <a:lnSpc>
                <a:spcPct val="117000"/>
              </a:lnSpc>
            </a:pP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    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cudaHostAlloc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((</a:t>
            </a:r>
            <a:r>
              <a:rPr lang="en-US" sz="2200" dirty="0">
                <a:solidFill>
                  <a:srgbClr val="FF0000"/>
                </a:solidFill>
                <a:latin typeface="Comic Sans MS" pitchFamily="64" charset="0"/>
              </a:rPr>
              <a:t>void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**)&amp;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h_b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, memsize,0);</a:t>
            </a:r>
          </a:p>
          <a:p>
            <a:pPr>
              <a:lnSpc>
                <a:spcPct val="117000"/>
              </a:lnSpc>
            </a:pP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    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cudaHostAlloc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((</a:t>
            </a:r>
            <a:r>
              <a:rPr lang="en-US" sz="2200" dirty="0">
                <a:solidFill>
                  <a:srgbClr val="FF0000"/>
                </a:solidFill>
                <a:latin typeface="Comic Sans MS" pitchFamily="64" charset="0"/>
              </a:rPr>
              <a:t>void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**)&amp;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h_c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, memsize,0);</a:t>
            </a:r>
          </a:p>
          <a:p>
            <a:pPr>
              <a:lnSpc>
                <a:spcPct val="117000"/>
              </a:lnSpc>
            </a:pP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    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vecAdd</a:t>
            </a:r>
            <a:r>
              <a:rPr lang="en-US" sz="2200" dirty="0" smtClean="0">
                <a:solidFill>
                  <a:srgbClr val="008000"/>
                </a:solidFill>
                <a:latin typeface="Comic Sans MS" pitchFamily="64" charset="0"/>
              </a:rPr>
              <a:t>&lt;&lt;&lt;</a:t>
            </a:r>
            <a:r>
              <a:rPr lang="en-US" sz="2200" dirty="0" smtClean="0">
                <a:solidFill>
                  <a:srgbClr val="0084D1"/>
                </a:solidFill>
                <a:latin typeface="Comic Sans MS" pitchFamily="64" charset="0"/>
              </a:rPr>
              <a:t>N/256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, 256</a:t>
            </a:r>
            <a:r>
              <a:rPr lang="en-US" sz="2200" dirty="0">
                <a:solidFill>
                  <a:srgbClr val="008000"/>
                </a:solidFill>
                <a:latin typeface="Comic Sans MS" pitchFamily="64" charset="0"/>
              </a:rPr>
              <a:t>&gt;&gt;&gt;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(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h_a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, 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h_b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, 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h_c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, N</a:t>
            </a:r>
            <a:r>
              <a:rPr lang="en-US" sz="2200" dirty="0" smtClean="0">
                <a:solidFill>
                  <a:srgbClr val="0084D1"/>
                </a:solidFill>
                <a:latin typeface="Comic Sans MS" pitchFamily="64" charset="0"/>
              </a:rPr>
              <a:t>);</a:t>
            </a:r>
          </a:p>
          <a:p>
            <a:pPr>
              <a:lnSpc>
                <a:spcPct val="117000"/>
              </a:lnSpc>
            </a:pP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 </a:t>
            </a:r>
            <a:r>
              <a:rPr lang="en-US" sz="2200" dirty="0" smtClean="0">
                <a:solidFill>
                  <a:srgbClr val="0084D1"/>
                </a:solidFill>
                <a:latin typeface="Comic Sans MS" pitchFamily="64" charset="0"/>
              </a:rPr>
              <a:t>   // post-process</a:t>
            </a:r>
            <a:endParaRPr lang="en-US" sz="2200" dirty="0">
              <a:solidFill>
                <a:srgbClr val="0084D1"/>
              </a:solidFill>
              <a:latin typeface="Comic Sans MS" pitchFamily="64" charset="0"/>
            </a:endParaRPr>
          </a:p>
          <a:p>
            <a:pPr>
              <a:lnSpc>
                <a:spcPct val="117000"/>
              </a:lnSpc>
            </a:pP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    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cudaFree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(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h_a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);    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cudaFree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(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h_b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);    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cudaFree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(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h_c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);</a:t>
            </a:r>
          </a:p>
          <a:p>
            <a:pPr>
              <a:lnSpc>
                <a:spcPct val="117000"/>
              </a:lnSpc>
            </a:pP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20889470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Synchronization of </a:t>
            </a:r>
            <a:r>
              <a:rPr lang="en-US" dirty="0" smtClean="0"/>
              <a:t>Host-Device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2743200"/>
            <a:ext cx="1371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33800" y="2743200"/>
            <a:ext cx="20193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0" y="3505200"/>
            <a:ext cx="6858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05400" y="3505200"/>
            <a:ext cx="12954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00800" y="2743200"/>
            <a:ext cx="1371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2667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CPU: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33922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GPU:</a:t>
            </a:r>
            <a:endParaRPr lang="en-US" sz="36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76400" y="4419600"/>
            <a:ext cx="30670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28800" y="4419600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time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5304102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Synchronization of </a:t>
            </a:r>
            <a:r>
              <a:rPr lang="en-US" dirty="0" smtClean="0"/>
              <a:t>Host-Device (2)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Control is returned to host immediately after:</a:t>
            </a:r>
          </a:p>
          <a:p>
            <a:pPr lvl="1"/>
            <a:r>
              <a:rPr lang="en-US" dirty="0"/>
              <a:t>Kernel Launch</a:t>
            </a:r>
          </a:p>
          <a:p>
            <a:pPr lvl="1"/>
            <a:r>
              <a:rPr lang="en-US" dirty="0"/>
              <a:t>Device to Device memory copy</a:t>
            </a:r>
          </a:p>
          <a:p>
            <a:pPr lvl="1"/>
            <a:r>
              <a:rPr lang="en-US" dirty="0"/>
              <a:t>Less than 64K Host to Device memory copy </a:t>
            </a:r>
          </a:p>
          <a:p>
            <a:pPr lvl="1"/>
            <a:r>
              <a:rPr lang="en-US" dirty="0" err="1"/>
              <a:t>Async</a:t>
            </a:r>
            <a:r>
              <a:rPr lang="en-US" dirty="0"/>
              <a:t> memory copies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Memory sets</a:t>
            </a:r>
          </a:p>
          <a:p>
            <a:endParaRPr lang="en-US" dirty="0"/>
          </a:p>
          <a:p>
            <a:r>
              <a:rPr lang="en-US" dirty="0"/>
              <a:t>Force synchronization</a:t>
            </a:r>
          </a:p>
          <a:p>
            <a:endParaRPr lang="en-US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906560" y="4049705"/>
            <a:ext cx="5523840" cy="38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117000"/>
              </a:lnSpc>
            </a:pP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cudaMemcpyAsync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 (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dest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, 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src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, size, type);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908000" y="5007406"/>
            <a:ext cx="5523840" cy="38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117000"/>
              </a:lnSpc>
            </a:pPr>
            <a:r>
              <a:rPr lang="en-US" sz="2200">
                <a:solidFill>
                  <a:srgbClr val="0084D1"/>
                </a:solidFill>
                <a:latin typeface="Comic Sans MS" pitchFamily="64" charset="0"/>
              </a:rPr>
              <a:t>cudaMemset ((void*)ptr, value, count);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908000" y="6014071"/>
            <a:ext cx="5523840" cy="38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117000"/>
              </a:lnSpc>
            </a:pPr>
            <a:r>
              <a:rPr lang="en-US" sz="2200">
                <a:solidFill>
                  <a:srgbClr val="0084D1"/>
                </a:solidFill>
                <a:latin typeface="Comic Sans MS" pitchFamily="64" charset="0"/>
              </a:rPr>
              <a:t>cudaDeviceSynchronize ();</a:t>
            </a:r>
          </a:p>
        </p:txBody>
      </p:sp>
    </p:spTree>
    <p:extLst>
      <p:ext uri="{BB962C8B-B14F-4D97-AF65-F5344CB8AC3E}">
        <p14:creationId xmlns="" xmlns:p14="http://schemas.microsoft.com/office/powerpoint/2010/main" val="1329342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  <p:bldP spid="2150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CUDA installation and compilation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CUDA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for C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Runtime API 1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Simple Full Program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Runtime API 2</a:t>
            </a:r>
          </a:p>
          <a:p>
            <a:r>
              <a:rPr lang="en-US" dirty="0"/>
              <a:t>Inside </a:t>
            </a:r>
            <a:r>
              <a:rPr lang="en-US" dirty="0" smtClean="0"/>
              <a:t>Kernel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94576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Inside Kernel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Intra-block communication</a:t>
            </a:r>
          </a:p>
          <a:p>
            <a:pPr lvl="1"/>
            <a:r>
              <a:rPr lang="en-US" dirty="0" smtClean="0"/>
              <a:t>Shared memory</a:t>
            </a:r>
          </a:p>
          <a:p>
            <a:pPr lvl="1"/>
            <a:r>
              <a:rPr lang="en-US" dirty="0" smtClean="0"/>
              <a:t>Synchronizer</a:t>
            </a:r>
          </a:p>
          <a:p>
            <a:r>
              <a:rPr lang="en-US" dirty="0" smtClean="0"/>
              <a:t>Race Condition</a:t>
            </a:r>
          </a:p>
          <a:p>
            <a:pPr lvl="1"/>
            <a:r>
              <a:rPr lang="en-US" dirty="0" smtClean="0"/>
              <a:t>Atomic </a:t>
            </a:r>
            <a:r>
              <a:rPr lang="en-US" dirty="0"/>
              <a:t>Operations</a:t>
            </a:r>
          </a:p>
          <a:p>
            <a:r>
              <a:rPr lang="en-US" dirty="0"/>
              <a:t>Memory Access </a:t>
            </a:r>
            <a:r>
              <a:rPr lang="en-US" dirty="0" smtClean="0"/>
              <a:t>Coalescing</a:t>
            </a:r>
          </a:p>
          <a:p>
            <a:r>
              <a:rPr lang="en-US" dirty="0" smtClean="0"/>
              <a:t>Execution Configuration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7812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1"/>
          <p:cNvSpPr>
            <a:spLocks noChangeArrowheads="1"/>
          </p:cNvSpPr>
          <p:nvPr/>
        </p:nvSpPr>
        <p:spPr bwMode="auto">
          <a:xfrm>
            <a:off x="4917600" y="2431358"/>
            <a:ext cx="3951360" cy="1244291"/>
          </a:xfrm>
          <a:prstGeom prst="roundRect">
            <a:avLst>
              <a:gd name="adj" fmla="val 116"/>
            </a:avLst>
          </a:prstGeom>
          <a:solidFill>
            <a:srgbClr val="99CCFF">
              <a:alpha val="79999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715" rIns="0" bIns="0" anchor="ctr" anchorCtr="1"/>
          <a:lstStyle/>
          <a:p>
            <a: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200">
                <a:solidFill>
                  <a:srgbClr val="000000"/>
                </a:solidFill>
                <a:latin typeface="Times New Roman" pitchFamily="16" charset="0"/>
              </a:rPr>
              <a:t>SM</a:t>
            </a:r>
          </a:p>
          <a:p>
            <a: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sz="2200">
              <a:solidFill>
                <a:srgbClr val="000000"/>
              </a:solidFill>
              <a:latin typeface="Times New Roman" pitchFamily="16" charset="0"/>
            </a:endParaRPr>
          </a:p>
          <a:p>
            <a: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sz="2200">
              <a:solidFill>
                <a:srgbClr val="000000"/>
              </a:solidFill>
              <a:latin typeface="Times New Roman" pitchFamily="16" charset="0"/>
            </a:endParaRPr>
          </a:p>
          <a:p>
            <a: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sz="2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Inter-block Communication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Follow streaming model</a:t>
            </a: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622080" y="2431359"/>
            <a:ext cx="1244160" cy="4147635"/>
          </a:xfrm>
          <a:prstGeom prst="roundRect">
            <a:avLst>
              <a:gd name="adj" fmla="val 116"/>
            </a:avLst>
          </a:prstGeom>
          <a:solidFill>
            <a:srgbClr val="333366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715" rIns="0" bIns="0" anchor="ctr" anchorCtr="1"/>
          <a:lstStyle/>
          <a:p>
            <a:pPr algn="ctr">
              <a:lnSpc>
                <a:spcPct val="95000"/>
              </a:lnSpc>
              <a:tabLst>
                <a:tab pos="656650" algn="l"/>
              </a:tabLst>
            </a:pPr>
            <a:r>
              <a:rPr lang="en-US" sz="2200">
                <a:solidFill>
                  <a:srgbClr val="99CCFF"/>
                </a:solidFill>
                <a:latin typeface="Times New Roman" pitchFamily="16" charset="0"/>
              </a:rPr>
              <a:t>DRAM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4917600" y="2431358"/>
            <a:ext cx="3951360" cy="1244291"/>
          </a:xfrm>
          <a:prstGeom prst="roundRect">
            <a:avLst>
              <a:gd name="adj" fmla="val 116"/>
            </a:avLst>
          </a:prstGeom>
          <a:solidFill>
            <a:srgbClr val="99CCFF">
              <a:alpha val="79999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715" rIns="0" bIns="0" anchor="ctr" anchorCtr="1"/>
          <a:lstStyle/>
          <a:p>
            <a: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200">
                <a:solidFill>
                  <a:srgbClr val="000000"/>
                </a:solidFill>
                <a:latin typeface="Times New Roman" pitchFamily="16" charset="0"/>
              </a:rPr>
              <a:t>SM</a:t>
            </a:r>
          </a:p>
          <a:p>
            <a: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sz="2200">
              <a:solidFill>
                <a:srgbClr val="000000"/>
              </a:solidFill>
              <a:latin typeface="Times New Roman" pitchFamily="16" charset="0"/>
            </a:endParaRPr>
          </a:p>
          <a:p>
            <a: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sz="2200">
              <a:solidFill>
                <a:srgbClr val="000000"/>
              </a:solidFill>
              <a:latin typeface="Times New Roman" pitchFamily="16" charset="0"/>
            </a:endParaRPr>
          </a:p>
          <a:p>
            <a: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sz="2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5032800" y="2899408"/>
            <a:ext cx="1244160" cy="622145"/>
          </a:xfrm>
          <a:prstGeom prst="roundRect">
            <a:avLst>
              <a:gd name="adj" fmla="val 231"/>
            </a:avLst>
          </a:prstGeom>
          <a:solidFill>
            <a:srgbClr val="333366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715" rIns="0" bIns="0" anchor="ctr" anchorCtr="1"/>
          <a:lstStyle/>
          <a:p>
            <a:pPr algn="ctr">
              <a:lnSpc>
                <a:spcPct val="95000"/>
              </a:lnSpc>
              <a:tabLst>
                <a:tab pos="656650" algn="l"/>
              </a:tabLst>
            </a:pPr>
            <a:r>
              <a:rPr lang="en-US" sz="2200">
                <a:solidFill>
                  <a:srgbClr val="99CCFF"/>
                </a:solidFill>
                <a:latin typeface="Times New Roman" pitchFamily="16" charset="0"/>
              </a:rPr>
              <a:t>Shared</a:t>
            </a:r>
          </a:p>
          <a:p>
            <a:pPr algn="ctr">
              <a:lnSpc>
                <a:spcPct val="95000"/>
              </a:lnSpc>
              <a:tabLst>
                <a:tab pos="656650" algn="l"/>
              </a:tabLst>
            </a:pPr>
            <a:r>
              <a:rPr lang="en-US" sz="2200">
                <a:solidFill>
                  <a:srgbClr val="99CCFF"/>
                </a:solidFill>
                <a:latin typeface="Times New Roman" pitchFamily="16" charset="0"/>
              </a:rPr>
              <a:t>Memory</a:t>
            </a: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6809761" y="2910930"/>
            <a:ext cx="452160" cy="295231"/>
          </a:xfrm>
          <a:prstGeom prst="roundRect">
            <a:avLst>
              <a:gd name="adj" fmla="val 486"/>
            </a:avLst>
          </a:prstGeom>
          <a:solidFill>
            <a:srgbClr val="FF6633"/>
          </a:solidFill>
          <a:ln w="36720" cap="flat">
            <a:solidFill>
              <a:srgbClr val="3333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 anchor="ctr" anchorCtr="1"/>
          <a:lstStyle/>
          <a:p>
            <a:pPr algn="ctr"/>
            <a:r>
              <a:rPr lang="en-US" sz="1400" dirty="0">
                <a:solidFill>
                  <a:srgbClr val="333366"/>
                </a:solidFill>
              </a:rPr>
              <a:t>ALU</a:t>
            </a: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6811200" y="3246484"/>
            <a:ext cx="452160" cy="266428"/>
          </a:xfrm>
          <a:prstGeom prst="roundRect">
            <a:avLst>
              <a:gd name="adj" fmla="val 542"/>
            </a:avLst>
          </a:prstGeom>
          <a:solidFill>
            <a:srgbClr val="FF6633"/>
          </a:solidFill>
          <a:ln w="36720" cap="flat">
            <a:solidFill>
              <a:srgbClr val="3333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 anchor="ctr" anchorCtr="1"/>
          <a:lstStyle/>
          <a:p>
            <a:pPr algn="ctr"/>
            <a:r>
              <a:rPr lang="en-US" sz="1400">
                <a:solidFill>
                  <a:srgbClr val="333366"/>
                </a:solidFill>
              </a:rPr>
              <a:t>ALU</a:t>
            </a: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7303680" y="2912369"/>
            <a:ext cx="452160" cy="295231"/>
          </a:xfrm>
          <a:prstGeom prst="roundRect">
            <a:avLst>
              <a:gd name="adj" fmla="val 486"/>
            </a:avLst>
          </a:prstGeom>
          <a:solidFill>
            <a:srgbClr val="FF6633"/>
          </a:solidFill>
          <a:ln w="36720" cap="flat">
            <a:solidFill>
              <a:srgbClr val="3333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 anchor="ctr" anchorCtr="1"/>
          <a:lstStyle/>
          <a:p>
            <a:pPr algn="ctr"/>
            <a:r>
              <a:rPr lang="en-US" sz="1400" dirty="0">
                <a:solidFill>
                  <a:srgbClr val="333366"/>
                </a:solidFill>
              </a:rPr>
              <a:t>ALU</a:t>
            </a: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7303680" y="3246484"/>
            <a:ext cx="452160" cy="266428"/>
          </a:xfrm>
          <a:prstGeom prst="roundRect">
            <a:avLst>
              <a:gd name="adj" fmla="val 542"/>
            </a:avLst>
          </a:prstGeom>
          <a:solidFill>
            <a:srgbClr val="FF6633"/>
          </a:solidFill>
          <a:ln w="36720" cap="flat">
            <a:solidFill>
              <a:srgbClr val="3333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 anchor="ctr" anchorCtr="1"/>
          <a:lstStyle/>
          <a:p>
            <a:pPr algn="ctr"/>
            <a:r>
              <a:rPr lang="en-US" sz="1400">
                <a:solidFill>
                  <a:srgbClr val="333366"/>
                </a:solidFill>
              </a:rPr>
              <a:t>ALU</a:t>
            </a:r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7813440" y="2910930"/>
            <a:ext cx="452160" cy="295231"/>
          </a:xfrm>
          <a:prstGeom prst="roundRect">
            <a:avLst>
              <a:gd name="adj" fmla="val 486"/>
            </a:avLst>
          </a:prstGeom>
          <a:solidFill>
            <a:srgbClr val="FF6633"/>
          </a:solidFill>
          <a:ln w="36720" cap="flat">
            <a:solidFill>
              <a:srgbClr val="3333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 anchor="ctr" anchorCtr="1"/>
          <a:lstStyle/>
          <a:p>
            <a:pPr algn="ctr"/>
            <a:r>
              <a:rPr lang="en-US" sz="1400">
                <a:solidFill>
                  <a:srgbClr val="333366"/>
                </a:solidFill>
              </a:rPr>
              <a:t>ALU</a:t>
            </a:r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7813440" y="3246484"/>
            <a:ext cx="452160" cy="266428"/>
          </a:xfrm>
          <a:prstGeom prst="roundRect">
            <a:avLst>
              <a:gd name="adj" fmla="val 542"/>
            </a:avLst>
          </a:prstGeom>
          <a:solidFill>
            <a:srgbClr val="FF6633"/>
          </a:solidFill>
          <a:ln w="36720" cap="flat">
            <a:solidFill>
              <a:srgbClr val="3333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 anchor="ctr" anchorCtr="1"/>
          <a:lstStyle/>
          <a:p>
            <a:pPr algn="ctr"/>
            <a:r>
              <a:rPr lang="en-US" sz="1400">
                <a:solidFill>
                  <a:srgbClr val="333366"/>
                </a:solidFill>
              </a:rPr>
              <a:t>ALU</a:t>
            </a:r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8307361" y="2912369"/>
            <a:ext cx="452160" cy="295231"/>
          </a:xfrm>
          <a:prstGeom prst="roundRect">
            <a:avLst>
              <a:gd name="adj" fmla="val 486"/>
            </a:avLst>
          </a:prstGeom>
          <a:solidFill>
            <a:srgbClr val="FF6633"/>
          </a:solidFill>
          <a:ln w="36720" cap="flat">
            <a:solidFill>
              <a:srgbClr val="3333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 anchor="ctr" anchorCtr="1"/>
          <a:lstStyle/>
          <a:p>
            <a:pPr algn="ctr"/>
            <a:r>
              <a:rPr lang="en-US" sz="1400">
                <a:solidFill>
                  <a:srgbClr val="333366"/>
                </a:solidFill>
              </a:rPr>
              <a:t>ALU</a:t>
            </a:r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8307361" y="3246484"/>
            <a:ext cx="452160" cy="266428"/>
          </a:xfrm>
          <a:prstGeom prst="roundRect">
            <a:avLst>
              <a:gd name="adj" fmla="val 542"/>
            </a:avLst>
          </a:prstGeom>
          <a:solidFill>
            <a:srgbClr val="FF6633"/>
          </a:solidFill>
          <a:ln w="36720" cap="flat">
            <a:solidFill>
              <a:srgbClr val="3333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 anchor="ctr" anchorCtr="1"/>
          <a:lstStyle/>
          <a:p>
            <a:pPr algn="ctr"/>
            <a:r>
              <a:rPr lang="en-US" sz="1400">
                <a:solidFill>
                  <a:srgbClr val="333366"/>
                </a:solidFill>
              </a:rPr>
              <a:t>ALU</a:t>
            </a:r>
          </a:p>
        </p:txBody>
      </p:sp>
      <p:sp>
        <p:nvSpPr>
          <p:cNvPr id="23567" name="Freeform 15"/>
          <p:cNvSpPr>
            <a:spLocks/>
          </p:cNvSpPr>
          <p:nvPr/>
        </p:nvSpPr>
        <p:spPr bwMode="auto">
          <a:xfrm>
            <a:off x="6289920" y="2957015"/>
            <a:ext cx="483840" cy="152656"/>
          </a:xfrm>
          <a:custGeom>
            <a:avLst/>
            <a:gdLst>
              <a:gd name="T0" fmla="*/ 0 w 1481"/>
              <a:gd name="T1" fmla="*/ 467 h 468"/>
              <a:gd name="T2" fmla="*/ 1480 w 1481"/>
              <a:gd name="T3" fmla="*/ 313 h 4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81" h="468">
                <a:moveTo>
                  <a:pt x="0" y="467"/>
                </a:moveTo>
                <a:cubicBezTo>
                  <a:pt x="778" y="0"/>
                  <a:pt x="1480" y="313"/>
                  <a:pt x="1480" y="313"/>
                </a:cubicBezTo>
              </a:path>
            </a:pathLst>
          </a:custGeom>
          <a:noFill/>
          <a:ln w="36720" cap="flat">
            <a:solidFill>
              <a:srgbClr val="0084D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568" name="Freeform 16"/>
          <p:cNvSpPr>
            <a:spLocks/>
          </p:cNvSpPr>
          <p:nvPr/>
        </p:nvSpPr>
        <p:spPr bwMode="auto">
          <a:xfrm>
            <a:off x="6289920" y="3021821"/>
            <a:ext cx="483840" cy="152656"/>
          </a:xfrm>
          <a:custGeom>
            <a:avLst/>
            <a:gdLst>
              <a:gd name="T0" fmla="*/ 0 w 1480"/>
              <a:gd name="T1" fmla="*/ 467 h 468"/>
              <a:gd name="T2" fmla="*/ 1479 w 1480"/>
              <a:gd name="T3" fmla="*/ 312 h 4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80" h="468">
                <a:moveTo>
                  <a:pt x="0" y="467"/>
                </a:moveTo>
                <a:cubicBezTo>
                  <a:pt x="778" y="0"/>
                  <a:pt x="1479" y="312"/>
                  <a:pt x="1479" y="312"/>
                </a:cubicBezTo>
              </a:path>
            </a:pathLst>
          </a:custGeom>
          <a:noFill/>
          <a:ln w="36720" cap="flat">
            <a:solidFill>
              <a:srgbClr val="0084D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569" name="Freeform 17"/>
          <p:cNvSpPr>
            <a:spLocks/>
          </p:cNvSpPr>
          <p:nvPr/>
        </p:nvSpPr>
        <p:spPr bwMode="auto">
          <a:xfrm>
            <a:off x="6289920" y="2890768"/>
            <a:ext cx="483840" cy="152656"/>
          </a:xfrm>
          <a:custGeom>
            <a:avLst/>
            <a:gdLst>
              <a:gd name="T0" fmla="*/ 0 w 1480"/>
              <a:gd name="T1" fmla="*/ 468 h 469"/>
              <a:gd name="T2" fmla="*/ 1479 w 1480"/>
              <a:gd name="T3" fmla="*/ 313 h 4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80" h="469">
                <a:moveTo>
                  <a:pt x="0" y="468"/>
                </a:moveTo>
                <a:cubicBezTo>
                  <a:pt x="777" y="0"/>
                  <a:pt x="1479" y="313"/>
                  <a:pt x="1479" y="313"/>
                </a:cubicBezTo>
              </a:path>
            </a:pathLst>
          </a:custGeom>
          <a:noFill/>
          <a:ln w="36720" cap="flat">
            <a:solidFill>
              <a:srgbClr val="0084D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570" name="Freeform 18"/>
          <p:cNvSpPr>
            <a:spLocks/>
          </p:cNvSpPr>
          <p:nvPr/>
        </p:nvSpPr>
        <p:spPr bwMode="auto">
          <a:xfrm>
            <a:off x="6289920" y="3291129"/>
            <a:ext cx="483840" cy="149776"/>
          </a:xfrm>
          <a:custGeom>
            <a:avLst/>
            <a:gdLst>
              <a:gd name="T0" fmla="*/ 1481 w 1482"/>
              <a:gd name="T1" fmla="*/ 0 h 458"/>
              <a:gd name="T2" fmla="*/ 0 w 1482"/>
              <a:gd name="T3" fmla="*/ 136 h 45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82" h="458">
                <a:moveTo>
                  <a:pt x="1481" y="0"/>
                </a:moveTo>
                <a:cubicBezTo>
                  <a:pt x="698" y="457"/>
                  <a:pt x="0" y="136"/>
                  <a:pt x="0" y="136"/>
                </a:cubicBezTo>
              </a:path>
            </a:pathLst>
          </a:custGeom>
          <a:noFill/>
          <a:ln w="36720" cap="flat">
            <a:solidFill>
              <a:srgbClr val="0084D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571" name="Freeform 19"/>
          <p:cNvSpPr>
            <a:spLocks/>
          </p:cNvSpPr>
          <p:nvPr/>
        </p:nvSpPr>
        <p:spPr bwMode="auto">
          <a:xfrm>
            <a:off x="6288480" y="3420743"/>
            <a:ext cx="483840" cy="149776"/>
          </a:xfrm>
          <a:custGeom>
            <a:avLst/>
            <a:gdLst>
              <a:gd name="T0" fmla="*/ 1480 w 1481"/>
              <a:gd name="T1" fmla="*/ 0 h 458"/>
              <a:gd name="T2" fmla="*/ 0 w 1481"/>
              <a:gd name="T3" fmla="*/ 137 h 45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81" h="458">
                <a:moveTo>
                  <a:pt x="1480" y="0"/>
                </a:moveTo>
                <a:cubicBezTo>
                  <a:pt x="697" y="457"/>
                  <a:pt x="0" y="137"/>
                  <a:pt x="0" y="137"/>
                </a:cubicBezTo>
              </a:path>
            </a:pathLst>
          </a:custGeom>
          <a:noFill/>
          <a:ln w="36720" cap="flat">
            <a:solidFill>
              <a:srgbClr val="0084D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572" name="Freeform 20"/>
          <p:cNvSpPr>
            <a:spLocks/>
          </p:cNvSpPr>
          <p:nvPr/>
        </p:nvSpPr>
        <p:spPr bwMode="auto">
          <a:xfrm>
            <a:off x="6289920" y="3355935"/>
            <a:ext cx="483840" cy="149776"/>
          </a:xfrm>
          <a:custGeom>
            <a:avLst/>
            <a:gdLst>
              <a:gd name="T0" fmla="*/ 1482 w 1483"/>
              <a:gd name="T1" fmla="*/ 0 h 458"/>
              <a:gd name="T2" fmla="*/ 0 w 1483"/>
              <a:gd name="T3" fmla="*/ 136 h 45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83" h="458">
                <a:moveTo>
                  <a:pt x="1482" y="0"/>
                </a:moveTo>
                <a:cubicBezTo>
                  <a:pt x="698" y="457"/>
                  <a:pt x="0" y="136"/>
                  <a:pt x="0" y="136"/>
                </a:cubicBezTo>
              </a:path>
            </a:pathLst>
          </a:custGeom>
          <a:noFill/>
          <a:ln w="36720" cap="flat">
            <a:solidFill>
              <a:srgbClr val="0084D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573" name="AutoShape 21"/>
          <p:cNvSpPr>
            <a:spLocks noChangeArrowheads="1"/>
          </p:cNvSpPr>
          <p:nvPr/>
        </p:nvSpPr>
        <p:spPr bwMode="auto">
          <a:xfrm>
            <a:off x="4917600" y="3848467"/>
            <a:ext cx="3951360" cy="1244291"/>
          </a:xfrm>
          <a:prstGeom prst="roundRect">
            <a:avLst>
              <a:gd name="adj" fmla="val 116"/>
            </a:avLst>
          </a:prstGeom>
          <a:solidFill>
            <a:srgbClr val="99CCFF">
              <a:alpha val="79999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715" rIns="0" bIns="0" anchor="ctr" anchorCtr="1"/>
          <a:lstStyle/>
          <a:p>
            <a: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200">
                <a:solidFill>
                  <a:srgbClr val="000000"/>
                </a:solidFill>
                <a:latin typeface="Times New Roman" pitchFamily="16" charset="0"/>
              </a:rPr>
              <a:t>SM</a:t>
            </a:r>
          </a:p>
          <a:p>
            <a: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sz="2200">
              <a:solidFill>
                <a:srgbClr val="000000"/>
              </a:solidFill>
              <a:latin typeface="Times New Roman" pitchFamily="16" charset="0"/>
            </a:endParaRPr>
          </a:p>
          <a:p>
            <a: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sz="2200">
              <a:solidFill>
                <a:srgbClr val="000000"/>
              </a:solidFill>
              <a:latin typeface="Times New Roman" pitchFamily="16" charset="0"/>
            </a:endParaRPr>
          </a:p>
          <a:p>
            <a: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sz="2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74" name="AutoShape 22"/>
          <p:cNvSpPr>
            <a:spLocks noChangeArrowheads="1"/>
          </p:cNvSpPr>
          <p:nvPr/>
        </p:nvSpPr>
        <p:spPr bwMode="auto">
          <a:xfrm>
            <a:off x="5032800" y="4316517"/>
            <a:ext cx="1244160" cy="622145"/>
          </a:xfrm>
          <a:prstGeom prst="roundRect">
            <a:avLst>
              <a:gd name="adj" fmla="val 231"/>
            </a:avLst>
          </a:prstGeom>
          <a:solidFill>
            <a:srgbClr val="333366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715" rIns="0" bIns="0" anchor="ctr" anchorCtr="1"/>
          <a:lstStyle/>
          <a:p>
            <a:pPr algn="ctr">
              <a:lnSpc>
                <a:spcPct val="95000"/>
              </a:lnSpc>
              <a:tabLst>
                <a:tab pos="656650" algn="l"/>
              </a:tabLst>
            </a:pPr>
            <a:r>
              <a:rPr lang="en-US" sz="2200">
                <a:solidFill>
                  <a:srgbClr val="99CCFF"/>
                </a:solidFill>
                <a:latin typeface="Times New Roman" pitchFamily="16" charset="0"/>
              </a:rPr>
              <a:t>Shared</a:t>
            </a:r>
          </a:p>
          <a:p>
            <a:pPr algn="ctr">
              <a:lnSpc>
                <a:spcPct val="95000"/>
              </a:lnSpc>
              <a:tabLst>
                <a:tab pos="656650" algn="l"/>
              </a:tabLst>
            </a:pPr>
            <a:r>
              <a:rPr lang="en-US" sz="2200">
                <a:solidFill>
                  <a:srgbClr val="99CCFF"/>
                </a:solidFill>
                <a:latin typeface="Times New Roman" pitchFamily="16" charset="0"/>
              </a:rPr>
              <a:t>Memory</a:t>
            </a:r>
          </a:p>
        </p:txBody>
      </p:sp>
      <p:sp>
        <p:nvSpPr>
          <p:cNvPr id="23575" name="AutoShape 23"/>
          <p:cNvSpPr>
            <a:spLocks noChangeArrowheads="1"/>
          </p:cNvSpPr>
          <p:nvPr/>
        </p:nvSpPr>
        <p:spPr bwMode="auto">
          <a:xfrm>
            <a:off x="6811200" y="4328038"/>
            <a:ext cx="452160" cy="295231"/>
          </a:xfrm>
          <a:prstGeom prst="roundRect">
            <a:avLst>
              <a:gd name="adj" fmla="val 486"/>
            </a:avLst>
          </a:prstGeom>
          <a:solidFill>
            <a:srgbClr val="FF6633"/>
          </a:solidFill>
          <a:ln w="36720" cap="flat">
            <a:solidFill>
              <a:srgbClr val="3333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 anchor="ctr" anchorCtr="1"/>
          <a:lstStyle/>
          <a:p>
            <a:pPr algn="ctr"/>
            <a:r>
              <a:rPr lang="en-US" sz="1400">
                <a:solidFill>
                  <a:srgbClr val="333366"/>
                </a:solidFill>
              </a:rPr>
              <a:t>ALU</a:t>
            </a:r>
          </a:p>
        </p:txBody>
      </p:sp>
      <p:sp>
        <p:nvSpPr>
          <p:cNvPr id="23576" name="AutoShape 24"/>
          <p:cNvSpPr>
            <a:spLocks noChangeArrowheads="1"/>
          </p:cNvSpPr>
          <p:nvPr/>
        </p:nvSpPr>
        <p:spPr bwMode="auto">
          <a:xfrm>
            <a:off x="6811200" y="4663593"/>
            <a:ext cx="452160" cy="266428"/>
          </a:xfrm>
          <a:prstGeom prst="roundRect">
            <a:avLst>
              <a:gd name="adj" fmla="val 542"/>
            </a:avLst>
          </a:prstGeom>
          <a:solidFill>
            <a:srgbClr val="FF6633"/>
          </a:solidFill>
          <a:ln w="36720" cap="flat">
            <a:solidFill>
              <a:srgbClr val="3333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 anchor="ctr" anchorCtr="1"/>
          <a:lstStyle/>
          <a:p>
            <a:pPr algn="ctr"/>
            <a:r>
              <a:rPr lang="en-US" sz="1400">
                <a:solidFill>
                  <a:srgbClr val="333366"/>
                </a:solidFill>
              </a:rPr>
              <a:t>ALU</a:t>
            </a:r>
          </a:p>
        </p:txBody>
      </p:sp>
      <p:sp>
        <p:nvSpPr>
          <p:cNvPr id="23577" name="AutoShape 25"/>
          <p:cNvSpPr>
            <a:spLocks noChangeArrowheads="1"/>
          </p:cNvSpPr>
          <p:nvPr/>
        </p:nvSpPr>
        <p:spPr bwMode="auto">
          <a:xfrm>
            <a:off x="7305121" y="4328038"/>
            <a:ext cx="452160" cy="295231"/>
          </a:xfrm>
          <a:prstGeom prst="roundRect">
            <a:avLst>
              <a:gd name="adj" fmla="val 486"/>
            </a:avLst>
          </a:prstGeom>
          <a:solidFill>
            <a:srgbClr val="FF6633"/>
          </a:solidFill>
          <a:ln w="36720" cap="flat">
            <a:solidFill>
              <a:srgbClr val="3333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 anchor="ctr" anchorCtr="1"/>
          <a:lstStyle/>
          <a:p>
            <a:pPr algn="ctr"/>
            <a:r>
              <a:rPr lang="en-US" sz="1400">
                <a:solidFill>
                  <a:srgbClr val="333366"/>
                </a:solidFill>
              </a:rPr>
              <a:t>ALU</a:t>
            </a:r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auto">
          <a:xfrm>
            <a:off x="7305121" y="4663593"/>
            <a:ext cx="452160" cy="266428"/>
          </a:xfrm>
          <a:prstGeom prst="roundRect">
            <a:avLst>
              <a:gd name="adj" fmla="val 542"/>
            </a:avLst>
          </a:prstGeom>
          <a:solidFill>
            <a:srgbClr val="FF6633"/>
          </a:solidFill>
          <a:ln w="36720" cap="flat">
            <a:solidFill>
              <a:srgbClr val="3333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 anchor="ctr" anchorCtr="1"/>
          <a:lstStyle/>
          <a:p>
            <a:pPr algn="ctr"/>
            <a:r>
              <a:rPr lang="en-US" sz="1400">
                <a:solidFill>
                  <a:srgbClr val="333366"/>
                </a:solidFill>
              </a:rPr>
              <a:t>ALU</a:t>
            </a:r>
          </a:p>
        </p:txBody>
      </p:sp>
      <p:sp>
        <p:nvSpPr>
          <p:cNvPr id="23579" name="AutoShape 27"/>
          <p:cNvSpPr>
            <a:spLocks noChangeArrowheads="1"/>
          </p:cNvSpPr>
          <p:nvPr/>
        </p:nvSpPr>
        <p:spPr bwMode="auto">
          <a:xfrm>
            <a:off x="7813440" y="4328038"/>
            <a:ext cx="452160" cy="295231"/>
          </a:xfrm>
          <a:prstGeom prst="roundRect">
            <a:avLst>
              <a:gd name="adj" fmla="val 486"/>
            </a:avLst>
          </a:prstGeom>
          <a:solidFill>
            <a:srgbClr val="FF6633"/>
          </a:solidFill>
          <a:ln w="36720" cap="flat">
            <a:solidFill>
              <a:srgbClr val="3333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 anchor="ctr" anchorCtr="1"/>
          <a:lstStyle/>
          <a:p>
            <a:pPr algn="ctr"/>
            <a:r>
              <a:rPr lang="en-US" sz="1400">
                <a:solidFill>
                  <a:srgbClr val="333366"/>
                </a:solidFill>
              </a:rPr>
              <a:t>ALU</a:t>
            </a:r>
          </a:p>
        </p:txBody>
      </p:sp>
      <p:sp>
        <p:nvSpPr>
          <p:cNvPr id="23580" name="AutoShape 28"/>
          <p:cNvSpPr>
            <a:spLocks noChangeArrowheads="1"/>
          </p:cNvSpPr>
          <p:nvPr/>
        </p:nvSpPr>
        <p:spPr bwMode="auto">
          <a:xfrm>
            <a:off x="7814881" y="4663593"/>
            <a:ext cx="452160" cy="266428"/>
          </a:xfrm>
          <a:prstGeom prst="roundRect">
            <a:avLst>
              <a:gd name="adj" fmla="val 542"/>
            </a:avLst>
          </a:prstGeom>
          <a:solidFill>
            <a:srgbClr val="FF6633"/>
          </a:solidFill>
          <a:ln w="36720" cap="flat">
            <a:solidFill>
              <a:srgbClr val="3333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 anchor="ctr" anchorCtr="1"/>
          <a:lstStyle/>
          <a:p>
            <a:pPr algn="ctr"/>
            <a:r>
              <a:rPr lang="en-US" sz="1400">
                <a:solidFill>
                  <a:srgbClr val="333366"/>
                </a:solidFill>
              </a:rPr>
              <a:t>ALU</a:t>
            </a:r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>
            <a:off x="8307361" y="4328038"/>
            <a:ext cx="452160" cy="295231"/>
          </a:xfrm>
          <a:prstGeom prst="roundRect">
            <a:avLst>
              <a:gd name="adj" fmla="val 486"/>
            </a:avLst>
          </a:prstGeom>
          <a:solidFill>
            <a:srgbClr val="FF6633"/>
          </a:solidFill>
          <a:ln w="36720" cap="flat">
            <a:solidFill>
              <a:srgbClr val="3333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 anchor="ctr" anchorCtr="1"/>
          <a:lstStyle/>
          <a:p>
            <a:pPr algn="ctr"/>
            <a:r>
              <a:rPr lang="en-US" sz="1400">
                <a:solidFill>
                  <a:srgbClr val="333366"/>
                </a:solidFill>
              </a:rPr>
              <a:t>ALU</a:t>
            </a:r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auto">
          <a:xfrm>
            <a:off x="8308800" y="4663593"/>
            <a:ext cx="452160" cy="266428"/>
          </a:xfrm>
          <a:prstGeom prst="roundRect">
            <a:avLst>
              <a:gd name="adj" fmla="val 542"/>
            </a:avLst>
          </a:prstGeom>
          <a:solidFill>
            <a:srgbClr val="FF6633"/>
          </a:solidFill>
          <a:ln w="36720" cap="flat">
            <a:solidFill>
              <a:srgbClr val="3333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 anchor="ctr" anchorCtr="1"/>
          <a:lstStyle/>
          <a:p>
            <a:pPr algn="ctr"/>
            <a:r>
              <a:rPr lang="en-US" sz="1400">
                <a:solidFill>
                  <a:srgbClr val="333366"/>
                </a:solidFill>
              </a:rPr>
              <a:t>ALU</a:t>
            </a:r>
          </a:p>
        </p:txBody>
      </p:sp>
      <p:sp>
        <p:nvSpPr>
          <p:cNvPr id="23583" name="Freeform 31"/>
          <p:cNvSpPr>
            <a:spLocks/>
          </p:cNvSpPr>
          <p:nvPr/>
        </p:nvSpPr>
        <p:spPr bwMode="auto">
          <a:xfrm>
            <a:off x="6289920" y="4374123"/>
            <a:ext cx="483840" cy="152656"/>
          </a:xfrm>
          <a:custGeom>
            <a:avLst/>
            <a:gdLst>
              <a:gd name="T0" fmla="*/ 0 w 1480"/>
              <a:gd name="T1" fmla="*/ 467 h 468"/>
              <a:gd name="T2" fmla="*/ 1479 w 1480"/>
              <a:gd name="T3" fmla="*/ 312 h 4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80" h="468">
                <a:moveTo>
                  <a:pt x="0" y="467"/>
                </a:moveTo>
                <a:cubicBezTo>
                  <a:pt x="778" y="0"/>
                  <a:pt x="1479" y="312"/>
                  <a:pt x="1479" y="312"/>
                </a:cubicBezTo>
              </a:path>
            </a:pathLst>
          </a:custGeom>
          <a:noFill/>
          <a:ln w="36720" cap="flat">
            <a:solidFill>
              <a:srgbClr val="0084D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584" name="Freeform 32"/>
          <p:cNvSpPr>
            <a:spLocks/>
          </p:cNvSpPr>
          <p:nvPr/>
        </p:nvSpPr>
        <p:spPr bwMode="auto">
          <a:xfrm>
            <a:off x="6289920" y="4438930"/>
            <a:ext cx="483840" cy="152656"/>
          </a:xfrm>
          <a:custGeom>
            <a:avLst/>
            <a:gdLst>
              <a:gd name="T0" fmla="*/ 0 w 1480"/>
              <a:gd name="T1" fmla="*/ 467 h 468"/>
              <a:gd name="T2" fmla="*/ 1479 w 1480"/>
              <a:gd name="T3" fmla="*/ 312 h 4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80" h="468">
                <a:moveTo>
                  <a:pt x="0" y="467"/>
                </a:moveTo>
                <a:cubicBezTo>
                  <a:pt x="778" y="0"/>
                  <a:pt x="1479" y="312"/>
                  <a:pt x="1479" y="312"/>
                </a:cubicBezTo>
              </a:path>
            </a:pathLst>
          </a:custGeom>
          <a:noFill/>
          <a:ln w="36720" cap="flat">
            <a:solidFill>
              <a:srgbClr val="0084D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585" name="Freeform 33"/>
          <p:cNvSpPr>
            <a:spLocks/>
          </p:cNvSpPr>
          <p:nvPr/>
        </p:nvSpPr>
        <p:spPr bwMode="auto">
          <a:xfrm>
            <a:off x="6289920" y="4307876"/>
            <a:ext cx="483840" cy="152656"/>
          </a:xfrm>
          <a:custGeom>
            <a:avLst/>
            <a:gdLst>
              <a:gd name="T0" fmla="*/ 0 w 1480"/>
              <a:gd name="T1" fmla="*/ 467 h 468"/>
              <a:gd name="T2" fmla="*/ 1479 w 1480"/>
              <a:gd name="T3" fmla="*/ 312 h 4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80" h="468">
                <a:moveTo>
                  <a:pt x="0" y="467"/>
                </a:moveTo>
                <a:cubicBezTo>
                  <a:pt x="778" y="0"/>
                  <a:pt x="1479" y="312"/>
                  <a:pt x="1479" y="312"/>
                </a:cubicBezTo>
              </a:path>
            </a:pathLst>
          </a:custGeom>
          <a:noFill/>
          <a:ln w="36720" cap="flat">
            <a:solidFill>
              <a:srgbClr val="0084D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586" name="Freeform 34"/>
          <p:cNvSpPr>
            <a:spLocks/>
          </p:cNvSpPr>
          <p:nvPr/>
        </p:nvSpPr>
        <p:spPr bwMode="auto">
          <a:xfrm>
            <a:off x="6291360" y="4706797"/>
            <a:ext cx="483840" cy="149776"/>
          </a:xfrm>
          <a:custGeom>
            <a:avLst/>
            <a:gdLst>
              <a:gd name="T0" fmla="*/ 1481 w 1482"/>
              <a:gd name="T1" fmla="*/ 0 h 458"/>
              <a:gd name="T2" fmla="*/ 0 w 1482"/>
              <a:gd name="T3" fmla="*/ 137 h 45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82" h="458">
                <a:moveTo>
                  <a:pt x="1481" y="0"/>
                </a:moveTo>
                <a:cubicBezTo>
                  <a:pt x="698" y="457"/>
                  <a:pt x="0" y="137"/>
                  <a:pt x="0" y="137"/>
                </a:cubicBezTo>
              </a:path>
            </a:pathLst>
          </a:custGeom>
          <a:noFill/>
          <a:ln w="36720" cap="flat">
            <a:solidFill>
              <a:srgbClr val="0084D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587" name="Freeform 35"/>
          <p:cNvSpPr>
            <a:spLocks/>
          </p:cNvSpPr>
          <p:nvPr/>
        </p:nvSpPr>
        <p:spPr bwMode="auto">
          <a:xfrm>
            <a:off x="6289920" y="4837851"/>
            <a:ext cx="483840" cy="149776"/>
          </a:xfrm>
          <a:custGeom>
            <a:avLst/>
            <a:gdLst>
              <a:gd name="T0" fmla="*/ 1480 w 1481"/>
              <a:gd name="T1" fmla="*/ 0 h 458"/>
              <a:gd name="T2" fmla="*/ 0 w 1481"/>
              <a:gd name="T3" fmla="*/ 137 h 45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81" h="458">
                <a:moveTo>
                  <a:pt x="1480" y="0"/>
                </a:moveTo>
                <a:cubicBezTo>
                  <a:pt x="697" y="457"/>
                  <a:pt x="0" y="137"/>
                  <a:pt x="0" y="137"/>
                </a:cubicBezTo>
              </a:path>
            </a:pathLst>
          </a:custGeom>
          <a:noFill/>
          <a:ln w="36720" cap="flat">
            <a:solidFill>
              <a:srgbClr val="0084D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588" name="Freeform 36"/>
          <p:cNvSpPr>
            <a:spLocks/>
          </p:cNvSpPr>
          <p:nvPr/>
        </p:nvSpPr>
        <p:spPr bwMode="auto">
          <a:xfrm>
            <a:off x="6289920" y="4773044"/>
            <a:ext cx="483840" cy="149776"/>
          </a:xfrm>
          <a:custGeom>
            <a:avLst/>
            <a:gdLst>
              <a:gd name="T0" fmla="*/ 1481 w 1482"/>
              <a:gd name="T1" fmla="*/ 0 h 458"/>
              <a:gd name="T2" fmla="*/ 0 w 1482"/>
              <a:gd name="T3" fmla="*/ 137 h 45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82" h="458">
                <a:moveTo>
                  <a:pt x="1481" y="0"/>
                </a:moveTo>
                <a:cubicBezTo>
                  <a:pt x="697" y="457"/>
                  <a:pt x="0" y="137"/>
                  <a:pt x="0" y="137"/>
                </a:cubicBezTo>
              </a:path>
            </a:pathLst>
          </a:custGeom>
          <a:noFill/>
          <a:ln w="36720" cap="flat">
            <a:solidFill>
              <a:srgbClr val="0084D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589" name="Freeform 37"/>
          <p:cNvSpPr>
            <a:spLocks/>
          </p:cNvSpPr>
          <p:nvPr/>
        </p:nvSpPr>
        <p:spPr bwMode="auto">
          <a:xfrm>
            <a:off x="1856161" y="4253150"/>
            <a:ext cx="3163680" cy="673991"/>
          </a:xfrm>
          <a:custGeom>
            <a:avLst/>
            <a:gdLst>
              <a:gd name="T0" fmla="*/ 0 w 9689"/>
              <a:gd name="T1" fmla="*/ 2062 h 2063"/>
              <a:gd name="T2" fmla="*/ 9688 w 9689"/>
              <a:gd name="T3" fmla="*/ 545 h 20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689" h="2063">
                <a:moveTo>
                  <a:pt x="0" y="2062"/>
                </a:moveTo>
                <a:cubicBezTo>
                  <a:pt x="3774" y="0"/>
                  <a:pt x="9688" y="545"/>
                  <a:pt x="9688" y="545"/>
                </a:cubicBezTo>
              </a:path>
            </a:pathLst>
          </a:custGeom>
          <a:noFill/>
          <a:ln w="36720" cap="flat">
            <a:solidFill>
              <a:srgbClr val="0084D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590" name="Freeform 38"/>
          <p:cNvSpPr>
            <a:spLocks/>
          </p:cNvSpPr>
          <p:nvPr/>
        </p:nvSpPr>
        <p:spPr bwMode="auto">
          <a:xfrm>
            <a:off x="1863360" y="4525339"/>
            <a:ext cx="3146400" cy="711435"/>
          </a:xfrm>
          <a:custGeom>
            <a:avLst/>
            <a:gdLst>
              <a:gd name="T0" fmla="*/ 9636 w 9637"/>
              <a:gd name="T1" fmla="*/ 0 h 2179"/>
              <a:gd name="T2" fmla="*/ 0 w 9637"/>
              <a:gd name="T3" fmla="*/ 1815 h 217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637" h="2179">
                <a:moveTo>
                  <a:pt x="9636" y="0"/>
                </a:moveTo>
                <a:cubicBezTo>
                  <a:pt x="5927" y="2178"/>
                  <a:pt x="0" y="1815"/>
                  <a:pt x="0" y="1815"/>
                </a:cubicBezTo>
              </a:path>
            </a:pathLst>
          </a:custGeom>
          <a:noFill/>
          <a:ln w="36720" cap="flat">
            <a:solidFill>
              <a:srgbClr val="0084D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591" name="Freeform 39"/>
          <p:cNvSpPr>
            <a:spLocks/>
          </p:cNvSpPr>
          <p:nvPr/>
        </p:nvSpPr>
        <p:spPr bwMode="auto">
          <a:xfrm>
            <a:off x="1854720" y="2837481"/>
            <a:ext cx="3163680" cy="673991"/>
          </a:xfrm>
          <a:custGeom>
            <a:avLst/>
            <a:gdLst>
              <a:gd name="T0" fmla="*/ 0 w 9689"/>
              <a:gd name="T1" fmla="*/ 2062 h 2063"/>
              <a:gd name="T2" fmla="*/ 9688 w 9689"/>
              <a:gd name="T3" fmla="*/ 545 h 20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689" h="2063">
                <a:moveTo>
                  <a:pt x="0" y="2062"/>
                </a:moveTo>
                <a:cubicBezTo>
                  <a:pt x="3774" y="0"/>
                  <a:pt x="9688" y="545"/>
                  <a:pt x="9688" y="545"/>
                </a:cubicBezTo>
              </a:path>
            </a:pathLst>
          </a:custGeom>
          <a:noFill/>
          <a:ln w="36720" cap="flat">
            <a:solidFill>
              <a:srgbClr val="0084D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592" name="Freeform 40"/>
          <p:cNvSpPr>
            <a:spLocks/>
          </p:cNvSpPr>
          <p:nvPr/>
        </p:nvSpPr>
        <p:spPr bwMode="auto">
          <a:xfrm>
            <a:off x="1863360" y="3108230"/>
            <a:ext cx="3146400" cy="711435"/>
          </a:xfrm>
          <a:custGeom>
            <a:avLst/>
            <a:gdLst>
              <a:gd name="T0" fmla="*/ 9636 w 9637"/>
              <a:gd name="T1" fmla="*/ 0 h 2179"/>
              <a:gd name="T2" fmla="*/ 0 w 9637"/>
              <a:gd name="T3" fmla="*/ 1816 h 217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637" h="2179">
                <a:moveTo>
                  <a:pt x="9636" y="0"/>
                </a:moveTo>
                <a:cubicBezTo>
                  <a:pt x="5927" y="2178"/>
                  <a:pt x="0" y="1816"/>
                  <a:pt x="0" y="1816"/>
                </a:cubicBezTo>
              </a:path>
            </a:pathLst>
          </a:custGeom>
          <a:noFill/>
          <a:ln w="36720" cap="flat">
            <a:solidFill>
              <a:srgbClr val="0084D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593" name="AutoShape 41"/>
          <p:cNvSpPr>
            <a:spLocks noChangeArrowheads="1"/>
          </p:cNvSpPr>
          <p:nvPr/>
        </p:nvSpPr>
        <p:spPr bwMode="auto">
          <a:xfrm>
            <a:off x="4917600" y="5241094"/>
            <a:ext cx="3951360" cy="1244291"/>
          </a:xfrm>
          <a:prstGeom prst="roundRect">
            <a:avLst>
              <a:gd name="adj" fmla="val 116"/>
            </a:avLst>
          </a:prstGeom>
          <a:solidFill>
            <a:srgbClr val="99CCFF">
              <a:alpha val="79999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715" rIns="0" bIns="0" anchor="ctr" anchorCtr="1"/>
          <a:lstStyle/>
          <a:p>
            <a: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200">
                <a:solidFill>
                  <a:srgbClr val="000000"/>
                </a:solidFill>
                <a:latin typeface="Times New Roman" pitchFamily="16" charset="0"/>
              </a:rPr>
              <a:t>SM</a:t>
            </a:r>
          </a:p>
          <a:p>
            <a: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sz="2200">
              <a:solidFill>
                <a:srgbClr val="000000"/>
              </a:solidFill>
              <a:latin typeface="Times New Roman" pitchFamily="16" charset="0"/>
            </a:endParaRPr>
          </a:p>
          <a:p>
            <a: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sz="2200">
              <a:solidFill>
                <a:srgbClr val="000000"/>
              </a:solidFill>
              <a:latin typeface="Times New Roman" pitchFamily="16" charset="0"/>
            </a:endParaRPr>
          </a:p>
          <a:p>
            <a: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sz="2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94" name="AutoShape 42"/>
          <p:cNvSpPr>
            <a:spLocks noChangeArrowheads="1"/>
          </p:cNvSpPr>
          <p:nvPr/>
        </p:nvSpPr>
        <p:spPr bwMode="auto">
          <a:xfrm>
            <a:off x="5032800" y="5709143"/>
            <a:ext cx="1244160" cy="622145"/>
          </a:xfrm>
          <a:prstGeom prst="roundRect">
            <a:avLst>
              <a:gd name="adj" fmla="val 231"/>
            </a:avLst>
          </a:prstGeom>
          <a:solidFill>
            <a:srgbClr val="333366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715" rIns="0" bIns="0" anchor="ctr" anchorCtr="1"/>
          <a:lstStyle/>
          <a:p>
            <a:pPr algn="ctr">
              <a:lnSpc>
                <a:spcPct val="95000"/>
              </a:lnSpc>
              <a:tabLst>
                <a:tab pos="656650" algn="l"/>
              </a:tabLst>
            </a:pPr>
            <a:r>
              <a:rPr lang="en-US" sz="2200">
                <a:solidFill>
                  <a:srgbClr val="99CCFF"/>
                </a:solidFill>
                <a:latin typeface="Times New Roman" pitchFamily="16" charset="0"/>
              </a:rPr>
              <a:t>Shared</a:t>
            </a:r>
          </a:p>
          <a:p>
            <a:pPr algn="ctr">
              <a:lnSpc>
                <a:spcPct val="95000"/>
              </a:lnSpc>
              <a:tabLst>
                <a:tab pos="656650" algn="l"/>
              </a:tabLst>
            </a:pPr>
            <a:r>
              <a:rPr lang="en-US" sz="2200">
                <a:solidFill>
                  <a:srgbClr val="99CCFF"/>
                </a:solidFill>
                <a:latin typeface="Times New Roman" pitchFamily="16" charset="0"/>
              </a:rPr>
              <a:t>Memory</a:t>
            </a:r>
          </a:p>
        </p:txBody>
      </p:sp>
      <p:sp>
        <p:nvSpPr>
          <p:cNvPr id="23595" name="AutoShape 43"/>
          <p:cNvSpPr>
            <a:spLocks noChangeArrowheads="1"/>
          </p:cNvSpPr>
          <p:nvPr/>
        </p:nvSpPr>
        <p:spPr bwMode="auto">
          <a:xfrm>
            <a:off x="6811200" y="5720664"/>
            <a:ext cx="452160" cy="295231"/>
          </a:xfrm>
          <a:prstGeom prst="roundRect">
            <a:avLst>
              <a:gd name="adj" fmla="val 486"/>
            </a:avLst>
          </a:prstGeom>
          <a:solidFill>
            <a:srgbClr val="FF6633"/>
          </a:solidFill>
          <a:ln w="36720" cap="flat">
            <a:solidFill>
              <a:srgbClr val="3333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 anchor="ctr" anchorCtr="1"/>
          <a:lstStyle/>
          <a:p>
            <a:pPr algn="ctr"/>
            <a:r>
              <a:rPr lang="en-US" sz="1400">
                <a:solidFill>
                  <a:srgbClr val="333366"/>
                </a:solidFill>
              </a:rPr>
              <a:t>ALU</a:t>
            </a:r>
          </a:p>
        </p:txBody>
      </p:sp>
      <p:sp>
        <p:nvSpPr>
          <p:cNvPr id="23596" name="AutoShape 44"/>
          <p:cNvSpPr>
            <a:spLocks noChangeArrowheads="1"/>
          </p:cNvSpPr>
          <p:nvPr/>
        </p:nvSpPr>
        <p:spPr bwMode="auto">
          <a:xfrm>
            <a:off x="6811200" y="6056220"/>
            <a:ext cx="452160" cy="266428"/>
          </a:xfrm>
          <a:prstGeom prst="roundRect">
            <a:avLst>
              <a:gd name="adj" fmla="val 542"/>
            </a:avLst>
          </a:prstGeom>
          <a:solidFill>
            <a:srgbClr val="FF6633"/>
          </a:solidFill>
          <a:ln w="36720" cap="flat">
            <a:solidFill>
              <a:srgbClr val="3333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 anchor="ctr" anchorCtr="1"/>
          <a:lstStyle/>
          <a:p>
            <a:pPr algn="ctr"/>
            <a:r>
              <a:rPr lang="en-US" sz="1400">
                <a:solidFill>
                  <a:srgbClr val="333366"/>
                </a:solidFill>
              </a:rPr>
              <a:t>ALU</a:t>
            </a:r>
          </a:p>
        </p:txBody>
      </p:sp>
      <p:sp>
        <p:nvSpPr>
          <p:cNvPr id="23597" name="AutoShape 45"/>
          <p:cNvSpPr>
            <a:spLocks noChangeArrowheads="1"/>
          </p:cNvSpPr>
          <p:nvPr/>
        </p:nvSpPr>
        <p:spPr bwMode="auto">
          <a:xfrm>
            <a:off x="7305121" y="5720664"/>
            <a:ext cx="452160" cy="295231"/>
          </a:xfrm>
          <a:prstGeom prst="roundRect">
            <a:avLst>
              <a:gd name="adj" fmla="val 486"/>
            </a:avLst>
          </a:prstGeom>
          <a:solidFill>
            <a:srgbClr val="FF6633"/>
          </a:solidFill>
          <a:ln w="36720" cap="flat">
            <a:solidFill>
              <a:srgbClr val="3333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 anchor="ctr" anchorCtr="1"/>
          <a:lstStyle/>
          <a:p>
            <a:pPr algn="ctr"/>
            <a:r>
              <a:rPr lang="en-US" sz="1400">
                <a:solidFill>
                  <a:srgbClr val="333366"/>
                </a:solidFill>
              </a:rPr>
              <a:t>ALU</a:t>
            </a:r>
          </a:p>
        </p:txBody>
      </p:sp>
      <p:sp>
        <p:nvSpPr>
          <p:cNvPr id="23598" name="AutoShape 46"/>
          <p:cNvSpPr>
            <a:spLocks noChangeArrowheads="1"/>
          </p:cNvSpPr>
          <p:nvPr/>
        </p:nvSpPr>
        <p:spPr bwMode="auto">
          <a:xfrm>
            <a:off x="7305121" y="6056220"/>
            <a:ext cx="452160" cy="266428"/>
          </a:xfrm>
          <a:prstGeom prst="roundRect">
            <a:avLst>
              <a:gd name="adj" fmla="val 542"/>
            </a:avLst>
          </a:prstGeom>
          <a:solidFill>
            <a:srgbClr val="FF6633"/>
          </a:solidFill>
          <a:ln w="36720" cap="flat">
            <a:solidFill>
              <a:srgbClr val="3333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 anchor="ctr" anchorCtr="1"/>
          <a:lstStyle/>
          <a:p>
            <a:pPr algn="ctr"/>
            <a:r>
              <a:rPr lang="en-US" sz="1400">
                <a:solidFill>
                  <a:srgbClr val="333366"/>
                </a:solidFill>
              </a:rPr>
              <a:t>ALU</a:t>
            </a:r>
          </a:p>
        </p:txBody>
      </p:sp>
      <p:sp>
        <p:nvSpPr>
          <p:cNvPr id="23599" name="AutoShape 47"/>
          <p:cNvSpPr>
            <a:spLocks noChangeArrowheads="1"/>
          </p:cNvSpPr>
          <p:nvPr/>
        </p:nvSpPr>
        <p:spPr bwMode="auto">
          <a:xfrm>
            <a:off x="7814881" y="5720664"/>
            <a:ext cx="452160" cy="295231"/>
          </a:xfrm>
          <a:prstGeom prst="roundRect">
            <a:avLst>
              <a:gd name="adj" fmla="val 486"/>
            </a:avLst>
          </a:prstGeom>
          <a:solidFill>
            <a:srgbClr val="FF6633"/>
          </a:solidFill>
          <a:ln w="36720" cap="flat">
            <a:solidFill>
              <a:srgbClr val="3333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 anchor="ctr" anchorCtr="1"/>
          <a:lstStyle/>
          <a:p>
            <a:pPr algn="ctr"/>
            <a:r>
              <a:rPr lang="en-US" sz="1400">
                <a:solidFill>
                  <a:srgbClr val="333366"/>
                </a:solidFill>
              </a:rPr>
              <a:t>ALU</a:t>
            </a:r>
          </a:p>
        </p:txBody>
      </p:sp>
      <p:sp>
        <p:nvSpPr>
          <p:cNvPr id="23600" name="AutoShape 48"/>
          <p:cNvSpPr>
            <a:spLocks noChangeArrowheads="1"/>
          </p:cNvSpPr>
          <p:nvPr/>
        </p:nvSpPr>
        <p:spPr bwMode="auto">
          <a:xfrm>
            <a:off x="7814881" y="6056220"/>
            <a:ext cx="452160" cy="266428"/>
          </a:xfrm>
          <a:prstGeom prst="roundRect">
            <a:avLst>
              <a:gd name="adj" fmla="val 542"/>
            </a:avLst>
          </a:prstGeom>
          <a:solidFill>
            <a:srgbClr val="FF6633"/>
          </a:solidFill>
          <a:ln w="36720" cap="flat">
            <a:solidFill>
              <a:srgbClr val="3333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 anchor="ctr" anchorCtr="1"/>
          <a:lstStyle/>
          <a:p>
            <a:pPr algn="ctr"/>
            <a:r>
              <a:rPr lang="en-US" sz="1400">
                <a:solidFill>
                  <a:srgbClr val="333366"/>
                </a:solidFill>
              </a:rPr>
              <a:t>ALU</a:t>
            </a:r>
          </a:p>
        </p:txBody>
      </p:sp>
      <p:sp>
        <p:nvSpPr>
          <p:cNvPr id="23601" name="AutoShape 49"/>
          <p:cNvSpPr>
            <a:spLocks noChangeArrowheads="1"/>
          </p:cNvSpPr>
          <p:nvPr/>
        </p:nvSpPr>
        <p:spPr bwMode="auto">
          <a:xfrm>
            <a:off x="8308800" y="5720664"/>
            <a:ext cx="452160" cy="295231"/>
          </a:xfrm>
          <a:prstGeom prst="roundRect">
            <a:avLst>
              <a:gd name="adj" fmla="val 486"/>
            </a:avLst>
          </a:prstGeom>
          <a:solidFill>
            <a:srgbClr val="FF6633"/>
          </a:solidFill>
          <a:ln w="36720" cap="flat">
            <a:solidFill>
              <a:srgbClr val="3333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 anchor="ctr" anchorCtr="1"/>
          <a:lstStyle/>
          <a:p>
            <a:pPr algn="ctr"/>
            <a:r>
              <a:rPr lang="en-US" sz="1400">
                <a:solidFill>
                  <a:srgbClr val="333366"/>
                </a:solidFill>
              </a:rPr>
              <a:t>ALU</a:t>
            </a:r>
          </a:p>
        </p:txBody>
      </p:sp>
      <p:sp>
        <p:nvSpPr>
          <p:cNvPr id="23602" name="AutoShape 50"/>
          <p:cNvSpPr>
            <a:spLocks noChangeArrowheads="1"/>
          </p:cNvSpPr>
          <p:nvPr/>
        </p:nvSpPr>
        <p:spPr bwMode="auto">
          <a:xfrm>
            <a:off x="8308800" y="6056220"/>
            <a:ext cx="452160" cy="266428"/>
          </a:xfrm>
          <a:prstGeom prst="roundRect">
            <a:avLst>
              <a:gd name="adj" fmla="val 542"/>
            </a:avLst>
          </a:prstGeom>
          <a:solidFill>
            <a:srgbClr val="FF6633"/>
          </a:solidFill>
          <a:ln w="36720" cap="flat">
            <a:solidFill>
              <a:srgbClr val="3333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 anchor="ctr" anchorCtr="1"/>
          <a:lstStyle/>
          <a:p>
            <a:pPr algn="ctr"/>
            <a:r>
              <a:rPr lang="en-US" sz="1400">
                <a:solidFill>
                  <a:srgbClr val="333366"/>
                </a:solidFill>
              </a:rPr>
              <a:t>ALU</a:t>
            </a:r>
          </a:p>
        </p:txBody>
      </p:sp>
      <p:sp>
        <p:nvSpPr>
          <p:cNvPr id="23603" name="Freeform 51"/>
          <p:cNvSpPr>
            <a:spLocks/>
          </p:cNvSpPr>
          <p:nvPr/>
        </p:nvSpPr>
        <p:spPr bwMode="auto">
          <a:xfrm>
            <a:off x="6291360" y="5766749"/>
            <a:ext cx="483840" cy="152656"/>
          </a:xfrm>
          <a:custGeom>
            <a:avLst/>
            <a:gdLst>
              <a:gd name="T0" fmla="*/ 0 w 1480"/>
              <a:gd name="T1" fmla="*/ 467 h 468"/>
              <a:gd name="T2" fmla="*/ 1479 w 1480"/>
              <a:gd name="T3" fmla="*/ 312 h 4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80" h="468">
                <a:moveTo>
                  <a:pt x="0" y="467"/>
                </a:moveTo>
                <a:cubicBezTo>
                  <a:pt x="778" y="0"/>
                  <a:pt x="1479" y="312"/>
                  <a:pt x="1479" y="312"/>
                </a:cubicBezTo>
              </a:path>
            </a:pathLst>
          </a:custGeom>
          <a:noFill/>
          <a:ln w="36720" cap="flat">
            <a:solidFill>
              <a:srgbClr val="0084D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604" name="Freeform 52"/>
          <p:cNvSpPr>
            <a:spLocks/>
          </p:cNvSpPr>
          <p:nvPr/>
        </p:nvSpPr>
        <p:spPr bwMode="auto">
          <a:xfrm>
            <a:off x="6289920" y="5831556"/>
            <a:ext cx="483840" cy="152656"/>
          </a:xfrm>
          <a:custGeom>
            <a:avLst/>
            <a:gdLst>
              <a:gd name="T0" fmla="*/ 0 w 1480"/>
              <a:gd name="T1" fmla="*/ 467 h 468"/>
              <a:gd name="T2" fmla="*/ 1479 w 1480"/>
              <a:gd name="T3" fmla="*/ 312 h 4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80" h="468">
                <a:moveTo>
                  <a:pt x="0" y="467"/>
                </a:moveTo>
                <a:cubicBezTo>
                  <a:pt x="778" y="0"/>
                  <a:pt x="1479" y="312"/>
                  <a:pt x="1479" y="312"/>
                </a:cubicBezTo>
              </a:path>
            </a:pathLst>
          </a:custGeom>
          <a:noFill/>
          <a:ln w="36720" cap="flat">
            <a:solidFill>
              <a:srgbClr val="0084D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605" name="Freeform 53"/>
          <p:cNvSpPr>
            <a:spLocks/>
          </p:cNvSpPr>
          <p:nvPr/>
        </p:nvSpPr>
        <p:spPr bwMode="auto">
          <a:xfrm>
            <a:off x="6291360" y="5700502"/>
            <a:ext cx="483840" cy="152656"/>
          </a:xfrm>
          <a:custGeom>
            <a:avLst/>
            <a:gdLst>
              <a:gd name="T0" fmla="*/ 0 w 1480"/>
              <a:gd name="T1" fmla="*/ 467 h 468"/>
              <a:gd name="T2" fmla="*/ 1479 w 1480"/>
              <a:gd name="T3" fmla="*/ 312 h 4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80" h="468">
                <a:moveTo>
                  <a:pt x="0" y="467"/>
                </a:moveTo>
                <a:cubicBezTo>
                  <a:pt x="778" y="0"/>
                  <a:pt x="1479" y="312"/>
                  <a:pt x="1479" y="312"/>
                </a:cubicBezTo>
              </a:path>
            </a:pathLst>
          </a:custGeom>
          <a:noFill/>
          <a:ln w="36720" cap="flat">
            <a:solidFill>
              <a:srgbClr val="0084D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606" name="Freeform 54"/>
          <p:cNvSpPr>
            <a:spLocks/>
          </p:cNvSpPr>
          <p:nvPr/>
        </p:nvSpPr>
        <p:spPr bwMode="auto">
          <a:xfrm>
            <a:off x="6291360" y="6100864"/>
            <a:ext cx="483840" cy="149776"/>
          </a:xfrm>
          <a:custGeom>
            <a:avLst/>
            <a:gdLst>
              <a:gd name="T0" fmla="*/ 1481 w 1482"/>
              <a:gd name="T1" fmla="*/ 0 h 458"/>
              <a:gd name="T2" fmla="*/ 0 w 1482"/>
              <a:gd name="T3" fmla="*/ 137 h 45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82" h="458">
                <a:moveTo>
                  <a:pt x="1481" y="0"/>
                </a:moveTo>
                <a:cubicBezTo>
                  <a:pt x="698" y="457"/>
                  <a:pt x="0" y="137"/>
                  <a:pt x="0" y="137"/>
                </a:cubicBezTo>
              </a:path>
            </a:pathLst>
          </a:custGeom>
          <a:noFill/>
          <a:ln w="36720" cap="flat">
            <a:solidFill>
              <a:srgbClr val="0084D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607" name="Freeform 55"/>
          <p:cNvSpPr>
            <a:spLocks/>
          </p:cNvSpPr>
          <p:nvPr/>
        </p:nvSpPr>
        <p:spPr bwMode="auto">
          <a:xfrm>
            <a:off x="6289920" y="6230477"/>
            <a:ext cx="483840" cy="149776"/>
          </a:xfrm>
          <a:custGeom>
            <a:avLst/>
            <a:gdLst>
              <a:gd name="T0" fmla="*/ 1480 w 1481"/>
              <a:gd name="T1" fmla="*/ 0 h 458"/>
              <a:gd name="T2" fmla="*/ 0 w 1481"/>
              <a:gd name="T3" fmla="*/ 137 h 45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81" h="458">
                <a:moveTo>
                  <a:pt x="1480" y="0"/>
                </a:moveTo>
                <a:cubicBezTo>
                  <a:pt x="697" y="457"/>
                  <a:pt x="0" y="137"/>
                  <a:pt x="0" y="137"/>
                </a:cubicBezTo>
              </a:path>
            </a:pathLst>
          </a:custGeom>
          <a:noFill/>
          <a:ln w="36720" cap="flat">
            <a:solidFill>
              <a:srgbClr val="0084D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608" name="Freeform 56"/>
          <p:cNvSpPr>
            <a:spLocks/>
          </p:cNvSpPr>
          <p:nvPr/>
        </p:nvSpPr>
        <p:spPr bwMode="auto">
          <a:xfrm>
            <a:off x="6291360" y="6165671"/>
            <a:ext cx="483840" cy="149776"/>
          </a:xfrm>
          <a:custGeom>
            <a:avLst/>
            <a:gdLst>
              <a:gd name="T0" fmla="*/ 1481 w 1482"/>
              <a:gd name="T1" fmla="*/ 0 h 458"/>
              <a:gd name="T2" fmla="*/ 0 w 1482"/>
              <a:gd name="T3" fmla="*/ 137 h 45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82" h="458">
                <a:moveTo>
                  <a:pt x="1481" y="0"/>
                </a:moveTo>
                <a:cubicBezTo>
                  <a:pt x="697" y="457"/>
                  <a:pt x="0" y="137"/>
                  <a:pt x="0" y="137"/>
                </a:cubicBezTo>
              </a:path>
            </a:pathLst>
          </a:custGeom>
          <a:noFill/>
          <a:ln w="36720" cap="flat">
            <a:solidFill>
              <a:srgbClr val="0084D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609" name="Freeform 57"/>
          <p:cNvSpPr>
            <a:spLocks/>
          </p:cNvSpPr>
          <p:nvPr/>
        </p:nvSpPr>
        <p:spPr bwMode="auto">
          <a:xfrm>
            <a:off x="1856161" y="5647216"/>
            <a:ext cx="3163680" cy="673991"/>
          </a:xfrm>
          <a:custGeom>
            <a:avLst/>
            <a:gdLst>
              <a:gd name="T0" fmla="*/ 0 w 9689"/>
              <a:gd name="T1" fmla="*/ 2062 h 2063"/>
              <a:gd name="T2" fmla="*/ 9688 w 9689"/>
              <a:gd name="T3" fmla="*/ 545 h 20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689" h="2063">
                <a:moveTo>
                  <a:pt x="0" y="2062"/>
                </a:moveTo>
                <a:cubicBezTo>
                  <a:pt x="3774" y="0"/>
                  <a:pt x="9688" y="545"/>
                  <a:pt x="9688" y="545"/>
                </a:cubicBezTo>
              </a:path>
            </a:pathLst>
          </a:custGeom>
          <a:noFill/>
          <a:ln w="36720" cap="flat">
            <a:solidFill>
              <a:srgbClr val="0084D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610" name="Freeform 58"/>
          <p:cNvSpPr>
            <a:spLocks/>
          </p:cNvSpPr>
          <p:nvPr/>
        </p:nvSpPr>
        <p:spPr bwMode="auto">
          <a:xfrm>
            <a:off x="1863360" y="5917965"/>
            <a:ext cx="3146400" cy="711435"/>
          </a:xfrm>
          <a:custGeom>
            <a:avLst/>
            <a:gdLst>
              <a:gd name="T0" fmla="*/ 9636 w 9637"/>
              <a:gd name="T1" fmla="*/ 0 h 2179"/>
              <a:gd name="T2" fmla="*/ 0 w 9637"/>
              <a:gd name="T3" fmla="*/ 1815 h 217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637" h="2179">
                <a:moveTo>
                  <a:pt x="9636" y="0"/>
                </a:moveTo>
                <a:cubicBezTo>
                  <a:pt x="5927" y="2178"/>
                  <a:pt x="0" y="1815"/>
                  <a:pt x="0" y="1815"/>
                </a:cubicBezTo>
              </a:path>
            </a:pathLst>
          </a:custGeom>
          <a:noFill/>
          <a:ln w="36720" cap="flat">
            <a:solidFill>
              <a:srgbClr val="0084D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611" name="Text Box 59"/>
          <p:cNvSpPr txBox="1">
            <a:spLocks noChangeArrowheads="1"/>
          </p:cNvSpPr>
          <p:nvPr/>
        </p:nvSpPr>
        <p:spPr bwMode="auto">
          <a:xfrm>
            <a:off x="685440" y="2096155"/>
            <a:ext cx="1435680" cy="41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6720" cap="flat">
                <a:solidFill>
                  <a:srgbClr val="333366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108000"/>
              </a:lnSpc>
            </a:pPr>
            <a:r>
              <a:rPr lang="en-US" sz="2000" dirty="0">
                <a:solidFill>
                  <a:srgbClr val="C5000B"/>
                </a:solidFill>
                <a:latin typeface="URW Chancery L" charset="0"/>
              </a:rPr>
              <a:t>O(100) cycles</a:t>
            </a:r>
          </a:p>
        </p:txBody>
      </p:sp>
      <p:sp>
        <p:nvSpPr>
          <p:cNvPr id="23612" name="Text Box 60"/>
          <p:cNvSpPr txBox="1">
            <a:spLocks noChangeArrowheads="1"/>
          </p:cNvSpPr>
          <p:nvPr/>
        </p:nvSpPr>
        <p:spPr bwMode="auto">
          <a:xfrm>
            <a:off x="4953000" y="2432358"/>
            <a:ext cx="1314720" cy="41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6720" cap="flat">
                <a:solidFill>
                  <a:srgbClr val="333366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108000"/>
              </a:lnSpc>
            </a:pPr>
            <a:r>
              <a:rPr lang="en-US" sz="2000" dirty="0">
                <a:solidFill>
                  <a:srgbClr val="C5000B"/>
                </a:solidFill>
                <a:latin typeface="URW Chancery L" charset="0"/>
              </a:rPr>
              <a:t>O(10) cycles</a:t>
            </a:r>
          </a:p>
        </p:txBody>
      </p:sp>
    </p:spTree>
    <p:extLst>
      <p:ext uri="{BB962C8B-B14F-4D97-AF65-F5344CB8AC3E}">
        <p14:creationId xmlns="" xmlns:p14="http://schemas.microsoft.com/office/powerpoint/2010/main" val="2368356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7" grpId="0" animBg="1"/>
      <p:bldP spid="23568" grpId="0" animBg="1"/>
      <p:bldP spid="23569" grpId="0" animBg="1"/>
      <p:bldP spid="23570" grpId="0" animBg="1"/>
      <p:bldP spid="23571" grpId="0" animBg="1"/>
      <p:bldP spid="23572" grpId="0" animBg="1"/>
      <p:bldP spid="23583" grpId="0" animBg="1"/>
      <p:bldP spid="23584" grpId="0" animBg="1"/>
      <p:bldP spid="23585" grpId="0" animBg="1"/>
      <p:bldP spid="23586" grpId="0" animBg="1"/>
      <p:bldP spid="23587" grpId="0" animBg="1"/>
      <p:bldP spid="23588" grpId="0" animBg="1"/>
      <p:bldP spid="23589" grpId="0" animBg="1"/>
      <p:bldP spid="23590" grpId="0" animBg="1"/>
      <p:bldP spid="23591" grpId="0" animBg="1"/>
      <p:bldP spid="23592" grpId="0" animBg="1"/>
      <p:bldP spid="23603" grpId="0" animBg="1"/>
      <p:bldP spid="23604" grpId="0" animBg="1"/>
      <p:bldP spid="23605" grpId="0" animBg="1"/>
      <p:bldP spid="23606" grpId="0" animBg="1"/>
      <p:bldP spid="23607" grpId="0" animBg="1"/>
      <p:bldP spid="23608" grpId="0" animBg="1"/>
      <p:bldP spid="23609" grpId="0" animBg="1"/>
      <p:bldP spid="236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Shared Memory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Communicate within thread block</a:t>
            </a:r>
          </a:p>
          <a:p>
            <a:r>
              <a:rPr lang="en-US" dirty="0" smtClean="0"/>
              <a:t>Fast synchronization</a:t>
            </a:r>
            <a:endParaRPr lang="en-US" dirty="0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4572000"/>
            <a:ext cx="3054240" cy="32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Kernel </a:t>
            </a:r>
            <a:r>
              <a:rPr lang="en-US" dirty="0">
                <a:solidFill>
                  <a:srgbClr val="008000"/>
                </a:solidFill>
                <a:latin typeface="Comic Sans MS" pitchFamily="64" charset="0"/>
              </a:rPr>
              <a:t>&lt;&lt;&lt;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1, 256</a:t>
            </a:r>
            <a:r>
              <a:rPr lang="en-US" dirty="0">
                <a:solidFill>
                  <a:srgbClr val="008000"/>
                </a:solidFill>
                <a:latin typeface="Comic Sans MS" pitchFamily="64" charset="0"/>
              </a:rPr>
              <a:t>&gt;&gt;&gt;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(A);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311769" y="2824809"/>
            <a:ext cx="5562600" cy="37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117000"/>
              </a:lnSpc>
            </a:pPr>
            <a:r>
              <a:rPr lang="en-US" dirty="0">
                <a:solidFill>
                  <a:srgbClr val="008000"/>
                </a:solidFill>
                <a:latin typeface="Comic Sans MS" pitchFamily="64" charset="0"/>
              </a:rPr>
              <a:t>__global__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mic Sans MS" pitchFamily="64" charset="0"/>
              </a:rPr>
              <a:t>void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Kernel(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int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*A</a:t>
            </a:r>
            <a:r>
              <a:rPr lang="en-US" dirty="0" smtClean="0">
                <a:solidFill>
                  <a:srgbClr val="0084D1"/>
                </a:solidFill>
                <a:latin typeface="Comic Sans MS" pitchFamily="64" charset="0"/>
              </a:rPr>
              <a:t>) {</a:t>
            </a:r>
            <a:endParaRPr lang="en-US" dirty="0">
              <a:solidFill>
                <a:srgbClr val="0084D1"/>
              </a:solidFill>
              <a:latin typeface="Comic Sans MS" pitchFamily="64" charset="0"/>
            </a:endParaRP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	</a:t>
            </a:r>
            <a:r>
              <a:rPr lang="en-US" dirty="0" err="1">
                <a:solidFill>
                  <a:srgbClr val="FF0000"/>
                </a:solidFill>
                <a:latin typeface="Comic Sans MS" pitchFamily="64" charset="0"/>
              </a:rPr>
              <a:t>int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tid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= </a:t>
            </a:r>
            <a:r>
              <a:rPr lang="en-US" dirty="0" err="1">
                <a:solidFill>
                  <a:srgbClr val="008000"/>
                </a:solidFill>
                <a:latin typeface="Comic Sans MS" pitchFamily="64" charset="0"/>
              </a:rPr>
              <a:t>threadIdx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.x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;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mic Sans MS" pitchFamily="64" charset="0"/>
              </a:rPr>
              <a:t>for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(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i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=0; 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i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&lt;N/256; 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i</a:t>
            </a:r>
            <a:r>
              <a:rPr lang="en-US" dirty="0" smtClean="0">
                <a:solidFill>
                  <a:srgbClr val="0084D1"/>
                </a:solidFill>
                <a:latin typeface="Comic Sans MS" pitchFamily="64" charset="0"/>
              </a:rPr>
              <a:t>++) {</a:t>
            </a:r>
            <a:endParaRPr lang="en-US" dirty="0">
              <a:solidFill>
                <a:srgbClr val="0084D1"/>
              </a:solidFill>
              <a:latin typeface="Comic Sans MS" pitchFamily="64" charset="0"/>
            </a:endParaRP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		</a:t>
            </a:r>
            <a:r>
              <a:rPr lang="en-US" dirty="0">
                <a:solidFill>
                  <a:srgbClr val="008000"/>
                </a:solidFill>
                <a:latin typeface="Comic Sans MS" pitchFamily="64" charset="0"/>
              </a:rPr>
              <a:t>__shared__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4" charset="0"/>
              </a:rPr>
              <a:t>int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tile[256];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		tile[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tid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] = A[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i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*256+tid];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		</a:t>
            </a:r>
            <a:r>
              <a:rPr lang="en-US" dirty="0">
                <a:solidFill>
                  <a:srgbClr val="008000"/>
                </a:solidFill>
                <a:latin typeface="Comic Sans MS" pitchFamily="64" charset="0"/>
              </a:rPr>
              <a:t>__</a:t>
            </a:r>
            <a:r>
              <a:rPr lang="en-US" dirty="0" err="1">
                <a:solidFill>
                  <a:srgbClr val="008000"/>
                </a:solidFill>
                <a:latin typeface="Comic Sans MS" pitchFamily="64" charset="0"/>
              </a:rPr>
              <a:t>syncthreads</a:t>
            </a:r>
            <a:r>
              <a:rPr lang="en-US" dirty="0">
                <a:solidFill>
                  <a:srgbClr val="008000"/>
                </a:solidFill>
                <a:latin typeface="Comic Sans MS" pitchFamily="64" charset="0"/>
              </a:rPr>
              <a:t>();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4" charset="0"/>
              </a:rPr>
              <a:t>		// sort the tile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4" charset="0"/>
              </a:rPr>
              <a:t>in-place at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4" charset="0"/>
              </a:rPr>
              <a:t>	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4" charset="0"/>
              </a:rPr>
              <a:t>	// the bandwidth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4" charset="0"/>
              </a:rPr>
              <a:t>of shared memory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		</a:t>
            </a:r>
            <a:r>
              <a:rPr lang="en-US" dirty="0">
                <a:solidFill>
                  <a:srgbClr val="008000"/>
                </a:solidFill>
                <a:latin typeface="Comic Sans MS" pitchFamily="64" charset="0"/>
              </a:rPr>
              <a:t>__</a:t>
            </a:r>
            <a:r>
              <a:rPr lang="en-US" dirty="0" err="1">
                <a:solidFill>
                  <a:srgbClr val="008000"/>
                </a:solidFill>
                <a:latin typeface="Comic Sans MS" pitchFamily="64" charset="0"/>
              </a:rPr>
              <a:t>syncthreads</a:t>
            </a:r>
            <a:r>
              <a:rPr lang="en-US" dirty="0">
                <a:solidFill>
                  <a:srgbClr val="008000"/>
                </a:solidFill>
                <a:latin typeface="Comic Sans MS" pitchFamily="64" charset="0"/>
              </a:rPr>
              <a:t>();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		A[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i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*256+tid] = tile[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tid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];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	}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833932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Synchronizers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Informative __</a:t>
            </a:r>
            <a:r>
              <a:rPr lang="en-US" dirty="0" err="1" smtClean="0"/>
              <a:t>synchthreads</a:t>
            </a:r>
            <a:endParaRPr lang="en-US" dirty="0" smtClean="0"/>
          </a:p>
          <a:p>
            <a:pPr lvl="1"/>
            <a:r>
              <a:rPr lang="en-US" dirty="0" smtClean="0"/>
              <a:t>Returns the number of threads with non-zero predicate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Return non-zero if all threads have non-zero predicate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Return non-zero if </a:t>
            </a:r>
            <a:r>
              <a:rPr lang="en-US" dirty="0" smtClean="0"/>
              <a:t>any of threads </a:t>
            </a:r>
            <a:r>
              <a:rPr lang="en-US" dirty="0"/>
              <a:t>have non-zero </a:t>
            </a:r>
            <a:r>
              <a:rPr lang="en-US" dirty="0" smtClean="0"/>
              <a:t>predicate: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1600" y="2667000"/>
            <a:ext cx="6934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 lvl="1"/>
            <a:r>
              <a:rPr lang="en-US" sz="2000" dirty="0" err="1" smtClean="0">
                <a:solidFill>
                  <a:srgbClr val="0084D1"/>
                </a:solidFill>
                <a:latin typeface="Comic Sans MS" pitchFamily="64" charset="0"/>
              </a:rPr>
              <a:t>int</a:t>
            </a:r>
            <a:r>
              <a:rPr lang="en-US" sz="2000" dirty="0" smtClean="0">
                <a:solidFill>
                  <a:srgbClr val="0084D1"/>
                </a:solidFill>
                <a:latin typeface="Comic Sans MS" pitchFamily="64" charset="0"/>
              </a:rPr>
              <a:t> </a:t>
            </a:r>
            <a:r>
              <a:rPr lang="en-US" sz="2000" dirty="0">
                <a:solidFill>
                  <a:srgbClr val="0084D1"/>
                </a:solidFill>
                <a:latin typeface="Comic Sans MS" pitchFamily="64" charset="0"/>
              </a:rPr>
              <a:t>__</a:t>
            </a:r>
            <a:r>
              <a:rPr lang="en-US" sz="2000" dirty="0" err="1">
                <a:solidFill>
                  <a:srgbClr val="0084D1"/>
                </a:solidFill>
                <a:latin typeface="Comic Sans MS" pitchFamily="64" charset="0"/>
              </a:rPr>
              <a:t>syncthreads_count</a:t>
            </a:r>
            <a:r>
              <a:rPr lang="en-US" sz="2000" dirty="0">
                <a:solidFill>
                  <a:srgbClr val="0084D1"/>
                </a:solidFill>
                <a:latin typeface="Comic Sans MS" pitchFamily="64" charset="0"/>
              </a:rPr>
              <a:t>(</a:t>
            </a:r>
            <a:r>
              <a:rPr lang="en-US" sz="2000" dirty="0" err="1">
                <a:solidFill>
                  <a:srgbClr val="0084D1"/>
                </a:solidFill>
                <a:latin typeface="Comic Sans MS" pitchFamily="64" charset="0"/>
              </a:rPr>
              <a:t>int</a:t>
            </a:r>
            <a:r>
              <a:rPr lang="en-US" sz="2000" dirty="0">
                <a:solidFill>
                  <a:srgbClr val="0084D1"/>
                </a:solidFill>
                <a:latin typeface="Comic Sans MS" pitchFamily="64" charset="0"/>
              </a:rPr>
              <a:t> predicate</a:t>
            </a:r>
            <a:r>
              <a:rPr lang="en-US" sz="2000" dirty="0" smtClean="0">
                <a:solidFill>
                  <a:srgbClr val="0084D1"/>
                </a:solidFill>
                <a:latin typeface="Comic Sans MS" pitchFamily="64" charset="0"/>
              </a:rPr>
              <a:t>);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3562290"/>
            <a:ext cx="678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err="1">
                <a:solidFill>
                  <a:srgbClr val="0084D1"/>
                </a:solidFill>
                <a:latin typeface="Comic Sans MS" pitchFamily="64" charset="0"/>
              </a:rPr>
              <a:t>int</a:t>
            </a:r>
            <a:r>
              <a:rPr lang="en-US" sz="2000" dirty="0">
                <a:solidFill>
                  <a:srgbClr val="0084D1"/>
                </a:solidFill>
                <a:latin typeface="Comic Sans MS" pitchFamily="64" charset="0"/>
              </a:rPr>
              <a:t> __</a:t>
            </a:r>
            <a:r>
              <a:rPr lang="en-US" sz="2000" dirty="0" err="1">
                <a:solidFill>
                  <a:srgbClr val="0084D1"/>
                </a:solidFill>
                <a:latin typeface="Comic Sans MS" pitchFamily="64" charset="0"/>
              </a:rPr>
              <a:t>syncthreads_and</a:t>
            </a:r>
            <a:r>
              <a:rPr lang="en-US" sz="2000" dirty="0">
                <a:solidFill>
                  <a:srgbClr val="0084D1"/>
                </a:solidFill>
                <a:latin typeface="Comic Sans MS" pitchFamily="64" charset="0"/>
              </a:rPr>
              <a:t>(</a:t>
            </a:r>
            <a:r>
              <a:rPr lang="en-US" sz="2000" dirty="0" err="1">
                <a:solidFill>
                  <a:srgbClr val="0084D1"/>
                </a:solidFill>
                <a:latin typeface="Comic Sans MS" pitchFamily="64" charset="0"/>
              </a:rPr>
              <a:t>int</a:t>
            </a:r>
            <a:r>
              <a:rPr lang="en-US" sz="2000" dirty="0">
                <a:solidFill>
                  <a:srgbClr val="0084D1"/>
                </a:solidFill>
                <a:latin typeface="Comic Sans MS" pitchFamily="64" charset="0"/>
              </a:rPr>
              <a:t> predicate</a:t>
            </a:r>
            <a:r>
              <a:rPr lang="en-US" sz="2000" dirty="0" smtClean="0">
                <a:solidFill>
                  <a:srgbClr val="0084D1"/>
                </a:solidFill>
                <a:latin typeface="Comic Sans MS" pitchFamily="64" charset="0"/>
              </a:rPr>
              <a:t>);</a:t>
            </a:r>
            <a:endParaRPr lang="en-US" sz="2000" dirty="0">
              <a:solidFill>
                <a:srgbClr val="0084D1"/>
              </a:solidFill>
              <a:latin typeface="Comic Sans MS" pitchFamily="6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4953000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err="1" smtClean="0">
                <a:solidFill>
                  <a:srgbClr val="0084D1"/>
                </a:solidFill>
                <a:latin typeface="Comic Sans MS" pitchFamily="64" charset="0"/>
              </a:rPr>
              <a:t>int</a:t>
            </a:r>
            <a:r>
              <a:rPr lang="en-US" sz="2000" dirty="0" smtClean="0">
                <a:solidFill>
                  <a:srgbClr val="0084D1"/>
                </a:solidFill>
                <a:latin typeface="Comic Sans MS" pitchFamily="64" charset="0"/>
              </a:rPr>
              <a:t> </a:t>
            </a:r>
            <a:r>
              <a:rPr lang="en-US" sz="2000" dirty="0">
                <a:solidFill>
                  <a:srgbClr val="0084D1"/>
                </a:solidFill>
                <a:latin typeface="Comic Sans MS" pitchFamily="64" charset="0"/>
              </a:rPr>
              <a:t>__</a:t>
            </a:r>
            <a:r>
              <a:rPr lang="en-US" sz="2000" dirty="0" err="1">
                <a:solidFill>
                  <a:srgbClr val="0084D1"/>
                </a:solidFill>
                <a:latin typeface="Comic Sans MS" pitchFamily="64" charset="0"/>
              </a:rPr>
              <a:t>syncthreads_or</a:t>
            </a:r>
            <a:r>
              <a:rPr lang="en-US" sz="2000" dirty="0">
                <a:solidFill>
                  <a:srgbClr val="0084D1"/>
                </a:solidFill>
                <a:latin typeface="Comic Sans MS" pitchFamily="64" charset="0"/>
              </a:rPr>
              <a:t>(</a:t>
            </a:r>
            <a:r>
              <a:rPr lang="en-US" sz="2000" dirty="0" err="1">
                <a:solidFill>
                  <a:srgbClr val="0084D1"/>
                </a:solidFill>
                <a:latin typeface="Comic Sans MS" pitchFamily="64" charset="0"/>
              </a:rPr>
              <a:t>int</a:t>
            </a:r>
            <a:r>
              <a:rPr lang="en-US" sz="2000" dirty="0">
                <a:solidFill>
                  <a:srgbClr val="0084D1"/>
                </a:solidFill>
                <a:latin typeface="Comic Sans MS" pitchFamily="64" charset="0"/>
              </a:rPr>
              <a:t> predicate);</a:t>
            </a:r>
          </a:p>
        </p:txBody>
      </p:sp>
    </p:spTree>
    <p:extLst>
      <p:ext uri="{BB962C8B-B14F-4D97-AF65-F5344CB8AC3E}">
        <p14:creationId xmlns="" xmlns:p14="http://schemas.microsoft.com/office/powerpoint/2010/main" val="27555696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Race Condition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778400" y="2236556"/>
            <a:ext cx="6428160" cy="160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117000"/>
              </a:lnSpc>
            </a:pPr>
            <a:r>
              <a:rPr lang="en-US" dirty="0">
                <a:solidFill>
                  <a:srgbClr val="008000"/>
                </a:solidFill>
                <a:latin typeface="Comic Sans MS" pitchFamily="64" charset="0"/>
              </a:rPr>
              <a:t>__global__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mic Sans MS" pitchFamily="64" charset="0"/>
              </a:rPr>
              <a:t>void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kernel(</a:t>
            </a:r>
            <a:r>
              <a:rPr lang="en-US" dirty="0">
                <a:solidFill>
                  <a:srgbClr val="FF0000"/>
                </a:solidFill>
                <a:latin typeface="Comic Sans MS" pitchFamily="64" charset="0"/>
              </a:rPr>
              <a:t>float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*a, </a:t>
            </a:r>
            <a:r>
              <a:rPr lang="en-US" dirty="0">
                <a:solidFill>
                  <a:srgbClr val="FF0000"/>
                </a:solidFill>
                <a:latin typeface="Comic Sans MS" pitchFamily="64" charset="0"/>
              </a:rPr>
              <a:t>float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*b, </a:t>
            </a:r>
            <a:r>
              <a:rPr lang="en-US" dirty="0">
                <a:solidFill>
                  <a:srgbClr val="FF0000"/>
                </a:solidFill>
                <a:latin typeface="Comic Sans MS" pitchFamily="64" charset="0"/>
              </a:rPr>
              <a:t>float 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*c) 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{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mic Sans MS" pitchFamily="64" charset="0"/>
              </a:rPr>
              <a:t>if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( </a:t>
            </a:r>
            <a:r>
              <a:rPr lang="en-US" dirty="0" err="1">
                <a:solidFill>
                  <a:srgbClr val="008000"/>
                </a:solidFill>
                <a:latin typeface="Comic Sans MS" pitchFamily="64" charset="0"/>
              </a:rPr>
              <a:t>threadIdx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.x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&lt; N ) 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       c[</a:t>
            </a:r>
            <a:r>
              <a:rPr lang="en-US" dirty="0" err="1">
                <a:solidFill>
                  <a:srgbClr val="008000"/>
                </a:solidFill>
                <a:latin typeface="Comic Sans MS" pitchFamily="64" charset="0"/>
              </a:rPr>
              <a:t>blockIdx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.x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] += a[</a:t>
            </a:r>
            <a:r>
              <a:rPr lang="en-US" dirty="0" err="1">
                <a:solidFill>
                  <a:srgbClr val="008000"/>
                </a:solidFill>
                <a:latin typeface="Comic Sans MS" pitchFamily="64" charset="0"/>
              </a:rPr>
              <a:t>blockIdx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.x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] * b[</a:t>
            </a:r>
            <a:r>
              <a:rPr lang="en-US" dirty="0" err="1">
                <a:solidFill>
                  <a:srgbClr val="008000"/>
                </a:solidFill>
                <a:latin typeface="Comic Sans MS" pitchFamily="64" charset="0"/>
              </a:rPr>
              <a:t>threadIdx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.x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];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2152758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CUDA Program in C/C++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828800"/>
            <a:ext cx="7010400" cy="457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ucida Console" pitchFamily="49" charset="0"/>
              </a:rPr>
              <a:t>Kernel Definition</a:t>
            </a:r>
            <a:endParaRPr lang="en-US" sz="2400" dirty="0">
              <a:latin typeface="Lucida Console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2286000"/>
            <a:ext cx="7010400" cy="457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Lucida Console" pitchFamily="49" charset="0"/>
              </a:rPr>
              <a:t>int</a:t>
            </a:r>
            <a:r>
              <a:rPr lang="en-US" sz="2400" dirty="0" smtClean="0">
                <a:latin typeface="Lucida Console" pitchFamily="49" charset="0"/>
              </a:rPr>
              <a:t> main(){</a:t>
            </a:r>
            <a:endParaRPr lang="en-US" sz="2400" dirty="0">
              <a:latin typeface="Lucida Console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5334000"/>
            <a:ext cx="7010400" cy="457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Lucida Console" pitchFamily="49" charset="0"/>
              </a:rPr>
              <a:t>}</a:t>
            </a:r>
            <a:endParaRPr lang="en-US" sz="2400" dirty="0">
              <a:latin typeface="Lucida Console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4267200"/>
            <a:ext cx="70104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ucida Console" pitchFamily="49" charset="0"/>
              </a:rPr>
              <a:t>CUDA Function Calls</a:t>
            </a:r>
            <a:endParaRPr lang="en-US" sz="2400" dirty="0">
              <a:latin typeface="Lucida Console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3352800"/>
            <a:ext cx="70104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ucida Console" pitchFamily="49" charset="0"/>
              </a:rPr>
              <a:t>CUDA Function Calls</a:t>
            </a:r>
            <a:endParaRPr lang="en-US" sz="2400" dirty="0">
              <a:latin typeface="Lucida Console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3810000"/>
            <a:ext cx="7010400" cy="457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ucida Console" pitchFamily="49" charset="0"/>
              </a:rPr>
              <a:t>Kernel Configuration and Launch</a:t>
            </a:r>
            <a:endParaRPr lang="en-US" sz="2400" dirty="0">
              <a:latin typeface="Lucida Console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0" y="2743200"/>
            <a:ext cx="7010400" cy="609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ucida Console" pitchFamily="49" charset="0"/>
              </a:rPr>
              <a:t>C/C++ code</a:t>
            </a:r>
            <a:endParaRPr lang="en-US" sz="2400" dirty="0">
              <a:latin typeface="Lucida Console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9200" y="4724400"/>
            <a:ext cx="7010400" cy="609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ucida Console" pitchFamily="49" charset="0"/>
              </a:rPr>
              <a:t>C/C++ code</a:t>
            </a:r>
            <a:endParaRPr lang="en-US" sz="2400" dirty="0">
              <a:latin typeface="Lucida Console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6019800"/>
            <a:ext cx="381000" cy="381000"/>
          </a:xfrm>
          <a:prstGeom prst="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66800" y="6031468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Original C Code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3393072" y="6019800"/>
            <a:ext cx="381000" cy="38100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50272" y="6031468"/>
            <a:ext cx="202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CUDA C extensions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6212472" y="6019800"/>
            <a:ext cx="381000" cy="381000"/>
          </a:xfrm>
          <a:prstGeom prst="rect">
            <a:avLst/>
          </a:prstGeom>
          <a:solidFill>
            <a:schemeClr val="accent3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669672" y="6031468"/>
            <a:ext cx="199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CUDA Runtime API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82395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Atomic </a:t>
            </a:r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operations which are not interrupted</a:t>
            </a:r>
          </a:p>
          <a:p>
            <a:r>
              <a:rPr lang="en-US" dirty="0"/>
              <a:t>Operate on the variables on global or shared memory</a:t>
            </a:r>
          </a:p>
          <a:p>
            <a:r>
              <a:rPr lang="en-US" dirty="0" smtClean="0"/>
              <a:t>Arithmetic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atomicAdd</a:t>
            </a:r>
            <a:r>
              <a:rPr lang="en-US" dirty="0"/>
              <a:t>(address, value)</a:t>
            </a:r>
          </a:p>
          <a:p>
            <a:pPr lvl="1"/>
            <a:r>
              <a:rPr lang="en-US" dirty="0" err="1" smtClean="0"/>
              <a:t>atomicExch</a:t>
            </a:r>
            <a:r>
              <a:rPr lang="en-US" dirty="0"/>
              <a:t>, </a:t>
            </a:r>
            <a:r>
              <a:rPr lang="en-US" dirty="0" err="1"/>
              <a:t>atomicSub</a:t>
            </a:r>
            <a:r>
              <a:rPr lang="en-US" dirty="0"/>
              <a:t>, </a:t>
            </a:r>
            <a:r>
              <a:rPr lang="en-US" dirty="0" err="1"/>
              <a:t>atomicInc</a:t>
            </a:r>
            <a:r>
              <a:rPr lang="en-US" dirty="0"/>
              <a:t>, </a:t>
            </a:r>
            <a:r>
              <a:rPr lang="en-US" dirty="0" err="1" smtClean="0"/>
              <a:t>atomicDec</a:t>
            </a:r>
            <a:r>
              <a:rPr lang="en-US" dirty="0" smtClean="0"/>
              <a:t>, </a:t>
            </a:r>
            <a:r>
              <a:rPr lang="en-US" dirty="0" err="1" smtClean="0"/>
              <a:t>atomicMin</a:t>
            </a:r>
            <a:r>
              <a:rPr lang="en-US" dirty="0"/>
              <a:t>, </a:t>
            </a:r>
            <a:r>
              <a:rPr lang="en-US" dirty="0" err="1"/>
              <a:t>atomicMax</a:t>
            </a:r>
            <a:r>
              <a:rPr lang="en-US" dirty="0"/>
              <a:t>, </a:t>
            </a:r>
            <a:r>
              <a:rPr lang="en-US" dirty="0" err="1"/>
              <a:t>atomicCAS</a:t>
            </a:r>
            <a:endParaRPr lang="en-US" dirty="0"/>
          </a:p>
          <a:p>
            <a:r>
              <a:rPr lang="en-US" dirty="0" smtClean="0"/>
              <a:t>Bitwise</a:t>
            </a:r>
            <a:endParaRPr lang="en-US" dirty="0"/>
          </a:p>
          <a:p>
            <a:pPr lvl="1"/>
            <a:r>
              <a:rPr lang="en-US" dirty="0" err="1"/>
              <a:t>atomicAnd</a:t>
            </a:r>
            <a:r>
              <a:rPr lang="en-US" dirty="0"/>
              <a:t>(address, value)</a:t>
            </a:r>
          </a:p>
          <a:p>
            <a:pPr lvl="1"/>
            <a:r>
              <a:rPr lang="en-US" dirty="0" err="1"/>
              <a:t>atomicOr</a:t>
            </a:r>
            <a:r>
              <a:rPr lang="en-US" dirty="0"/>
              <a:t>, </a:t>
            </a:r>
            <a:r>
              <a:rPr lang="en-US" dirty="0" err="1"/>
              <a:t>atomicXor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93794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Atomic Operations (3)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Making critical section using atomic operations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829440" y="2281200"/>
            <a:ext cx="7464960" cy="416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117000"/>
              </a:lnSpc>
            </a:pPr>
            <a:r>
              <a:rPr lang="en-US" dirty="0">
                <a:solidFill>
                  <a:srgbClr val="008000"/>
                </a:solidFill>
                <a:latin typeface="Comic Sans MS" pitchFamily="64" charset="0"/>
              </a:rPr>
              <a:t>__global__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mic Sans MS" pitchFamily="64" charset="0"/>
              </a:rPr>
              <a:t>void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kernel(</a:t>
            </a:r>
            <a:r>
              <a:rPr lang="en-US" dirty="0">
                <a:solidFill>
                  <a:srgbClr val="FF0000"/>
                </a:solidFill>
                <a:latin typeface="Comic Sans MS" pitchFamily="64" charset="0"/>
              </a:rPr>
              <a:t>float 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*a, </a:t>
            </a:r>
            <a:r>
              <a:rPr lang="en-US" dirty="0">
                <a:solidFill>
                  <a:srgbClr val="FF0000"/>
                </a:solidFill>
                <a:latin typeface="Comic Sans MS" pitchFamily="64" charset="0"/>
              </a:rPr>
              <a:t>float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*b, </a:t>
            </a:r>
            <a:r>
              <a:rPr lang="en-US" dirty="0">
                <a:solidFill>
                  <a:srgbClr val="FF0000"/>
                </a:solidFill>
                <a:latin typeface="Comic Sans MS" pitchFamily="64" charset="0"/>
              </a:rPr>
              <a:t>float 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*c,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4" charset="0"/>
              </a:rPr>
              <a:t>int</a:t>
            </a:r>
            <a:r>
              <a:rPr lang="en-US" dirty="0" smtClean="0">
                <a:solidFill>
                  <a:srgbClr val="FF0000"/>
                </a:solidFill>
                <a:latin typeface="Comic Sans MS" pitchFamily="64" charset="0"/>
              </a:rPr>
              <a:t> 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N) {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   </a:t>
            </a:r>
            <a:r>
              <a:rPr lang="en-US" dirty="0">
                <a:solidFill>
                  <a:srgbClr val="008000"/>
                </a:solidFill>
                <a:latin typeface="Comic Sans MS" pitchFamily="64" charset="0"/>
              </a:rPr>
              <a:t>__shared__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4" charset="0"/>
              </a:rPr>
              <a:t>int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lock;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   lock=0u;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mic Sans MS" pitchFamily="64" charset="0"/>
              </a:rPr>
              <a:t>if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(</a:t>
            </a:r>
            <a:r>
              <a:rPr lang="en-US" dirty="0" err="1">
                <a:solidFill>
                  <a:srgbClr val="008000"/>
                </a:solidFill>
                <a:latin typeface="Comic Sans MS" pitchFamily="64" charset="0"/>
              </a:rPr>
              <a:t>threadIdx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.x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&lt; N) {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       </a:t>
            </a:r>
            <a:r>
              <a:rPr lang="en-US" dirty="0" err="1">
                <a:solidFill>
                  <a:srgbClr val="FF0000"/>
                </a:solidFill>
                <a:latin typeface="Comic Sans MS" pitchFamily="64" charset="0"/>
              </a:rPr>
              <a:t>int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leaveLoop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= 0;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       while (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leaveLoop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==0) {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           if (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atomicExch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(&amp;lock, 1u) == 0u) {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4" charset="0"/>
              </a:rPr>
              <a:t>                //critical section</a:t>
            </a:r>
          </a:p>
          <a:p>
            <a:pPr>
              <a:lnSpc>
                <a:spcPct val="117000"/>
              </a:lnSpc>
            </a:pPr>
            <a:r>
              <a:rPr lang="en-US" dirty="0" smtClean="0">
                <a:solidFill>
                  <a:srgbClr val="0084D1"/>
                </a:solidFill>
                <a:latin typeface="Comic Sans MS" pitchFamily="64" charset="0"/>
              </a:rPr>
              <a:t>                </a:t>
            </a:r>
            <a:r>
              <a:rPr lang="en-US" dirty="0" err="1" smtClean="0">
                <a:solidFill>
                  <a:srgbClr val="0084D1"/>
                </a:solidFill>
                <a:latin typeface="Comic Sans MS" pitchFamily="64" charset="0"/>
              </a:rPr>
              <a:t>leaveLoop</a:t>
            </a:r>
            <a:r>
              <a:rPr lang="en-US" dirty="0" smtClean="0">
                <a:solidFill>
                  <a:srgbClr val="0084D1"/>
                </a:solidFill>
                <a:latin typeface="Comic Sans MS" pitchFamily="64" charset="0"/>
              </a:rPr>
              <a:t> = 1;</a:t>
            </a:r>
          </a:p>
          <a:p>
            <a:pPr>
              <a:lnSpc>
                <a:spcPct val="117000"/>
              </a:lnSpc>
            </a:pPr>
            <a:r>
              <a:rPr lang="en-US" dirty="0" smtClean="0">
                <a:solidFill>
                  <a:srgbClr val="0084D1"/>
                </a:solidFill>
                <a:latin typeface="Comic Sans MS" pitchFamily="64" charset="0"/>
              </a:rPr>
              <a:t>                </a:t>
            </a:r>
            <a:r>
              <a:rPr lang="en-US" dirty="0" err="1">
                <a:solidFill>
                  <a:srgbClr val="0084D1"/>
                </a:solidFill>
                <a:latin typeface="Comic Sans MS" pitchFamily="64" charset="0"/>
              </a:rPr>
              <a:t>atomicExch</a:t>
            </a: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(&amp;lock,0u);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           }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       }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    }</a:t>
            </a:r>
          </a:p>
          <a:p>
            <a:pPr>
              <a:lnSpc>
                <a:spcPct val="117000"/>
              </a:lnSpc>
            </a:pPr>
            <a:r>
              <a:rPr lang="en-US" dirty="0">
                <a:solidFill>
                  <a:srgbClr val="0084D1"/>
                </a:solidFill>
                <a:latin typeface="Comic Sans MS" pitchFamily="64" charset="0"/>
              </a:rPr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5326712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Access Coalescing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Memory transactions are at the memory block granularity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10200" y="3276600"/>
            <a:ext cx="35814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0200" y="3924300"/>
            <a:ext cx="114300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63840" y="3924300"/>
            <a:ext cx="112776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3924300"/>
            <a:ext cx="131064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0200" y="4457700"/>
            <a:ext cx="114300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Word 1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63840" y="4457700"/>
            <a:ext cx="112776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Word 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3200" y="4457700"/>
            <a:ext cx="131064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0200" y="4991100"/>
            <a:ext cx="114300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63840" y="4991100"/>
            <a:ext cx="112776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53200" y="4991100"/>
            <a:ext cx="131064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9308" y="2819400"/>
            <a:ext cx="3183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Logical View of Memory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228600" y="3281064"/>
            <a:ext cx="3550600" cy="2433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10200" y="4457700"/>
            <a:ext cx="114300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Word 1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63840" y="4457700"/>
            <a:ext cx="112776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Word 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53200" y="4457700"/>
            <a:ext cx="131064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2784455"/>
            <a:ext cx="3322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Streaming Multiprocessor</a:t>
            </a:r>
            <a:endParaRPr lang="en-US" sz="24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038600" y="3924300"/>
            <a:ext cx="1219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038600" y="5105400"/>
            <a:ext cx="1219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38600" y="3512403"/>
            <a:ext cx="1149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Request</a:t>
            </a:r>
          </a:p>
          <a:p>
            <a:r>
              <a:rPr lang="en-US" sz="2400" dirty="0" smtClean="0"/>
              <a:t>Word 1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191000" y="4648200"/>
            <a:ext cx="874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Reply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304800" y="3733800"/>
            <a:ext cx="838200" cy="5334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LD/ST</a:t>
            </a:r>
            <a:endParaRPr lang="en-US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1143000" y="3733800"/>
            <a:ext cx="838200" cy="5334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LD/ST</a:t>
            </a:r>
            <a:endParaRPr lang="en-US" sz="2000" b="1" dirty="0"/>
          </a:p>
        </p:txBody>
      </p:sp>
      <p:sp>
        <p:nvSpPr>
          <p:cNvPr id="30" name="Rectangle 29"/>
          <p:cNvSpPr/>
          <p:nvPr/>
        </p:nvSpPr>
        <p:spPr>
          <a:xfrm>
            <a:off x="1981200" y="3733800"/>
            <a:ext cx="838200" cy="5334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LD/ST</a:t>
            </a:r>
            <a:endParaRPr lang="en-US" sz="2000" b="1" dirty="0"/>
          </a:p>
        </p:txBody>
      </p:sp>
      <p:sp>
        <p:nvSpPr>
          <p:cNvPr id="31" name="Rectangle 30"/>
          <p:cNvSpPr/>
          <p:nvPr/>
        </p:nvSpPr>
        <p:spPr>
          <a:xfrm>
            <a:off x="2819400" y="3733800"/>
            <a:ext cx="838200" cy="5334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LD/ST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153224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-0.55503 2.2222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6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5717 4.444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-0.58003 2.22222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4" grpId="0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Access Coalescing (2)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Memory accesses of the threads in a warp are merged to a few memory transactions</a:t>
            </a:r>
            <a:endParaRPr lang="en-US" dirty="0"/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1981200" y="2667000"/>
            <a:ext cx="4443413" cy="108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117000"/>
              </a:lnSpc>
            </a:pPr>
            <a:r>
              <a:rPr lang="en-US" sz="2400" dirty="0" smtClean="0">
                <a:solidFill>
                  <a:srgbClr val="0084D1"/>
                </a:solidFill>
                <a:latin typeface="Comic Sans MS" pitchFamily="64" charset="0"/>
              </a:rPr>
              <a:t>// memory load inside kernel</a:t>
            </a:r>
          </a:p>
          <a:p>
            <a:pPr>
              <a:lnSpc>
                <a:spcPct val="117000"/>
              </a:lnSpc>
            </a:pPr>
            <a:r>
              <a:rPr lang="en-US" sz="2400" dirty="0" smtClean="0">
                <a:solidFill>
                  <a:srgbClr val="0084D1"/>
                </a:solidFill>
                <a:latin typeface="Comic Sans MS" pitchFamily="64" charset="0"/>
              </a:rPr>
              <a:t>float </a:t>
            </a:r>
            <a:r>
              <a:rPr lang="en-US" sz="2400" dirty="0" err="1" smtClean="0">
                <a:solidFill>
                  <a:srgbClr val="0084D1"/>
                </a:solidFill>
                <a:latin typeface="Comic Sans MS" pitchFamily="64" charset="0"/>
              </a:rPr>
              <a:t>reg</a:t>
            </a:r>
            <a:r>
              <a:rPr lang="en-US" sz="2400" dirty="0" smtClean="0">
                <a:solidFill>
                  <a:srgbClr val="0084D1"/>
                </a:solidFill>
                <a:latin typeface="Comic Sans MS" pitchFamily="64" charset="0"/>
              </a:rPr>
              <a:t> = A[index];</a:t>
            </a:r>
            <a:endParaRPr lang="en-US" sz="2400" dirty="0">
              <a:solidFill>
                <a:srgbClr val="0084D1"/>
              </a:solidFill>
              <a:latin typeface="Comic Sans MS" pitchFamily="64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152401" y="4791749"/>
            <a:ext cx="2514600" cy="54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117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Comic Sans MS" pitchFamily="64" charset="0"/>
              </a:rPr>
              <a:t>int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4" charset="0"/>
              </a:rPr>
              <a:t> index = 0;</a:t>
            </a:r>
            <a:endParaRPr lang="en-US" sz="2400" dirty="0">
              <a:solidFill>
                <a:srgbClr val="FF0000"/>
              </a:solidFill>
              <a:latin typeface="Comic Sans MS" pitchFamily="64" charset="0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52401" y="3783447"/>
            <a:ext cx="2514600" cy="54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117000"/>
              </a:lnSpc>
            </a:pPr>
            <a:r>
              <a:rPr lang="en-US" sz="2400" u="sng" dirty="0" smtClean="0">
                <a:solidFill>
                  <a:schemeClr val="tx1"/>
                </a:solidFill>
                <a:latin typeface="Comic Sans MS" pitchFamily="64" charset="0"/>
              </a:rPr>
              <a:t>Indexing scheme</a:t>
            </a:r>
            <a:endParaRPr lang="en-US" sz="2400" u="sng" dirty="0">
              <a:solidFill>
                <a:schemeClr val="tx1"/>
              </a:solidFill>
              <a:latin typeface="Comic Sans MS" pitchFamily="64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5867401" y="3352800"/>
            <a:ext cx="3428999" cy="108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 algn="ctr">
              <a:lnSpc>
                <a:spcPct val="117000"/>
              </a:lnSpc>
            </a:pPr>
            <a:r>
              <a:rPr lang="en-US" sz="2400" dirty="0" smtClean="0">
                <a:solidFill>
                  <a:schemeClr val="tx1"/>
                </a:solidFill>
                <a:latin typeface="Comic Sans MS" pitchFamily="64" charset="0"/>
              </a:rPr>
              <a:t>Memory transactions</a:t>
            </a:r>
          </a:p>
          <a:p>
            <a:pPr algn="ctr">
              <a:lnSpc>
                <a:spcPct val="117000"/>
              </a:lnSpc>
            </a:pPr>
            <a:r>
              <a:rPr lang="en-US" sz="2400" u="sng" dirty="0" smtClean="0">
                <a:solidFill>
                  <a:schemeClr val="tx1"/>
                </a:solidFill>
                <a:latin typeface="Comic Sans MS" pitchFamily="64" charset="0"/>
              </a:rPr>
              <a:t>per warp</a:t>
            </a:r>
            <a:endParaRPr lang="en-US" sz="2400" u="sng" dirty="0">
              <a:solidFill>
                <a:schemeClr val="tx1"/>
              </a:solidFill>
              <a:latin typeface="Comic Sans MS" pitchFamily="64" charset="0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867401" y="4867949"/>
            <a:ext cx="3428999" cy="54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 algn="ctr">
              <a:lnSpc>
                <a:spcPct val="117000"/>
              </a:lnSpc>
            </a:pPr>
            <a:r>
              <a:rPr lang="en-US" sz="2400" dirty="0" smtClean="0">
                <a:solidFill>
                  <a:srgbClr val="FF0000"/>
                </a:solidFill>
                <a:latin typeface="Comic Sans MS" pitchFamily="64" charset="0"/>
              </a:rPr>
              <a:t>1</a:t>
            </a:r>
            <a:endParaRPr lang="en-US" sz="2400" dirty="0">
              <a:solidFill>
                <a:srgbClr val="FF0000"/>
              </a:solidFill>
              <a:latin typeface="Comic Sans MS" pitchFamily="64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52400" y="4800600"/>
            <a:ext cx="3657599" cy="54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117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Comic Sans MS" pitchFamily="64" charset="0"/>
              </a:rPr>
              <a:t>int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4" charset="0"/>
              </a:rPr>
              <a:t> index =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4" charset="0"/>
              </a:rPr>
              <a:t>threadIdx.x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4" charset="0"/>
              </a:rPr>
              <a:t>;</a:t>
            </a:r>
            <a:endParaRPr lang="en-US" sz="2400" dirty="0">
              <a:solidFill>
                <a:srgbClr val="FF0000"/>
              </a:solidFill>
              <a:latin typeface="Comic Sans MS" pitchFamily="64" charset="0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5867401" y="4867949"/>
            <a:ext cx="3428999" cy="54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 algn="ctr">
              <a:lnSpc>
                <a:spcPct val="117000"/>
              </a:lnSpc>
            </a:pPr>
            <a:r>
              <a:rPr lang="en-US" sz="2400" dirty="0" smtClean="0">
                <a:solidFill>
                  <a:srgbClr val="FF0000"/>
                </a:solidFill>
                <a:latin typeface="Comic Sans MS" pitchFamily="64" charset="0"/>
              </a:rPr>
              <a:t>1</a:t>
            </a:r>
            <a:endParaRPr lang="en-US" sz="2400" dirty="0">
              <a:solidFill>
                <a:srgbClr val="FF0000"/>
              </a:solidFill>
              <a:latin typeface="Comic Sans MS" pitchFamily="64" charset="0"/>
            </a:endParaRP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3886200" y="3783447"/>
            <a:ext cx="2514600" cy="54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 algn="ctr">
              <a:lnSpc>
                <a:spcPct val="117000"/>
              </a:lnSpc>
            </a:pPr>
            <a:r>
              <a:rPr lang="en-US" sz="2400" u="sng" dirty="0" smtClean="0">
                <a:solidFill>
                  <a:schemeClr val="tx1"/>
                </a:solidFill>
                <a:latin typeface="Comic Sans MS" pitchFamily="64" charset="0"/>
              </a:rPr>
              <a:t>Illustration</a:t>
            </a:r>
            <a:endParaRPr lang="en-US" sz="2400" u="sng" dirty="0">
              <a:solidFill>
                <a:schemeClr val="tx1"/>
              </a:solidFill>
              <a:latin typeface="Comic Sans MS" pitchFamily="6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43400" y="4800600"/>
            <a:ext cx="1600200" cy="430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495800" y="4325698"/>
            <a:ext cx="0" cy="4749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343400" y="4750953"/>
            <a:ext cx="1600200" cy="430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495800" y="4276051"/>
            <a:ext cx="0" cy="4749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648200" y="4267200"/>
            <a:ext cx="0" cy="4749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800600" y="4267200"/>
            <a:ext cx="0" cy="4749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953000" y="4267200"/>
            <a:ext cx="0" cy="4749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105400" y="4267200"/>
            <a:ext cx="0" cy="4749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867400" y="4267200"/>
            <a:ext cx="0" cy="4749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152400" y="5401349"/>
            <a:ext cx="4114800" cy="54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117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Comic Sans MS" pitchFamily="64" charset="0"/>
              </a:rPr>
              <a:t>int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4" charset="0"/>
              </a:rPr>
              <a:t> index = 32*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4" charset="0"/>
              </a:rPr>
              <a:t>threadIdx.x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4" charset="0"/>
              </a:rPr>
              <a:t>;</a:t>
            </a:r>
            <a:endParaRPr lang="en-US" sz="2400" dirty="0">
              <a:solidFill>
                <a:srgbClr val="FF0000"/>
              </a:solidFill>
              <a:latin typeface="Comic Sans MS" pitchFamily="64" charset="0"/>
            </a:endParaRPr>
          </a:p>
        </p:txBody>
      </p:sp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5867401" y="5427902"/>
            <a:ext cx="3428999" cy="54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 algn="ctr">
              <a:lnSpc>
                <a:spcPct val="117000"/>
              </a:lnSpc>
            </a:pPr>
            <a:r>
              <a:rPr lang="en-US" sz="2400" dirty="0" smtClean="0">
                <a:solidFill>
                  <a:srgbClr val="FF0000"/>
                </a:solidFill>
                <a:latin typeface="Comic Sans MS" pitchFamily="64" charset="0"/>
              </a:rPr>
              <a:t>32</a:t>
            </a:r>
            <a:endParaRPr lang="en-US" sz="2400" dirty="0">
              <a:solidFill>
                <a:srgbClr val="FF0000"/>
              </a:solidFill>
              <a:latin typeface="Comic Sans MS" pitchFamily="6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343400" y="4805025"/>
            <a:ext cx="1600200" cy="430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4457700" y="4312421"/>
            <a:ext cx="0" cy="4749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4357688" y="5512953"/>
            <a:ext cx="1600200" cy="430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4471988" y="5020349"/>
            <a:ext cx="0" cy="4749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357688" y="6198753"/>
            <a:ext cx="1600200" cy="430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4471988" y="5706149"/>
            <a:ext cx="0" cy="4749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343400" y="4876800"/>
            <a:ext cx="1600200" cy="0"/>
          </a:xfrm>
          <a:prstGeom prst="straightConnector1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600849" y="4835682"/>
            <a:ext cx="1114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128 bytes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381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0" grpId="0"/>
      <p:bldP spid="31" grpId="0"/>
      <p:bldP spid="32" grpId="0"/>
      <p:bldP spid="32" grpId="1"/>
      <p:bldP spid="33" grpId="0"/>
      <p:bldP spid="33" grpId="1"/>
      <p:bldP spid="34" grpId="0"/>
      <p:bldP spid="34" grpId="1"/>
      <p:bldP spid="35" grpId="0"/>
      <p:bldP spid="21" grpId="0" animBg="1"/>
      <p:bldP spid="21" grpId="1" animBg="1"/>
      <p:bldP spid="38" grpId="0" animBg="1"/>
      <p:bldP spid="38" grpId="1" animBg="1"/>
      <p:bldP spid="48" grpId="0"/>
      <p:bldP spid="49" grpId="0"/>
      <p:bldP spid="52" grpId="0" animBg="1"/>
      <p:bldP spid="50" grpId="0" animBg="1"/>
      <p:bldP spid="54" grpId="0" animBg="1"/>
      <p:bldP spid="42" grpId="0"/>
      <p:bldP spid="42" grpId="1"/>
      <p:bldP spid="42" grpId="2"/>
      <p:bldP spid="42" grpId="3"/>
      <p:bldP spid="42" grpId="4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Configuration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Finding the optimal configuration: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2971800"/>
            <a:ext cx="1828800" cy="22860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85692" y="2209800"/>
            <a:ext cx="1344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Concurrent</a:t>
            </a:r>
          </a:p>
          <a:p>
            <a:pPr algn="ctr"/>
            <a:r>
              <a:rPr lang="en-US" sz="2000" b="1" dirty="0" smtClean="0"/>
              <a:t>Thread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1524000" y="3124200"/>
            <a:ext cx="1828800" cy="21336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6200" y="2971800"/>
            <a:ext cx="1828800" cy="22860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67200" y="2209800"/>
            <a:ext cx="1038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Register</a:t>
            </a:r>
          </a:p>
          <a:p>
            <a:pPr algn="ctr"/>
            <a:r>
              <a:rPr lang="en-US" sz="2000" b="1" dirty="0" smtClean="0"/>
              <a:t>File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3886200" y="4114800"/>
            <a:ext cx="1828800" cy="1143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48400" y="2971800"/>
            <a:ext cx="1828800" cy="22860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29400" y="2209800"/>
            <a:ext cx="10730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Shared</a:t>
            </a:r>
          </a:p>
          <a:p>
            <a:r>
              <a:rPr lang="en-US" sz="2000" b="1" dirty="0" smtClean="0"/>
              <a:t>Memory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6248400" y="4114800"/>
            <a:ext cx="1828800" cy="1143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ile:Thermometer CF.sv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772" t="42704" r="4359" b="7834"/>
          <a:stretch/>
        </p:blipFill>
        <p:spPr bwMode="auto">
          <a:xfrm>
            <a:off x="457200" y="2971800"/>
            <a:ext cx="831895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524000" y="4114800"/>
            <a:ext cx="1828800" cy="1143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86200" y="3200400"/>
            <a:ext cx="1828800" cy="20574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248400" y="3429000"/>
            <a:ext cx="1828800" cy="18288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17252" y="5398853"/>
            <a:ext cx="1047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[Wikipedia]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237179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1AD93096-5B34-4342-9326-69289CEAE4C2}" type="slidenum">
              <a:rPr lang="en-US" smtClean="0"/>
              <a:pPr algn="ctr"/>
              <a:t>35</a:t>
            </a:fld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427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1AD93096-5B34-4342-9326-69289CEAE4C2}" type="slidenum">
              <a:rPr lang="en-US" smtClean="0"/>
              <a:pPr algn="ctr"/>
              <a:t>36</a:t>
            </a:fld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723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Case Study : Sobel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Problem definition:</a:t>
            </a:r>
          </a:p>
          <a:p>
            <a:pPr lvl="1"/>
            <a:r>
              <a:rPr lang="en-US" dirty="0"/>
              <a:t>Detecting the edges in image by applying the </a:t>
            </a:r>
            <a:r>
              <a:rPr lang="en-US" dirty="0" err="1"/>
              <a:t>Sobel</a:t>
            </a:r>
            <a:r>
              <a:rPr lang="en-US" dirty="0"/>
              <a:t> filter on each pixel:</a:t>
            </a:r>
          </a:p>
          <a:p>
            <a:endParaRPr lang="en-US" dirty="0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335040" y="3244661"/>
            <a:ext cx="414720" cy="131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672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117625" rIns="81639" bIns="40820"/>
          <a:lstStyle/>
          <a:p>
            <a:r>
              <a:rPr lang="en-US" sz="8700">
                <a:solidFill>
                  <a:srgbClr val="333366"/>
                </a:solidFill>
              </a:rPr>
              <a:t>[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408640" y="3244661"/>
            <a:ext cx="414720" cy="131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672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117625" rIns="81639" bIns="40820"/>
          <a:lstStyle/>
          <a:p>
            <a:r>
              <a:rPr lang="en-US" sz="8700">
                <a:solidFill>
                  <a:srgbClr val="333366"/>
                </a:solidFill>
              </a:rPr>
              <a:t>]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782881" y="3489487"/>
            <a:ext cx="410400" cy="100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672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21" rIns="81639" bIns="40820"/>
          <a:lstStyle/>
          <a:p>
            <a:r>
              <a:rPr lang="en-US" sz="2200">
                <a:solidFill>
                  <a:srgbClr val="333366"/>
                </a:solidFill>
              </a:rPr>
              <a:t>-1</a:t>
            </a:r>
          </a:p>
          <a:p>
            <a:r>
              <a:rPr lang="en-US" sz="2200">
                <a:solidFill>
                  <a:srgbClr val="333366"/>
                </a:solidFill>
              </a:rPr>
              <a:t>-2</a:t>
            </a:r>
          </a:p>
          <a:p>
            <a:r>
              <a:rPr lang="en-US" sz="2200">
                <a:solidFill>
                  <a:srgbClr val="333366"/>
                </a:solidFill>
              </a:rPr>
              <a:t>-1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471200" y="3489487"/>
            <a:ext cx="316800" cy="100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672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21" rIns="81639" bIns="40820"/>
          <a:lstStyle/>
          <a:p>
            <a:r>
              <a:rPr lang="en-US" sz="2200">
                <a:solidFill>
                  <a:srgbClr val="333366"/>
                </a:solidFill>
              </a:rPr>
              <a:t>0</a:t>
            </a:r>
          </a:p>
          <a:p>
            <a:r>
              <a:rPr lang="en-US" sz="2200">
                <a:solidFill>
                  <a:srgbClr val="333366"/>
                </a:solidFill>
              </a:rPr>
              <a:t>0</a:t>
            </a:r>
          </a:p>
          <a:p>
            <a:r>
              <a:rPr lang="en-US" sz="2200">
                <a:solidFill>
                  <a:srgbClr val="333366"/>
                </a:solidFill>
              </a:rPr>
              <a:t>0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064480" y="3489487"/>
            <a:ext cx="316800" cy="100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672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21" rIns="81639" bIns="40820"/>
          <a:lstStyle/>
          <a:p>
            <a:r>
              <a:rPr lang="en-US" sz="2200">
                <a:solidFill>
                  <a:srgbClr val="333366"/>
                </a:solidFill>
              </a:rPr>
              <a:t>1</a:t>
            </a:r>
          </a:p>
          <a:p>
            <a:r>
              <a:rPr lang="en-US" sz="2200">
                <a:solidFill>
                  <a:srgbClr val="333366"/>
                </a:solidFill>
              </a:rPr>
              <a:t>2</a:t>
            </a:r>
          </a:p>
          <a:p>
            <a:r>
              <a:rPr lang="en-US" sz="2200">
                <a:solidFill>
                  <a:srgbClr val="333366"/>
                </a:solidFill>
              </a:rPr>
              <a:t>1</a:t>
            </a:r>
          </a:p>
        </p:txBody>
      </p:sp>
    </p:spTree>
    <p:extLst>
      <p:ext uri="{BB962C8B-B14F-4D97-AF65-F5344CB8AC3E}">
        <p14:creationId xmlns="" xmlns:p14="http://schemas.microsoft.com/office/powerpoint/2010/main" val="12061155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Case Study : Sobel Filter (2)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Sample operations:</a:t>
            </a:r>
          </a:p>
          <a:p>
            <a:pPr lvl="1"/>
            <a:r>
              <a:rPr lang="en-US" dirty="0"/>
              <a:t>Input image</a:t>
            </a:r>
          </a:p>
          <a:p>
            <a:endParaRPr lang="en-US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81" y="2695963"/>
            <a:ext cx="4655520" cy="329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36720" cap="flat">
                <a:solidFill>
                  <a:srgbClr val="333366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42239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Case Study : Sobel Filter (3)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Sample operations:</a:t>
            </a:r>
          </a:p>
          <a:p>
            <a:pPr lvl="1"/>
            <a:r>
              <a:rPr lang="en-US" dirty="0"/>
              <a:t>Turn to grayscale</a:t>
            </a:r>
          </a:p>
          <a:p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720" y="2695963"/>
            <a:ext cx="4648320" cy="329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36720" cap="flat">
                <a:solidFill>
                  <a:srgbClr val="333366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902947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Setup and Installation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Prior to CUDA 5.0:</a:t>
            </a:r>
          </a:p>
          <a:p>
            <a:pPr lvl="1"/>
            <a:r>
              <a:rPr lang="en-US" dirty="0" smtClean="0"/>
              <a:t>CUDA driver</a:t>
            </a:r>
          </a:p>
          <a:p>
            <a:pPr lvl="1"/>
            <a:r>
              <a:rPr lang="en-US" dirty="0" smtClean="0"/>
              <a:t>CUDA toolkit</a:t>
            </a:r>
          </a:p>
          <a:p>
            <a:pPr lvl="1"/>
            <a:r>
              <a:rPr lang="en-US" dirty="0" smtClean="0"/>
              <a:t>CUDA SDK</a:t>
            </a:r>
          </a:p>
          <a:p>
            <a:r>
              <a:rPr lang="en-US" dirty="0" smtClean="0"/>
              <a:t>After CUDA 5.0:</a:t>
            </a:r>
          </a:p>
          <a:p>
            <a:pPr lvl="1"/>
            <a:r>
              <a:rPr lang="en-US" dirty="0" smtClean="0"/>
              <a:t>CUDA installer</a:t>
            </a:r>
          </a:p>
          <a:p>
            <a:r>
              <a:rPr lang="en-US" dirty="0" smtClean="0"/>
              <a:t>Available:</a:t>
            </a:r>
          </a:p>
          <a:p>
            <a:pPr lvl="1"/>
            <a:r>
              <a:rPr lang="en-US" dirty="0" smtClean="0"/>
              <a:t>NVIDIA website:</a:t>
            </a:r>
          </a:p>
          <a:p>
            <a:pPr lvl="2"/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developer.nvidia.com/cuda-downloads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300" y="1689100"/>
            <a:ext cx="52193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692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Case Study : Sobel Filter (4)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Sample operations:</a:t>
            </a:r>
          </a:p>
          <a:p>
            <a:pPr lvl="1"/>
            <a:r>
              <a:rPr lang="en-US" dirty="0"/>
              <a:t>Multiply each pixel neighborhood by the </a:t>
            </a:r>
            <a:r>
              <a:rPr lang="en-US" dirty="0" err="1"/>
              <a:t>Sobel</a:t>
            </a:r>
            <a:r>
              <a:rPr lang="en-US" dirty="0"/>
              <a:t> filter</a:t>
            </a:r>
          </a:p>
          <a:p>
            <a:endParaRPr lang="en-US" dirty="0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96960" y="3578776"/>
            <a:ext cx="414720" cy="131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672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117625" rIns="81639" bIns="40820"/>
          <a:lstStyle/>
          <a:p>
            <a:r>
              <a:rPr lang="en-US" sz="8700">
                <a:solidFill>
                  <a:srgbClr val="333366"/>
                </a:solidFill>
              </a:rPr>
              <a:t>[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770560" y="3578776"/>
            <a:ext cx="414720" cy="131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672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117625" rIns="81639" bIns="40820"/>
          <a:lstStyle/>
          <a:p>
            <a:r>
              <a:rPr lang="en-US" sz="8700">
                <a:solidFill>
                  <a:srgbClr val="333366"/>
                </a:solidFill>
              </a:rPr>
              <a:t>]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144801" y="3823602"/>
            <a:ext cx="410400" cy="100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672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21" rIns="81639" bIns="40820"/>
          <a:lstStyle/>
          <a:p>
            <a:r>
              <a:rPr lang="en-US" sz="2200">
                <a:solidFill>
                  <a:srgbClr val="333366"/>
                </a:solidFill>
              </a:rPr>
              <a:t>-1</a:t>
            </a:r>
          </a:p>
          <a:p>
            <a:r>
              <a:rPr lang="en-US" sz="2200">
                <a:solidFill>
                  <a:srgbClr val="333366"/>
                </a:solidFill>
              </a:rPr>
              <a:t>-2</a:t>
            </a:r>
          </a:p>
          <a:p>
            <a:r>
              <a:rPr lang="en-US" sz="2200">
                <a:solidFill>
                  <a:srgbClr val="333366"/>
                </a:solidFill>
              </a:rPr>
              <a:t>-1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831680" y="3825042"/>
            <a:ext cx="316800" cy="100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672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21" rIns="81639" bIns="40820"/>
          <a:lstStyle/>
          <a:p>
            <a:r>
              <a:rPr lang="en-US" sz="2200">
                <a:solidFill>
                  <a:srgbClr val="333366"/>
                </a:solidFill>
              </a:rPr>
              <a:t>0</a:t>
            </a:r>
          </a:p>
          <a:p>
            <a:r>
              <a:rPr lang="en-US" sz="2200">
                <a:solidFill>
                  <a:srgbClr val="333366"/>
                </a:solidFill>
              </a:rPr>
              <a:t>0</a:t>
            </a:r>
          </a:p>
          <a:p>
            <a:r>
              <a:rPr lang="en-US" sz="2200">
                <a:solidFill>
                  <a:srgbClr val="333366"/>
                </a:solidFill>
              </a:rPr>
              <a:t>0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426400" y="3825042"/>
            <a:ext cx="316800" cy="100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672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21" rIns="81639" bIns="40820"/>
          <a:lstStyle/>
          <a:p>
            <a:r>
              <a:rPr lang="en-US" sz="2200">
                <a:solidFill>
                  <a:srgbClr val="333366"/>
                </a:solidFill>
              </a:rPr>
              <a:t>1</a:t>
            </a:r>
          </a:p>
          <a:p>
            <a:r>
              <a:rPr lang="en-US" sz="2200">
                <a:solidFill>
                  <a:srgbClr val="333366"/>
                </a:solidFill>
              </a:rPr>
              <a:t>2</a:t>
            </a:r>
          </a:p>
          <a:p>
            <a:r>
              <a:rPr lang="en-US" sz="2200">
                <a:solidFill>
                  <a:srgbClr val="333366"/>
                </a:solidFill>
              </a:rPr>
              <a:t>1</a:t>
            </a:r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720" y="2695963"/>
            <a:ext cx="4648320" cy="329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36720" cap="flat">
                <a:solidFill>
                  <a:srgbClr val="333366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110400" y="4005061"/>
            <a:ext cx="622080" cy="64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672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76022" rIns="81639" bIns="40820"/>
          <a:lstStyle/>
          <a:p>
            <a:r>
              <a:rPr lang="en-US" sz="4000">
                <a:solidFill>
                  <a:srgbClr val="333366"/>
                </a:solidFill>
              </a:rPr>
              <a:t>X</a:t>
            </a:r>
          </a:p>
        </p:txBody>
      </p:sp>
    </p:spTree>
    <p:extLst>
      <p:ext uri="{BB962C8B-B14F-4D97-AF65-F5344CB8AC3E}">
        <p14:creationId xmlns="" xmlns:p14="http://schemas.microsoft.com/office/powerpoint/2010/main" val="18883524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Case Study : Sobel Filter (5)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Sample operations:</a:t>
            </a:r>
          </a:p>
          <a:p>
            <a:pPr lvl="1"/>
            <a:r>
              <a:rPr lang="en-US" dirty="0"/>
              <a:t>Output image</a:t>
            </a:r>
          </a:p>
          <a:p>
            <a:endParaRPr lang="en-US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440" y="2695963"/>
            <a:ext cx="4665600" cy="330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36720" cap="flat">
                <a:solidFill>
                  <a:srgbClr val="333366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75582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Case Study : Sobel Filter (6)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Parallelism</a:t>
            </a:r>
          </a:p>
          <a:p>
            <a:pPr lvl="1"/>
            <a:r>
              <a:rPr lang="en-US" dirty="0"/>
              <a:t>The calculation of new color for each pixel is independent of the others</a:t>
            </a:r>
          </a:p>
          <a:p>
            <a:endParaRPr 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20" y="4136114"/>
            <a:ext cx="1771200" cy="125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36720" cap="flat">
                <a:solidFill>
                  <a:srgbClr val="333366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927360" y="4563839"/>
            <a:ext cx="207360" cy="207382"/>
          </a:xfrm>
          <a:prstGeom prst="roundRect">
            <a:avLst>
              <a:gd name="adj" fmla="val 694"/>
            </a:avLst>
          </a:prstGeom>
          <a:noFill/>
          <a:ln w="36720" cap="flat">
            <a:solidFill>
              <a:srgbClr val="DC2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 flipV="1">
            <a:off x="1036800" y="3316669"/>
            <a:ext cx="1866240" cy="1247171"/>
          </a:xfrm>
          <a:prstGeom prst="line">
            <a:avLst/>
          </a:prstGeom>
          <a:noFill/>
          <a:ln w="36720" cap="flat">
            <a:solidFill>
              <a:srgbClr val="DC2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1036801" y="4769781"/>
            <a:ext cx="1899360" cy="1211168"/>
          </a:xfrm>
          <a:prstGeom prst="line">
            <a:avLst/>
          </a:prstGeom>
          <a:noFill/>
          <a:ln w="36720" cap="flat">
            <a:solidFill>
              <a:srgbClr val="DC2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201" y="3318109"/>
            <a:ext cx="5135040" cy="2642678"/>
          </a:xfrm>
          <a:prstGeom prst="rect">
            <a:avLst/>
          </a:prstGeom>
          <a:noFill/>
          <a:ln w="36720" cap="flat">
            <a:solidFill>
              <a:srgbClr val="DC2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378240" y="3839443"/>
            <a:ext cx="573120" cy="162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672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72822" rIns="81639" bIns="40820"/>
          <a:lstStyle/>
          <a:p>
            <a:r>
              <a:rPr lang="en-US" sz="3600">
                <a:solidFill>
                  <a:srgbClr val="23FF23"/>
                </a:solidFill>
              </a:rPr>
              <a:t>-1</a:t>
            </a:r>
          </a:p>
          <a:p>
            <a:r>
              <a:rPr lang="en-US" sz="3600">
                <a:solidFill>
                  <a:srgbClr val="23FF23"/>
                </a:solidFill>
              </a:rPr>
              <a:t>-2</a:t>
            </a:r>
          </a:p>
          <a:p>
            <a:r>
              <a:rPr lang="en-US" sz="3600">
                <a:solidFill>
                  <a:srgbClr val="23FF23"/>
                </a:solidFill>
              </a:rPr>
              <a:t>-1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3965761" y="3839443"/>
            <a:ext cx="419040" cy="162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672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72822" rIns="81639" bIns="40820"/>
          <a:lstStyle/>
          <a:p>
            <a:r>
              <a:rPr lang="en-US" sz="3600">
                <a:solidFill>
                  <a:srgbClr val="23FF23"/>
                </a:solidFill>
              </a:rPr>
              <a:t>0</a:t>
            </a:r>
          </a:p>
          <a:p>
            <a:endParaRPr lang="en-US" sz="3600">
              <a:solidFill>
                <a:srgbClr val="23FF23"/>
              </a:solidFill>
            </a:endParaRPr>
          </a:p>
          <a:p>
            <a:r>
              <a:rPr lang="en-US" sz="3600">
                <a:solidFill>
                  <a:srgbClr val="23FF23"/>
                </a:solidFill>
              </a:rPr>
              <a:t>0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4456800" y="3839443"/>
            <a:ext cx="419040" cy="162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672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72822" rIns="81639" bIns="40820"/>
          <a:lstStyle/>
          <a:p>
            <a:r>
              <a:rPr lang="en-US" sz="3600">
                <a:solidFill>
                  <a:srgbClr val="23FF23"/>
                </a:solidFill>
              </a:rPr>
              <a:t>1</a:t>
            </a:r>
          </a:p>
          <a:p>
            <a:r>
              <a:rPr lang="en-US" sz="3600">
                <a:solidFill>
                  <a:srgbClr val="23FF23"/>
                </a:solidFill>
              </a:rPr>
              <a:t>2</a:t>
            </a:r>
          </a:p>
          <a:p>
            <a:r>
              <a:rPr lang="en-US" sz="3600">
                <a:solidFill>
                  <a:srgbClr val="23FF23"/>
                </a:solidFill>
              </a:rPr>
              <a:t>1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5892480" y="3839443"/>
            <a:ext cx="573120" cy="162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672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72822" rIns="81639" bIns="40820"/>
          <a:lstStyle/>
          <a:p>
            <a:r>
              <a:rPr lang="en-US" sz="3600">
                <a:solidFill>
                  <a:srgbClr val="23FF23"/>
                </a:solidFill>
              </a:rPr>
              <a:t>-1</a:t>
            </a:r>
          </a:p>
          <a:p>
            <a:r>
              <a:rPr lang="en-US" sz="3600">
                <a:solidFill>
                  <a:srgbClr val="23FF23"/>
                </a:solidFill>
              </a:rPr>
              <a:t>-2</a:t>
            </a:r>
          </a:p>
          <a:p>
            <a:r>
              <a:rPr lang="en-US" sz="3600">
                <a:solidFill>
                  <a:srgbClr val="23FF23"/>
                </a:solidFill>
              </a:rPr>
              <a:t>-1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6481440" y="3839443"/>
            <a:ext cx="419040" cy="162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672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72822" rIns="81639" bIns="40820"/>
          <a:lstStyle/>
          <a:p>
            <a:r>
              <a:rPr lang="en-US" sz="3600">
                <a:solidFill>
                  <a:srgbClr val="23FF23"/>
                </a:solidFill>
              </a:rPr>
              <a:t>0</a:t>
            </a:r>
          </a:p>
          <a:p>
            <a:endParaRPr lang="en-US" sz="3600">
              <a:solidFill>
                <a:srgbClr val="23FF23"/>
              </a:solidFill>
            </a:endParaRPr>
          </a:p>
          <a:p>
            <a:r>
              <a:rPr lang="en-US" sz="3600">
                <a:solidFill>
                  <a:srgbClr val="23FF23"/>
                </a:solidFill>
              </a:rPr>
              <a:t>0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6971040" y="3839443"/>
            <a:ext cx="419040" cy="162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672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72822" rIns="81639" bIns="40820"/>
          <a:lstStyle/>
          <a:p>
            <a:r>
              <a:rPr lang="en-US" sz="3600">
                <a:solidFill>
                  <a:srgbClr val="23FF23"/>
                </a:solidFill>
              </a:rPr>
              <a:t>1</a:t>
            </a:r>
          </a:p>
          <a:p>
            <a:r>
              <a:rPr lang="en-US" sz="3600">
                <a:solidFill>
                  <a:srgbClr val="23FF23"/>
                </a:solidFill>
              </a:rPr>
              <a:t>2</a:t>
            </a:r>
          </a:p>
          <a:p>
            <a:r>
              <a:rPr lang="en-US" sz="3600">
                <a:solidFill>
                  <a:srgbClr val="23FF23"/>
                </a:solidFill>
              </a:rPr>
              <a:t>1</a:t>
            </a:r>
          </a:p>
        </p:txBody>
      </p:sp>
      <p:sp>
        <p:nvSpPr>
          <p:cNvPr id="37902" name="AutoShape 14"/>
          <p:cNvSpPr>
            <a:spLocks noChangeArrowheads="1"/>
          </p:cNvSpPr>
          <p:nvPr/>
        </p:nvSpPr>
        <p:spPr bwMode="auto">
          <a:xfrm>
            <a:off x="6387840" y="4367979"/>
            <a:ext cx="662400" cy="576060"/>
          </a:xfrm>
          <a:prstGeom prst="roundRect">
            <a:avLst>
              <a:gd name="adj" fmla="val 250"/>
            </a:avLst>
          </a:prstGeom>
          <a:noFill/>
          <a:ln w="36720" cap="flat">
            <a:solidFill>
              <a:srgbClr val="FF66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9622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3300">
                <a:solidFill>
                  <a:srgbClr val="FFB515"/>
                </a:solidFill>
              </a:rPr>
              <a:t>TY</a:t>
            </a:r>
          </a:p>
        </p:txBody>
      </p:sp>
      <p:sp>
        <p:nvSpPr>
          <p:cNvPr id="37903" name="AutoShape 15"/>
          <p:cNvSpPr>
            <a:spLocks noChangeArrowheads="1"/>
          </p:cNvSpPr>
          <p:nvPr/>
        </p:nvSpPr>
        <p:spPr bwMode="auto">
          <a:xfrm>
            <a:off x="3834720" y="4367979"/>
            <a:ext cx="662400" cy="576060"/>
          </a:xfrm>
          <a:prstGeom prst="roundRect">
            <a:avLst>
              <a:gd name="adj" fmla="val 250"/>
            </a:avLst>
          </a:prstGeom>
          <a:noFill/>
          <a:ln w="36720" cap="flat">
            <a:solidFill>
              <a:srgbClr val="FF66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9622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sz="3300">
                <a:solidFill>
                  <a:srgbClr val="FFB515"/>
                </a:solidFill>
              </a:rPr>
              <a:t>TX</a:t>
            </a:r>
          </a:p>
        </p:txBody>
      </p:sp>
    </p:spTree>
    <p:extLst>
      <p:ext uri="{BB962C8B-B14F-4D97-AF65-F5344CB8AC3E}">
        <p14:creationId xmlns="" xmlns:p14="http://schemas.microsoft.com/office/powerpoint/2010/main" val="31695165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Case Study : Sobel Filter (7)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Serial Code (1)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658880" y="2073818"/>
            <a:ext cx="7257600" cy="409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9144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void </a:t>
            </a:r>
            <a:r>
              <a:rPr lang="en-US" dirty="0" err="1">
                <a:solidFill>
                  <a:srgbClr val="0099FF"/>
                </a:solidFill>
                <a:latin typeface="Comic Sans MS" pitchFamily="66" charset="0"/>
              </a:rPr>
              <a:t>sobel_cpu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( </a:t>
            </a: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float 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*</a:t>
            </a:r>
            <a:r>
              <a:rPr lang="en-US" dirty="0" err="1">
                <a:solidFill>
                  <a:srgbClr val="0099FF"/>
                </a:solidFill>
                <a:latin typeface="Comic Sans MS" pitchFamily="66" charset="0"/>
              </a:rPr>
              <a:t>img_out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,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                     </a:t>
            </a: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float 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*</a:t>
            </a:r>
            <a:r>
              <a:rPr lang="en-US" dirty="0" err="1">
                <a:solidFill>
                  <a:srgbClr val="0099FF"/>
                </a:solidFill>
                <a:latin typeface="Comic Sans MS" pitchFamily="66" charset="0"/>
              </a:rPr>
              <a:t>img_in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,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                     </a:t>
            </a:r>
            <a:r>
              <a:rPr lang="en-US" dirty="0" err="1">
                <a:solidFill>
                  <a:srgbClr val="0099FF"/>
                </a:solidFill>
                <a:latin typeface="Comic Sans MS" pitchFamily="66" charset="0"/>
              </a:rPr>
              <a:t>int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WIDTH, </a:t>
            </a:r>
            <a:r>
              <a:rPr lang="en-US" dirty="0" err="1">
                <a:solidFill>
                  <a:srgbClr val="0099FF"/>
                </a:solidFill>
                <a:latin typeface="Comic Sans MS" pitchFamily="66" charset="0"/>
              </a:rPr>
              <a:t>int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HEIGHT)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{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for(</a:t>
            </a:r>
            <a:r>
              <a:rPr lang="en-US" dirty="0" err="1">
                <a:solidFill>
                  <a:srgbClr val="0099FF"/>
                </a:solidFill>
                <a:latin typeface="Comic Sans MS" pitchFamily="66" charset="0"/>
              </a:rPr>
              <a:t>int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y=0; y&lt;HEIGHT; y++)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{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    for(</a:t>
            </a:r>
            <a:r>
              <a:rPr lang="en-US" dirty="0" err="1">
                <a:solidFill>
                  <a:srgbClr val="0099FF"/>
                </a:solidFill>
                <a:latin typeface="Comic Sans MS" pitchFamily="66" charset="0"/>
              </a:rPr>
              <a:t>int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x=0; x&lt;WIDTH; x++)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    {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    </a:t>
            </a: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	// 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1. fetch the six neighbor pixels</a:t>
            </a: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	// 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2. calculate new color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    </a:t>
            </a: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	// 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3. write back the new color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    }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}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4400325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Case Study : Sobel Filter (7)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Serial Code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04800" y="2073817"/>
            <a:ext cx="8611680" cy="463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9144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{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for(</a:t>
            </a:r>
            <a:r>
              <a:rPr lang="en-US" dirty="0" err="1">
                <a:solidFill>
                  <a:srgbClr val="0099FF"/>
                </a:solidFill>
                <a:latin typeface="Comic Sans MS" pitchFamily="66" charset="0"/>
              </a:rPr>
              <a:t>int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y=0; y&lt;HEIGHT; y++)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{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    for(</a:t>
            </a:r>
            <a:r>
              <a:rPr lang="en-US" dirty="0" err="1">
                <a:solidFill>
                  <a:srgbClr val="0099FF"/>
                </a:solidFill>
                <a:latin typeface="Comic Sans MS" pitchFamily="66" charset="0"/>
              </a:rPr>
              <a:t>int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x=0; x&lt;WIDTH; x++)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    {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        </a:t>
            </a:r>
            <a:r>
              <a:rPr lang="en-US" dirty="0">
                <a:latin typeface="Comic Sans MS" pitchFamily="66" charset="0"/>
              </a:rPr>
              <a:t>// 1. fetch the six neighbor pixels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            </a:t>
            </a:r>
            <a:r>
              <a:rPr lang="en-US" dirty="0" err="1">
                <a:latin typeface="Comic Sans MS" pitchFamily="66" charset="0"/>
              </a:rPr>
              <a:t>LUp</a:t>
            </a:r>
            <a:r>
              <a:rPr lang="en-US" dirty="0">
                <a:latin typeface="Comic Sans MS" pitchFamily="66" charset="0"/>
              </a:rPr>
              <a:t> = (x-1&gt;=0 &amp;&amp; y-1&gt;=0)? </a:t>
            </a:r>
            <a:r>
              <a:rPr lang="en-US" dirty="0" err="1">
                <a:latin typeface="Comic Sans MS" pitchFamily="66" charset="0"/>
              </a:rPr>
              <a:t>img_in</a:t>
            </a:r>
            <a:r>
              <a:rPr lang="en-US" dirty="0">
                <a:latin typeface="Comic Sans MS" pitchFamily="66" charset="0"/>
              </a:rPr>
              <a:t>[(x-1)+(y-1)*WIDTH]:0;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            </a:t>
            </a:r>
            <a:r>
              <a:rPr lang="en-US" dirty="0" err="1">
                <a:latin typeface="Comic Sans MS" pitchFamily="66" charset="0"/>
              </a:rPr>
              <a:t>LCnt</a:t>
            </a:r>
            <a:r>
              <a:rPr lang="en-US" dirty="0">
                <a:latin typeface="Comic Sans MS" pitchFamily="66" charset="0"/>
              </a:rPr>
              <a:t>= (x-1&gt;=0)? </a:t>
            </a:r>
            <a:r>
              <a:rPr lang="en-US" dirty="0" err="1">
                <a:latin typeface="Comic Sans MS" pitchFamily="66" charset="0"/>
              </a:rPr>
              <a:t>img_in</a:t>
            </a:r>
            <a:r>
              <a:rPr lang="en-US" dirty="0">
                <a:latin typeface="Comic Sans MS" pitchFamily="66" charset="0"/>
              </a:rPr>
              <a:t>[(x-1)+y*WIDTH]:0;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            </a:t>
            </a:r>
            <a:r>
              <a:rPr lang="en-US" dirty="0" err="1">
                <a:latin typeface="Comic Sans MS" pitchFamily="66" charset="0"/>
              </a:rPr>
              <a:t>LDw</a:t>
            </a:r>
            <a:r>
              <a:rPr lang="en-US" dirty="0">
                <a:latin typeface="Comic Sans MS" pitchFamily="66" charset="0"/>
              </a:rPr>
              <a:t> = (x-1&gt;=0 &amp;&amp; y+1&lt;HEIGHT)? </a:t>
            </a:r>
            <a:r>
              <a:rPr lang="en-US" dirty="0" err="1">
                <a:latin typeface="Comic Sans MS" pitchFamily="66" charset="0"/>
              </a:rPr>
              <a:t>img_in</a:t>
            </a:r>
            <a:r>
              <a:rPr lang="en-US" dirty="0">
                <a:latin typeface="Comic Sans MS" pitchFamily="66" charset="0"/>
              </a:rPr>
              <a:t>[(x-1)+(y+1)*WIDTH]:0;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            </a:t>
            </a:r>
            <a:r>
              <a:rPr lang="en-US" dirty="0" err="1">
                <a:latin typeface="Comic Sans MS" pitchFamily="66" charset="0"/>
              </a:rPr>
              <a:t>RUp</a:t>
            </a:r>
            <a:r>
              <a:rPr lang="en-US" dirty="0">
                <a:latin typeface="Comic Sans MS" pitchFamily="66" charset="0"/>
              </a:rPr>
              <a:t> = (x+1&lt;WIDTH &amp;&amp; y-1&gt;=0)? </a:t>
            </a:r>
            <a:r>
              <a:rPr lang="en-US" dirty="0" err="1">
                <a:latin typeface="Comic Sans MS" pitchFamily="66" charset="0"/>
              </a:rPr>
              <a:t>img_in</a:t>
            </a:r>
            <a:r>
              <a:rPr lang="en-US" dirty="0">
                <a:latin typeface="Comic Sans MS" pitchFamily="66" charset="0"/>
              </a:rPr>
              <a:t>[(x+1)+(y-1)*WIDTH]:0;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            </a:t>
            </a:r>
            <a:r>
              <a:rPr lang="en-US" dirty="0" err="1">
                <a:latin typeface="Comic Sans MS" pitchFamily="66" charset="0"/>
              </a:rPr>
              <a:t>RCnt</a:t>
            </a:r>
            <a:r>
              <a:rPr lang="en-US" dirty="0">
                <a:latin typeface="Comic Sans MS" pitchFamily="66" charset="0"/>
              </a:rPr>
              <a:t>= (x+1&lt;WIDTH)? </a:t>
            </a:r>
            <a:r>
              <a:rPr lang="en-US" dirty="0" err="1">
                <a:latin typeface="Comic Sans MS" pitchFamily="66" charset="0"/>
              </a:rPr>
              <a:t>img_in</a:t>
            </a:r>
            <a:r>
              <a:rPr lang="en-US" dirty="0">
                <a:latin typeface="Comic Sans MS" pitchFamily="66" charset="0"/>
              </a:rPr>
              <a:t>[(x+1)+y*WIDTH]:0;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            </a:t>
            </a:r>
            <a:r>
              <a:rPr lang="en-US" dirty="0" err="1">
                <a:latin typeface="Comic Sans MS" pitchFamily="66" charset="0"/>
              </a:rPr>
              <a:t>RDw</a:t>
            </a:r>
            <a:r>
              <a:rPr lang="en-US" dirty="0">
                <a:latin typeface="Comic Sans MS" pitchFamily="66" charset="0"/>
              </a:rPr>
              <a:t> = (x+1&lt;WIDTH &amp;&amp; y+1&lt;HEIGHT)? </a:t>
            </a:r>
            <a:r>
              <a:rPr lang="en-US" dirty="0" err="1">
                <a:latin typeface="Comic Sans MS" pitchFamily="66" charset="0"/>
              </a:rPr>
              <a:t>img_in</a:t>
            </a:r>
            <a:r>
              <a:rPr lang="en-US" dirty="0">
                <a:latin typeface="Comic Sans MS" pitchFamily="66" charset="0"/>
              </a:rPr>
              <a:t>[(x+1)+(y+1)*WIDTH]:0;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	 </a:t>
            </a: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 // 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2. calculate new color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       </a:t>
            </a: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 // 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3. write back the new color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    }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}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2440694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Case Study : Sobel Filter (7)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Serial Code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658880" y="2073818"/>
            <a:ext cx="7257600" cy="425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9144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{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for(</a:t>
            </a:r>
            <a:r>
              <a:rPr lang="en-US" dirty="0" err="1">
                <a:solidFill>
                  <a:srgbClr val="0099FF"/>
                </a:solidFill>
                <a:latin typeface="Comic Sans MS" pitchFamily="66" charset="0"/>
              </a:rPr>
              <a:t>int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y=0; y&lt;HEIGHT; y++)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{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    for(</a:t>
            </a:r>
            <a:r>
              <a:rPr lang="en-US" dirty="0" err="1">
                <a:solidFill>
                  <a:srgbClr val="0099FF"/>
                </a:solidFill>
                <a:latin typeface="Comic Sans MS" pitchFamily="66" charset="0"/>
              </a:rPr>
              <a:t>int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x=0; x&lt;WIDTH; x++)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    {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    </a:t>
            </a: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	 // 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1. fetch the six neighbor pixels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// </a:t>
            </a:r>
            <a:r>
              <a:rPr lang="en-US" dirty="0">
                <a:latin typeface="Comic Sans MS" pitchFamily="66" charset="0"/>
              </a:rPr>
              <a:t>2. calculate new color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            pixel = -1*</a:t>
            </a:r>
            <a:r>
              <a:rPr lang="en-US" dirty="0" err="1">
                <a:latin typeface="Comic Sans MS" pitchFamily="66" charset="0"/>
              </a:rPr>
              <a:t>LUp</a:t>
            </a:r>
            <a:r>
              <a:rPr lang="en-US" dirty="0">
                <a:latin typeface="Comic Sans MS" pitchFamily="66" charset="0"/>
              </a:rPr>
              <a:t>  + 1*</a:t>
            </a:r>
            <a:r>
              <a:rPr lang="en-US" dirty="0" err="1">
                <a:latin typeface="Comic Sans MS" pitchFamily="66" charset="0"/>
              </a:rPr>
              <a:t>RUp</a:t>
            </a:r>
            <a:r>
              <a:rPr lang="en-US" dirty="0">
                <a:latin typeface="Comic Sans MS" pitchFamily="66" charset="0"/>
              </a:rPr>
              <a:t> +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                       -2*</a:t>
            </a:r>
            <a:r>
              <a:rPr lang="en-US" dirty="0" err="1">
                <a:latin typeface="Comic Sans MS" pitchFamily="66" charset="0"/>
              </a:rPr>
              <a:t>LCnt</a:t>
            </a:r>
            <a:r>
              <a:rPr lang="en-US" dirty="0">
                <a:latin typeface="Comic Sans MS" pitchFamily="66" charset="0"/>
              </a:rPr>
              <a:t> + 2*</a:t>
            </a:r>
            <a:r>
              <a:rPr lang="en-US" dirty="0" err="1">
                <a:latin typeface="Comic Sans MS" pitchFamily="66" charset="0"/>
              </a:rPr>
              <a:t>RCnt</a:t>
            </a:r>
            <a:r>
              <a:rPr lang="en-US" dirty="0">
                <a:latin typeface="Comic Sans MS" pitchFamily="66" charset="0"/>
              </a:rPr>
              <a:t> +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                       -1*</a:t>
            </a:r>
            <a:r>
              <a:rPr lang="en-US" dirty="0" err="1">
                <a:latin typeface="Comic Sans MS" pitchFamily="66" charset="0"/>
              </a:rPr>
              <a:t>LDw</a:t>
            </a:r>
            <a:r>
              <a:rPr lang="en-US" dirty="0">
                <a:latin typeface="Comic Sans MS" pitchFamily="66" charset="0"/>
              </a:rPr>
              <a:t>  + 1*</a:t>
            </a:r>
            <a:r>
              <a:rPr lang="en-US" dirty="0" err="1">
                <a:latin typeface="Comic Sans MS" pitchFamily="66" charset="0"/>
              </a:rPr>
              <a:t>RDw</a:t>
            </a:r>
            <a:r>
              <a:rPr lang="en-US" dirty="0">
                <a:latin typeface="Comic Sans MS" pitchFamily="66" charset="0"/>
              </a:rPr>
              <a:t>;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            pixel=(pixel&lt;0)?0:pixel;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            pixel=(pixel&gt;MAXRGB)?</a:t>
            </a:r>
            <a:r>
              <a:rPr lang="en-US" dirty="0" err="1">
                <a:latin typeface="Comic Sans MS" pitchFamily="66" charset="0"/>
              </a:rPr>
              <a:t>MAXRGB:pixel</a:t>
            </a:r>
            <a:r>
              <a:rPr lang="en-US" dirty="0">
                <a:latin typeface="Comic Sans MS" pitchFamily="66" charset="0"/>
              </a:rPr>
              <a:t>;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       // 3. write back the new color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    }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}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89569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Case Study : Sobel Filter (7)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Serial Code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658880" y="2073818"/>
            <a:ext cx="7257600" cy="364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9144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{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for(</a:t>
            </a:r>
            <a:r>
              <a:rPr lang="en-US" dirty="0" err="1">
                <a:solidFill>
                  <a:srgbClr val="0099FF"/>
                </a:solidFill>
                <a:latin typeface="Comic Sans MS" pitchFamily="66" charset="0"/>
              </a:rPr>
              <a:t>int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y=0; y&lt;HEIGHT; y++)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{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    for(</a:t>
            </a:r>
            <a:r>
              <a:rPr lang="en-US" dirty="0" err="1">
                <a:solidFill>
                  <a:srgbClr val="0099FF"/>
                </a:solidFill>
                <a:latin typeface="Comic Sans MS" pitchFamily="66" charset="0"/>
              </a:rPr>
              <a:t>int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x=0; x&lt;WIDTH; x++)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    {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</a:t>
            </a: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	// 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1. fetch the six neighbor </a:t>
            </a: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pixels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// 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2. calculate new </a:t>
            </a: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color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latin typeface="Comic Sans MS" pitchFamily="66" charset="0"/>
              </a:rPr>
              <a:t>// </a:t>
            </a:r>
            <a:r>
              <a:rPr lang="en-US" dirty="0">
                <a:latin typeface="Comic Sans MS" pitchFamily="66" charset="0"/>
              </a:rPr>
              <a:t>3. write back the new color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           </a:t>
            </a:r>
            <a:r>
              <a:rPr lang="en-US" dirty="0" err="1" smtClean="0">
                <a:latin typeface="Comic Sans MS" pitchFamily="66" charset="0"/>
              </a:rPr>
              <a:t>img_out</a:t>
            </a:r>
            <a:r>
              <a:rPr lang="en-US" dirty="0" smtClean="0">
                <a:latin typeface="Comic Sans MS" pitchFamily="66" charset="0"/>
              </a:rPr>
              <a:t>[</a:t>
            </a:r>
            <a:r>
              <a:rPr lang="en-US" dirty="0" err="1" smtClean="0">
                <a:latin typeface="Comic Sans MS" pitchFamily="66" charset="0"/>
              </a:rPr>
              <a:t>x+y</a:t>
            </a:r>
            <a:r>
              <a:rPr lang="en-US" dirty="0" smtClean="0">
                <a:latin typeface="Comic Sans MS" pitchFamily="66" charset="0"/>
              </a:rPr>
              <a:t>*WIDTH</a:t>
            </a:r>
            <a:r>
              <a:rPr lang="en-US" dirty="0">
                <a:latin typeface="Comic Sans MS" pitchFamily="66" charset="0"/>
              </a:rPr>
              <a:t>]=pixel;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    }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}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4004161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Case Study : Sobel Filter (8)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CUDA Kernel Code (1)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658880" y="2073818"/>
            <a:ext cx="7257600" cy="409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9144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__global__</a:t>
            </a: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void </a:t>
            </a:r>
            <a:r>
              <a:rPr lang="en-US" dirty="0" err="1" smtClean="0">
                <a:solidFill>
                  <a:srgbClr val="0099FF"/>
                </a:solidFill>
                <a:latin typeface="Comic Sans MS" pitchFamily="66" charset="0"/>
              </a:rPr>
              <a:t>sobel_gpu</a:t>
            </a: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( float *</a:t>
            </a:r>
            <a:r>
              <a:rPr lang="en-US" dirty="0" err="1" smtClean="0">
                <a:solidFill>
                  <a:srgbClr val="0099FF"/>
                </a:solidFill>
                <a:latin typeface="Comic Sans MS" pitchFamily="66" charset="0"/>
              </a:rPr>
              <a:t>img_out</a:t>
            </a: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,</a:t>
            </a: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                         float *</a:t>
            </a:r>
            <a:r>
              <a:rPr lang="en-US" dirty="0" err="1" smtClean="0">
                <a:solidFill>
                  <a:srgbClr val="0099FF"/>
                </a:solidFill>
                <a:latin typeface="Comic Sans MS" pitchFamily="66" charset="0"/>
              </a:rPr>
              <a:t>img_in</a:t>
            </a: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,</a:t>
            </a: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                         </a:t>
            </a:r>
            <a:r>
              <a:rPr lang="en-US" dirty="0" err="1" smtClean="0">
                <a:solidFill>
                  <a:srgbClr val="0099FF"/>
                </a:solidFill>
                <a:latin typeface="Comic Sans MS" pitchFamily="66" charset="0"/>
              </a:rPr>
              <a:t>int</a:t>
            </a: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 WIDTH, </a:t>
            </a:r>
            <a:r>
              <a:rPr lang="en-US" dirty="0" err="1" smtClean="0">
                <a:solidFill>
                  <a:srgbClr val="0099FF"/>
                </a:solidFill>
                <a:latin typeface="Comic Sans MS" pitchFamily="66" charset="0"/>
              </a:rPr>
              <a:t>int</a:t>
            </a: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 HEIGHT)</a:t>
            </a: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{</a:t>
            </a: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	</a:t>
            </a:r>
            <a:r>
              <a:rPr lang="en-US" dirty="0" err="1" smtClean="0">
                <a:solidFill>
                  <a:srgbClr val="0099FF"/>
                </a:solidFill>
                <a:latin typeface="Comic Sans MS" pitchFamily="66" charset="0"/>
              </a:rPr>
              <a:t>int</a:t>
            </a: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99FF"/>
                </a:solidFill>
                <a:latin typeface="Comic Sans MS" pitchFamily="66" charset="0"/>
              </a:rPr>
              <a:t>x,y</a:t>
            </a: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;</a:t>
            </a: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	x=</a:t>
            </a:r>
            <a:r>
              <a:rPr lang="en-US" dirty="0" err="1" smtClean="0">
                <a:solidFill>
                  <a:srgbClr val="0099FF"/>
                </a:solidFill>
                <a:latin typeface="Comic Sans MS" pitchFamily="66" charset="0"/>
              </a:rPr>
              <a:t>blockDim.x</a:t>
            </a: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*</a:t>
            </a:r>
            <a:r>
              <a:rPr lang="en-US" dirty="0" err="1" smtClean="0">
                <a:solidFill>
                  <a:srgbClr val="0099FF"/>
                </a:solidFill>
                <a:latin typeface="Comic Sans MS" pitchFamily="66" charset="0"/>
              </a:rPr>
              <a:t>blockIdx.x+threadIdx.x</a:t>
            </a: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;</a:t>
            </a: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	y=</a:t>
            </a:r>
            <a:r>
              <a:rPr lang="en-US" dirty="0" err="1" smtClean="0">
                <a:solidFill>
                  <a:srgbClr val="0099FF"/>
                </a:solidFill>
                <a:latin typeface="Comic Sans MS" pitchFamily="66" charset="0"/>
              </a:rPr>
              <a:t>blockDim.y</a:t>
            </a: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*</a:t>
            </a:r>
            <a:r>
              <a:rPr lang="en-US" dirty="0" err="1" smtClean="0">
                <a:solidFill>
                  <a:srgbClr val="0099FF"/>
                </a:solidFill>
                <a:latin typeface="Comic Sans MS" pitchFamily="66" charset="0"/>
              </a:rPr>
              <a:t>blockIdx.y+threadIdx.y</a:t>
            </a: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;</a:t>
            </a:r>
          </a:p>
          <a:p>
            <a:pPr>
              <a:lnSpc>
                <a:spcPct val="95000"/>
              </a:lnSpc>
            </a:pPr>
            <a:endParaRPr lang="en-US" dirty="0" smtClean="0">
              <a:solidFill>
                <a:srgbClr val="0099FF"/>
              </a:solidFill>
              <a:latin typeface="Comic Sans MS" pitchFamily="66" charset="0"/>
            </a:endParaRP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	if(x&lt;WIDTH &amp;&amp; y&lt;HEIGHT){</a:t>
            </a: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           	// 1. fetch the six neighbor pixels</a:t>
            </a: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	 	// 2. calculate new color</a:t>
            </a: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          		// 3. write back the new color</a:t>
            </a: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	}</a:t>
            </a: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}</a:t>
            </a:r>
            <a:endParaRPr lang="en-US" dirty="0">
              <a:solidFill>
                <a:srgbClr val="0099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8711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Case Study : Sobel Filter (8)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CUDA Kernel Code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28600" y="2073818"/>
            <a:ext cx="8915400" cy="455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9144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{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	x=</a:t>
            </a:r>
            <a:r>
              <a:rPr lang="en-US" dirty="0" err="1">
                <a:solidFill>
                  <a:srgbClr val="0099FF"/>
                </a:solidFill>
                <a:latin typeface="Comic Sans MS" pitchFamily="66" charset="0"/>
              </a:rPr>
              <a:t>blockDim.x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*</a:t>
            </a:r>
            <a:r>
              <a:rPr lang="en-US" dirty="0" err="1">
                <a:solidFill>
                  <a:srgbClr val="0099FF"/>
                </a:solidFill>
                <a:latin typeface="Comic Sans MS" pitchFamily="66" charset="0"/>
              </a:rPr>
              <a:t>blockIdx.x+threadIdx.x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;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	y=</a:t>
            </a:r>
            <a:r>
              <a:rPr lang="en-US" dirty="0" err="1">
                <a:solidFill>
                  <a:srgbClr val="0099FF"/>
                </a:solidFill>
                <a:latin typeface="Comic Sans MS" pitchFamily="66" charset="0"/>
              </a:rPr>
              <a:t>blockDim.y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*</a:t>
            </a:r>
            <a:r>
              <a:rPr lang="en-US" dirty="0" err="1">
                <a:solidFill>
                  <a:srgbClr val="0099FF"/>
                </a:solidFill>
                <a:latin typeface="Comic Sans MS" pitchFamily="66" charset="0"/>
              </a:rPr>
              <a:t>blockIdx.y+threadIdx.y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;</a:t>
            </a:r>
          </a:p>
          <a:p>
            <a:pPr>
              <a:lnSpc>
                <a:spcPct val="95000"/>
              </a:lnSpc>
            </a:pPr>
            <a:endParaRPr lang="en-US" dirty="0">
              <a:solidFill>
                <a:srgbClr val="0099FF"/>
              </a:solidFill>
              <a:latin typeface="Comic Sans MS" pitchFamily="66" charset="0"/>
            </a:endParaRP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	if(x&lt;WIDTH &amp;&amp; y&lt;HEIGHT){</a:t>
            </a:r>
          </a:p>
          <a:p>
            <a:pPr lvl="1"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        </a:t>
            </a: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latin typeface="Comic Sans MS" pitchFamily="66" charset="0"/>
              </a:rPr>
              <a:t>// </a:t>
            </a:r>
            <a:r>
              <a:rPr lang="en-US" dirty="0">
                <a:latin typeface="Comic Sans MS" pitchFamily="66" charset="0"/>
              </a:rPr>
              <a:t>1. fetch the six neighbor pixels</a:t>
            </a:r>
          </a:p>
          <a:p>
            <a:pPr lvl="1"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            </a:t>
            </a:r>
            <a:r>
              <a:rPr lang="en-US" dirty="0" smtClean="0">
                <a:latin typeface="Comic Sans MS" pitchFamily="66" charset="0"/>
              </a:rPr>
              <a:t>	</a:t>
            </a:r>
            <a:r>
              <a:rPr lang="en-US" dirty="0" err="1" smtClean="0">
                <a:latin typeface="Comic Sans MS" pitchFamily="66" charset="0"/>
              </a:rPr>
              <a:t>LUp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= (x-1&gt;=0 &amp;&amp; y-1&gt;=0)? </a:t>
            </a:r>
            <a:r>
              <a:rPr lang="en-US" dirty="0" err="1">
                <a:latin typeface="Comic Sans MS" pitchFamily="66" charset="0"/>
              </a:rPr>
              <a:t>img_in</a:t>
            </a:r>
            <a:r>
              <a:rPr lang="en-US" dirty="0">
                <a:latin typeface="Comic Sans MS" pitchFamily="66" charset="0"/>
              </a:rPr>
              <a:t>[(x-1)+(y-1)*WIDTH]:0;</a:t>
            </a:r>
          </a:p>
          <a:p>
            <a:pPr lvl="1"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            </a:t>
            </a:r>
            <a:r>
              <a:rPr lang="en-US" dirty="0" smtClean="0">
                <a:latin typeface="Comic Sans MS" pitchFamily="66" charset="0"/>
              </a:rPr>
              <a:t>	</a:t>
            </a:r>
            <a:r>
              <a:rPr lang="en-US" dirty="0" err="1" smtClean="0">
                <a:latin typeface="Comic Sans MS" pitchFamily="66" charset="0"/>
              </a:rPr>
              <a:t>LCnt</a:t>
            </a:r>
            <a:r>
              <a:rPr lang="en-US" dirty="0">
                <a:latin typeface="Comic Sans MS" pitchFamily="66" charset="0"/>
              </a:rPr>
              <a:t>= (x-1&gt;=0)? </a:t>
            </a:r>
            <a:r>
              <a:rPr lang="en-US" dirty="0" err="1">
                <a:latin typeface="Comic Sans MS" pitchFamily="66" charset="0"/>
              </a:rPr>
              <a:t>img_in</a:t>
            </a:r>
            <a:r>
              <a:rPr lang="en-US" dirty="0">
                <a:latin typeface="Comic Sans MS" pitchFamily="66" charset="0"/>
              </a:rPr>
              <a:t>[(x-1)+y*WIDTH]:0;</a:t>
            </a:r>
          </a:p>
          <a:p>
            <a:pPr lvl="1"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            </a:t>
            </a:r>
            <a:r>
              <a:rPr lang="en-US" dirty="0" smtClean="0">
                <a:latin typeface="Comic Sans MS" pitchFamily="66" charset="0"/>
              </a:rPr>
              <a:t>	</a:t>
            </a:r>
            <a:r>
              <a:rPr lang="en-US" dirty="0" err="1" smtClean="0">
                <a:latin typeface="Comic Sans MS" pitchFamily="66" charset="0"/>
              </a:rPr>
              <a:t>LDw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= (x-1&gt;=0 &amp;&amp; y+1&lt;HEIGHT)? </a:t>
            </a:r>
            <a:r>
              <a:rPr lang="en-US" dirty="0" err="1">
                <a:latin typeface="Comic Sans MS" pitchFamily="66" charset="0"/>
              </a:rPr>
              <a:t>img_in</a:t>
            </a:r>
            <a:r>
              <a:rPr lang="en-US" dirty="0">
                <a:latin typeface="Comic Sans MS" pitchFamily="66" charset="0"/>
              </a:rPr>
              <a:t>[(x-1)+(y+1)*WIDTH]:0;</a:t>
            </a:r>
          </a:p>
          <a:p>
            <a:pPr lvl="1"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            </a:t>
            </a:r>
            <a:r>
              <a:rPr lang="en-US" dirty="0" smtClean="0">
                <a:latin typeface="Comic Sans MS" pitchFamily="66" charset="0"/>
              </a:rPr>
              <a:t>	</a:t>
            </a:r>
            <a:r>
              <a:rPr lang="en-US" dirty="0" err="1" smtClean="0">
                <a:latin typeface="Comic Sans MS" pitchFamily="66" charset="0"/>
              </a:rPr>
              <a:t>RUp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= (x+1&lt;WIDTH &amp;&amp; y-1&gt;=0)? </a:t>
            </a:r>
            <a:r>
              <a:rPr lang="en-US" dirty="0" err="1">
                <a:latin typeface="Comic Sans MS" pitchFamily="66" charset="0"/>
              </a:rPr>
              <a:t>img_in</a:t>
            </a:r>
            <a:r>
              <a:rPr lang="en-US" dirty="0">
                <a:latin typeface="Comic Sans MS" pitchFamily="66" charset="0"/>
              </a:rPr>
              <a:t>[(x+1)+(y-1)*WIDTH]:0;</a:t>
            </a:r>
          </a:p>
          <a:p>
            <a:pPr lvl="1"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            </a:t>
            </a:r>
            <a:r>
              <a:rPr lang="en-US" dirty="0" smtClean="0">
                <a:latin typeface="Comic Sans MS" pitchFamily="66" charset="0"/>
              </a:rPr>
              <a:t>	</a:t>
            </a:r>
            <a:r>
              <a:rPr lang="en-US" dirty="0" err="1" smtClean="0">
                <a:latin typeface="Comic Sans MS" pitchFamily="66" charset="0"/>
              </a:rPr>
              <a:t>RCnt</a:t>
            </a:r>
            <a:r>
              <a:rPr lang="en-US" dirty="0">
                <a:latin typeface="Comic Sans MS" pitchFamily="66" charset="0"/>
              </a:rPr>
              <a:t>= (x+1&lt;WIDTH)? </a:t>
            </a:r>
            <a:r>
              <a:rPr lang="en-US" dirty="0" err="1">
                <a:latin typeface="Comic Sans MS" pitchFamily="66" charset="0"/>
              </a:rPr>
              <a:t>img_in</a:t>
            </a:r>
            <a:r>
              <a:rPr lang="en-US" dirty="0">
                <a:latin typeface="Comic Sans MS" pitchFamily="66" charset="0"/>
              </a:rPr>
              <a:t>[(x+1)+y*WIDTH]:0;</a:t>
            </a:r>
          </a:p>
          <a:p>
            <a:pPr lvl="1"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            </a:t>
            </a:r>
            <a:r>
              <a:rPr lang="en-US" dirty="0" smtClean="0">
                <a:latin typeface="Comic Sans MS" pitchFamily="66" charset="0"/>
              </a:rPr>
              <a:t>	</a:t>
            </a:r>
            <a:r>
              <a:rPr lang="en-US" dirty="0" err="1" smtClean="0">
                <a:latin typeface="Comic Sans MS" pitchFamily="66" charset="0"/>
              </a:rPr>
              <a:t>RDw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= (x+1&lt;WIDTH &amp;&amp; y+1&lt;HEIGHT)? </a:t>
            </a:r>
            <a:r>
              <a:rPr lang="en-US" dirty="0" err="1">
                <a:latin typeface="Comic Sans MS" pitchFamily="66" charset="0"/>
              </a:rPr>
              <a:t>img_in</a:t>
            </a:r>
            <a:r>
              <a:rPr lang="en-US" dirty="0">
                <a:latin typeface="Comic Sans MS" pitchFamily="66" charset="0"/>
              </a:rPr>
              <a:t>[(x+1)+(y+1)*WIDTH</a:t>
            </a:r>
            <a:r>
              <a:rPr lang="en-US" dirty="0" smtClean="0">
                <a:latin typeface="Comic Sans MS" pitchFamily="66" charset="0"/>
              </a:rPr>
              <a:t>]:</a:t>
            </a:r>
          </a:p>
          <a:p>
            <a:pPr lvl="1"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	// 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2. calculate new color</a:t>
            </a:r>
          </a:p>
          <a:p>
            <a:pPr lvl="1"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       </a:t>
            </a: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	// 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3. write back the new color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	}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23832818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Case Study : Sobel Filter (8)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CUDA Kernel Code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658880" y="2073818"/>
            <a:ext cx="7257600" cy="409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9144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{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	x=</a:t>
            </a:r>
            <a:r>
              <a:rPr lang="en-US" dirty="0" err="1">
                <a:solidFill>
                  <a:srgbClr val="0099FF"/>
                </a:solidFill>
                <a:latin typeface="Comic Sans MS" pitchFamily="66" charset="0"/>
              </a:rPr>
              <a:t>blockDim.x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*</a:t>
            </a:r>
            <a:r>
              <a:rPr lang="en-US" dirty="0" err="1">
                <a:solidFill>
                  <a:srgbClr val="0099FF"/>
                </a:solidFill>
                <a:latin typeface="Comic Sans MS" pitchFamily="66" charset="0"/>
              </a:rPr>
              <a:t>blockIdx.x+threadIdx.x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;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	y=</a:t>
            </a:r>
            <a:r>
              <a:rPr lang="en-US" dirty="0" err="1">
                <a:solidFill>
                  <a:srgbClr val="0099FF"/>
                </a:solidFill>
                <a:latin typeface="Comic Sans MS" pitchFamily="66" charset="0"/>
              </a:rPr>
              <a:t>blockDim.y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*</a:t>
            </a:r>
            <a:r>
              <a:rPr lang="en-US" dirty="0" err="1">
                <a:solidFill>
                  <a:srgbClr val="0099FF"/>
                </a:solidFill>
                <a:latin typeface="Comic Sans MS" pitchFamily="66" charset="0"/>
              </a:rPr>
              <a:t>blockIdx.y+threadIdx.y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;</a:t>
            </a:r>
          </a:p>
          <a:p>
            <a:pPr>
              <a:lnSpc>
                <a:spcPct val="95000"/>
              </a:lnSpc>
            </a:pPr>
            <a:endParaRPr lang="en-US" dirty="0">
              <a:solidFill>
                <a:srgbClr val="0099FF"/>
              </a:solidFill>
              <a:latin typeface="Comic Sans MS" pitchFamily="66" charset="0"/>
            </a:endParaRP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	if(x&lt;WIDTH &amp;&amp; y&lt;HEIGHT){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        </a:t>
            </a: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	// 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1. fetch the six neighbor pixels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	    </a:t>
            </a: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latin typeface="Comic Sans MS" pitchFamily="66" charset="0"/>
              </a:rPr>
              <a:t>// </a:t>
            </a:r>
            <a:r>
              <a:rPr lang="en-US" dirty="0">
                <a:latin typeface="Comic Sans MS" pitchFamily="66" charset="0"/>
              </a:rPr>
              <a:t>2. calculate new color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           </a:t>
            </a:r>
            <a:r>
              <a:rPr lang="en-US" dirty="0" smtClean="0">
                <a:latin typeface="Comic Sans MS" pitchFamily="66" charset="0"/>
              </a:rPr>
              <a:t>	pixel </a:t>
            </a:r>
            <a:r>
              <a:rPr lang="en-US" dirty="0">
                <a:latin typeface="Comic Sans MS" pitchFamily="66" charset="0"/>
              </a:rPr>
              <a:t>= -1*</a:t>
            </a:r>
            <a:r>
              <a:rPr lang="en-US" dirty="0" err="1">
                <a:latin typeface="Comic Sans MS" pitchFamily="66" charset="0"/>
              </a:rPr>
              <a:t>LUp</a:t>
            </a:r>
            <a:r>
              <a:rPr lang="en-US" dirty="0">
                <a:latin typeface="Comic Sans MS" pitchFamily="66" charset="0"/>
              </a:rPr>
              <a:t>  + 1*</a:t>
            </a:r>
            <a:r>
              <a:rPr lang="en-US" dirty="0" err="1">
                <a:latin typeface="Comic Sans MS" pitchFamily="66" charset="0"/>
              </a:rPr>
              <a:t>RUp</a:t>
            </a:r>
            <a:r>
              <a:rPr lang="en-US" dirty="0">
                <a:latin typeface="Comic Sans MS" pitchFamily="66" charset="0"/>
              </a:rPr>
              <a:t> +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                     </a:t>
            </a:r>
            <a:r>
              <a:rPr lang="en-US" dirty="0" smtClean="0">
                <a:latin typeface="Comic Sans MS" pitchFamily="66" charset="0"/>
              </a:rPr>
              <a:t>		-</a:t>
            </a:r>
            <a:r>
              <a:rPr lang="en-US" dirty="0">
                <a:latin typeface="Comic Sans MS" pitchFamily="66" charset="0"/>
              </a:rPr>
              <a:t>2*</a:t>
            </a:r>
            <a:r>
              <a:rPr lang="en-US" dirty="0" err="1">
                <a:latin typeface="Comic Sans MS" pitchFamily="66" charset="0"/>
              </a:rPr>
              <a:t>LCnt</a:t>
            </a:r>
            <a:r>
              <a:rPr lang="en-US" dirty="0">
                <a:latin typeface="Comic Sans MS" pitchFamily="66" charset="0"/>
              </a:rPr>
              <a:t> + 2*</a:t>
            </a:r>
            <a:r>
              <a:rPr lang="en-US" dirty="0" err="1">
                <a:latin typeface="Comic Sans MS" pitchFamily="66" charset="0"/>
              </a:rPr>
              <a:t>RCnt</a:t>
            </a:r>
            <a:r>
              <a:rPr lang="en-US" dirty="0">
                <a:latin typeface="Comic Sans MS" pitchFamily="66" charset="0"/>
              </a:rPr>
              <a:t> +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                      </a:t>
            </a:r>
            <a:r>
              <a:rPr lang="en-US" dirty="0" smtClean="0">
                <a:latin typeface="Comic Sans MS" pitchFamily="66" charset="0"/>
              </a:rPr>
              <a:t>	-</a:t>
            </a:r>
            <a:r>
              <a:rPr lang="en-US" dirty="0">
                <a:latin typeface="Comic Sans MS" pitchFamily="66" charset="0"/>
              </a:rPr>
              <a:t>1*</a:t>
            </a:r>
            <a:r>
              <a:rPr lang="en-US" dirty="0" err="1">
                <a:latin typeface="Comic Sans MS" pitchFamily="66" charset="0"/>
              </a:rPr>
              <a:t>LDw</a:t>
            </a:r>
            <a:r>
              <a:rPr lang="en-US" dirty="0">
                <a:latin typeface="Comic Sans MS" pitchFamily="66" charset="0"/>
              </a:rPr>
              <a:t>  + 1*</a:t>
            </a:r>
            <a:r>
              <a:rPr lang="en-US" dirty="0" err="1">
                <a:latin typeface="Comic Sans MS" pitchFamily="66" charset="0"/>
              </a:rPr>
              <a:t>RDw</a:t>
            </a:r>
            <a:r>
              <a:rPr lang="en-US" dirty="0">
                <a:latin typeface="Comic Sans MS" pitchFamily="66" charset="0"/>
              </a:rPr>
              <a:t>;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           </a:t>
            </a:r>
            <a:r>
              <a:rPr lang="en-US" dirty="0" smtClean="0">
                <a:latin typeface="Comic Sans MS" pitchFamily="66" charset="0"/>
              </a:rPr>
              <a:t>	pixel</a:t>
            </a:r>
            <a:r>
              <a:rPr lang="en-US" dirty="0">
                <a:latin typeface="Comic Sans MS" pitchFamily="66" charset="0"/>
              </a:rPr>
              <a:t>=(pixel&lt;0)?0:pixel;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           </a:t>
            </a:r>
            <a:r>
              <a:rPr lang="en-US" dirty="0" smtClean="0">
                <a:latin typeface="Comic Sans MS" pitchFamily="66" charset="0"/>
              </a:rPr>
              <a:t>	pixel</a:t>
            </a:r>
            <a:r>
              <a:rPr lang="en-US" dirty="0">
                <a:latin typeface="Comic Sans MS" pitchFamily="66" charset="0"/>
              </a:rPr>
              <a:t>=(pixel&gt;MAXRGB)?</a:t>
            </a:r>
            <a:r>
              <a:rPr lang="en-US" dirty="0" err="1">
                <a:latin typeface="Comic Sans MS" pitchFamily="66" charset="0"/>
              </a:rPr>
              <a:t>MAXRGB:pixel</a:t>
            </a:r>
            <a:r>
              <a:rPr lang="en-US" dirty="0">
                <a:latin typeface="Comic Sans MS" pitchFamily="66" charset="0"/>
              </a:rPr>
              <a:t>;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       </a:t>
            </a: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	// 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3. write back the new color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	}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42944191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Compile Flow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Develop the application in:</a:t>
            </a:r>
          </a:p>
          <a:p>
            <a:pPr lvl="1"/>
            <a:r>
              <a:rPr lang="en-US" dirty="0"/>
              <a:t>Standard C/C++ and make the kernel calls extern</a:t>
            </a:r>
          </a:p>
          <a:p>
            <a:pPr lvl="1"/>
            <a:r>
              <a:rPr lang="en-US" dirty="0"/>
              <a:t>CUDA for C extensions</a:t>
            </a:r>
          </a:p>
          <a:p>
            <a:endParaRPr lang="en-US" dirty="0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3110400" y="3308028"/>
            <a:ext cx="1451520" cy="522774"/>
          </a:xfrm>
          <a:prstGeom prst="roundRect">
            <a:avLst>
              <a:gd name="adj" fmla="val 273"/>
            </a:avLst>
          </a:prstGeom>
          <a:solidFill>
            <a:srgbClr val="99CCFF">
              <a:alpha val="79999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287" rIns="0" bIns="0" anchor="ctr" anchorCtr="1"/>
          <a:lstStyle/>
          <a:p>
            <a:pPr algn="ctr">
              <a:lnSpc>
                <a:spcPct val="95000"/>
              </a:lnSpc>
              <a:tabLst>
                <a:tab pos="656650" algn="l"/>
                <a:tab pos="1313299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6" charset="0"/>
              </a:rPr>
              <a:t>Device code</a:t>
            </a:r>
          </a:p>
          <a:p>
            <a:pPr algn="ctr">
              <a:lnSpc>
                <a:spcPct val="95000"/>
              </a:lnSpc>
              <a:tabLst>
                <a:tab pos="656650" algn="l"/>
                <a:tab pos="1313299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6" charset="0"/>
              </a:rPr>
              <a:t>.cu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2903040" y="4236925"/>
            <a:ext cx="1851840" cy="325474"/>
          </a:xfrm>
          <a:prstGeom prst="roundRect">
            <a:avLst>
              <a:gd name="adj" fmla="val 440"/>
            </a:avLst>
          </a:prstGeom>
          <a:solidFill>
            <a:srgbClr val="333366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287" rIns="0" bIns="0" anchor="ctr" anchorCtr="1"/>
          <a:lstStyle/>
          <a:p>
            <a:pPr algn="ctr">
              <a:lnSpc>
                <a:spcPct val="95000"/>
              </a:lnSpc>
              <a:tabLst>
                <a:tab pos="656650" algn="l"/>
                <a:tab pos="1313299" algn="l"/>
              </a:tabLst>
            </a:pPr>
            <a:r>
              <a:rPr lang="en-US">
                <a:solidFill>
                  <a:srgbClr val="99CCFF"/>
                </a:solidFill>
                <a:latin typeface="Times New Roman" pitchFamily="16" charset="0"/>
              </a:rPr>
              <a:t>NVCC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5391360" y="3308028"/>
            <a:ext cx="1451520" cy="522774"/>
          </a:xfrm>
          <a:prstGeom prst="roundRect">
            <a:avLst>
              <a:gd name="adj" fmla="val 273"/>
            </a:avLst>
          </a:prstGeom>
          <a:solidFill>
            <a:srgbClr val="99CCFF">
              <a:alpha val="79999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287" rIns="0" bIns="0" anchor="ctr" anchorCtr="1"/>
          <a:lstStyle/>
          <a:p>
            <a:pPr algn="ctr">
              <a:lnSpc>
                <a:spcPct val="95000"/>
              </a:lnSpc>
              <a:tabLst>
                <a:tab pos="656650" algn="l"/>
                <a:tab pos="1313299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6" charset="0"/>
              </a:rPr>
              <a:t>Host code</a:t>
            </a:r>
          </a:p>
          <a:p>
            <a:pPr algn="ctr">
              <a:lnSpc>
                <a:spcPct val="95000"/>
              </a:lnSpc>
              <a:tabLst>
                <a:tab pos="656650" algn="l"/>
                <a:tab pos="1313299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6" charset="0"/>
              </a:rPr>
              <a:t>.c    .cpp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5184000" y="4236925"/>
            <a:ext cx="1851840" cy="325474"/>
          </a:xfrm>
          <a:prstGeom prst="roundRect">
            <a:avLst>
              <a:gd name="adj" fmla="val 440"/>
            </a:avLst>
          </a:prstGeom>
          <a:solidFill>
            <a:srgbClr val="333366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287" rIns="0" bIns="0" anchor="ctr" anchorCtr="1"/>
          <a:lstStyle/>
          <a:p>
            <a:pPr algn="ctr">
              <a:lnSpc>
                <a:spcPct val="95000"/>
              </a:lnSpc>
              <a:tabLst>
                <a:tab pos="656650" algn="l"/>
                <a:tab pos="1313299" algn="l"/>
              </a:tabLst>
            </a:pPr>
            <a:r>
              <a:rPr lang="en-US">
                <a:solidFill>
                  <a:srgbClr val="99CCFF"/>
                </a:solidFill>
                <a:latin typeface="Times New Roman" pitchFamily="16" charset="0"/>
              </a:rPr>
              <a:t>System Compiler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075200" y="5119738"/>
            <a:ext cx="1851840" cy="339876"/>
          </a:xfrm>
          <a:prstGeom prst="roundRect">
            <a:avLst>
              <a:gd name="adj" fmla="val 421"/>
            </a:avLst>
          </a:prstGeom>
          <a:solidFill>
            <a:srgbClr val="333366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287" rIns="0" bIns="0" anchor="ctr" anchorCtr="1"/>
          <a:lstStyle/>
          <a:p>
            <a:pPr algn="ctr">
              <a:lnSpc>
                <a:spcPct val="95000"/>
              </a:lnSpc>
              <a:tabLst>
                <a:tab pos="656650" algn="l"/>
                <a:tab pos="1313299" algn="l"/>
              </a:tabLst>
            </a:pPr>
            <a:r>
              <a:rPr lang="en-US">
                <a:solidFill>
                  <a:srgbClr val="99CCFF"/>
                </a:solidFill>
                <a:latin typeface="Times New Roman" pitchFamily="16" charset="0"/>
              </a:rPr>
              <a:t>System Linker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4354560" y="5862856"/>
            <a:ext cx="1244160" cy="391721"/>
          </a:xfrm>
          <a:prstGeom prst="roundRect">
            <a:avLst>
              <a:gd name="adj" fmla="val 366"/>
            </a:avLst>
          </a:prstGeom>
          <a:solidFill>
            <a:srgbClr val="99CCFF">
              <a:alpha val="79999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287" rIns="0" bIns="0" anchor="ctr" anchorCtr="1"/>
          <a:lstStyle/>
          <a:p>
            <a:pPr algn="ctr">
              <a:lnSpc>
                <a:spcPct val="95000"/>
              </a:lnSpc>
              <a:tabLst>
                <a:tab pos="656650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6" charset="0"/>
              </a:rPr>
              <a:t>Binary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1254240" y="5119738"/>
            <a:ext cx="1658880" cy="315393"/>
          </a:xfrm>
          <a:prstGeom prst="roundRect">
            <a:avLst>
              <a:gd name="adj" fmla="val 458"/>
            </a:avLst>
          </a:prstGeom>
          <a:solidFill>
            <a:srgbClr val="99CCFF">
              <a:alpha val="79999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287" rIns="0" bIns="0" anchor="ctr" anchorCtr="1"/>
          <a:lstStyle/>
          <a:p>
            <a:pPr algn="ctr">
              <a:lnSpc>
                <a:spcPct val="95000"/>
              </a:lnSpc>
              <a:tabLst>
                <a:tab pos="656650" algn="l"/>
                <a:tab pos="1313299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6" charset="0"/>
              </a:rPr>
              <a:t>CUDA Libraries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2903041" y="5282474"/>
            <a:ext cx="1179360" cy="1441"/>
          </a:xfrm>
          <a:prstGeom prst="line">
            <a:avLst/>
          </a:prstGeom>
          <a:noFill/>
          <a:ln w="54720" cap="flat">
            <a:solidFill>
              <a:srgbClr val="33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31" name="Freeform 11"/>
          <p:cNvSpPr>
            <a:spLocks/>
          </p:cNvSpPr>
          <p:nvPr/>
        </p:nvSpPr>
        <p:spPr bwMode="auto">
          <a:xfrm>
            <a:off x="3679200" y="4529276"/>
            <a:ext cx="829440" cy="622145"/>
          </a:xfrm>
          <a:custGeom>
            <a:avLst/>
            <a:gdLst>
              <a:gd name="T0" fmla="*/ 0 w 2541"/>
              <a:gd name="T1" fmla="*/ 0 h 1905"/>
              <a:gd name="T2" fmla="*/ 1905 w 2541"/>
              <a:gd name="T3" fmla="*/ 1904 h 190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41" h="1905">
                <a:moveTo>
                  <a:pt x="0" y="0"/>
                </a:moveTo>
                <a:cubicBezTo>
                  <a:pt x="2540" y="634"/>
                  <a:pt x="1905" y="1904"/>
                  <a:pt x="1905" y="1904"/>
                </a:cubicBezTo>
              </a:path>
            </a:pathLst>
          </a:custGeom>
          <a:noFill/>
          <a:ln w="36720" cap="flat">
            <a:solidFill>
              <a:srgbClr val="33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32" name="Freeform 12"/>
          <p:cNvSpPr>
            <a:spLocks/>
          </p:cNvSpPr>
          <p:nvPr/>
        </p:nvSpPr>
        <p:spPr bwMode="auto">
          <a:xfrm>
            <a:off x="5525280" y="4552319"/>
            <a:ext cx="770400" cy="577500"/>
          </a:xfrm>
          <a:custGeom>
            <a:avLst/>
            <a:gdLst>
              <a:gd name="T0" fmla="*/ 2358 w 2359"/>
              <a:gd name="T1" fmla="*/ 0 h 1770"/>
              <a:gd name="T2" fmla="*/ 589 w 2359"/>
              <a:gd name="T3" fmla="*/ 1769 h 177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59" h="1770">
                <a:moveTo>
                  <a:pt x="2358" y="0"/>
                </a:moveTo>
                <a:cubicBezTo>
                  <a:pt x="0" y="590"/>
                  <a:pt x="589" y="1769"/>
                  <a:pt x="589" y="1769"/>
                </a:cubicBezTo>
              </a:path>
            </a:pathLst>
          </a:custGeom>
          <a:noFill/>
          <a:ln w="36720" cap="flat">
            <a:solidFill>
              <a:srgbClr val="33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3863521" y="3830802"/>
            <a:ext cx="1440" cy="414764"/>
          </a:xfrm>
          <a:prstGeom prst="line">
            <a:avLst/>
          </a:prstGeom>
          <a:noFill/>
          <a:ln w="54720" cap="flat">
            <a:solidFill>
              <a:srgbClr val="33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6111360" y="3830802"/>
            <a:ext cx="1440" cy="414764"/>
          </a:xfrm>
          <a:prstGeom prst="line">
            <a:avLst/>
          </a:prstGeom>
          <a:noFill/>
          <a:ln w="54720" cap="flat">
            <a:solidFill>
              <a:srgbClr val="33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5001121" y="5463933"/>
            <a:ext cx="1440" cy="414764"/>
          </a:xfrm>
          <a:prstGeom prst="line">
            <a:avLst/>
          </a:prstGeom>
          <a:noFill/>
          <a:ln w="54720" cap="flat">
            <a:solidFill>
              <a:srgbClr val="33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4267200" y="4696334"/>
            <a:ext cx="137232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672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r>
              <a:rPr lang="en-US" dirty="0"/>
              <a:t>Object codes</a:t>
            </a:r>
          </a:p>
        </p:txBody>
      </p:sp>
    </p:spTree>
    <p:extLst>
      <p:ext uri="{BB962C8B-B14F-4D97-AF65-F5344CB8AC3E}">
        <p14:creationId xmlns="" xmlns:p14="http://schemas.microsoft.com/office/powerpoint/2010/main" val="21702133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Case Study : Sobel Filter (8)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CUDA Kernel Code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658880" y="2073818"/>
            <a:ext cx="7257600" cy="318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9144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{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	x=</a:t>
            </a:r>
            <a:r>
              <a:rPr lang="en-US" dirty="0" err="1">
                <a:solidFill>
                  <a:srgbClr val="0099FF"/>
                </a:solidFill>
                <a:latin typeface="Comic Sans MS" pitchFamily="66" charset="0"/>
              </a:rPr>
              <a:t>blockDim.x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*</a:t>
            </a:r>
            <a:r>
              <a:rPr lang="en-US" dirty="0" err="1">
                <a:solidFill>
                  <a:srgbClr val="0099FF"/>
                </a:solidFill>
                <a:latin typeface="Comic Sans MS" pitchFamily="66" charset="0"/>
              </a:rPr>
              <a:t>blockIdx.x+threadIdx.x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;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	y=</a:t>
            </a:r>
            <a:r>
              <a:rPr lang="en-US" dirty="0" err="1">
                <a:solidFill>
                  <a:srgbClr val="0099FF"/>
                </a:solidFill>
                <a:latin typeface="Comic Sans MS" pitchFamily="66" charset="0"/>
              </a:rPr>
              <a:t>blockDim.y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*</a:t>
            </a:r>
            <a:r>
              <a:rPr lang="en-US" dirty="0" err="1">
                <a:solidFill>
                  <a:srgbClr val="0099FF"/>
                </a:solidFill>
                <a:latin typeface="Comic Sans MS" pitchFamily="66" charset="0"/>
              </a:rPr>
              <a:t>blockIdx.y+threadIdx.y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;</a:t>
            </a:r>
          </a:p>
          <a:p>
            <a:pPr>
              <a:lnSpc>
                <a:spcPct val="95000"/>
              </a:lnSpc>
            </a:pPr>
            <a:endParaRPr lang="en-US" dirty="0">
              <a:solidFill>
                <a:srgbClr val="0099FF"/>
              </a:solidFill>
              <a:latin typeface="Comic Sans MS" pitchFamily="66" charset="0"/>
            </a:endParaRP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	if(x&lt;WIDTH &amp;&amp; y&lt;HEIGHT){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       </a:t>
            </a: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	// 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1. fetch the six neighbor pixels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	  </a:t>
            </a:r>
            <a:r>
              <a:rPr lang="en-US" dirty="0" smtClean="0">
                <a:solidFill>
                  <a:srgbClr val="0099FF"/>
                </a:solidFill>
                <a:latin typeface="Comic Sans MS" pitchFamily="66" charset="0"/>
              </a:rPr>
              <a:t>	// 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2. calculate new color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          </a:t>
            </a:r>
            <a:r>
              <a:rPr lang="en-US" dirty="0" smtClean="0">
                <a:latin typeface="Comic Sans MS" pitchFamily="66" charset="0"/>
              </a:rPr>
              <a:t>		// </a:t>
            </a:r>
            <a:r>
              <a:rPr lang="en-US" dirty="0">
                <a:latin typeface="Comic Sans MS" pitchFamily="66" charset="0"/>
              </a:rPr>
              <a:t>3. write back the new color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          </a:t>
            </a:r>
            <a:r>
              <a:rPr lang="en-US" dirty="0" smtClean="0">
                <a:latin typeface="Comic Sans MS" pitchFamily="66" charset="0"/>
              </a:rPr>
              <a:t>		</a:t>
            </a:r>
            <a:r>
              <a:rPr lang="en-US" dirty="0" err="1" smtClean="0">
                <a:latin typeface="Comic Sans MS" pitchFamily="66" charset="0"/>
              </a:rPr>
              <a:t>img_out</a:t>
            </a:r>
            <a:r>
              <a:rPr lang="en-US" dirty="0" smtClean="0">
                <a:latin typeface="Comic Sans MS" pitchFamily="66" charset="0"/>
              </a:rPr>
              <a:t>[</a:t>
            </a:r>
            <a:r>
              <a:rPr lang="en-US" dirty="0" err="1" smtClean="0">
                <a:latin typeface="Comic Sans MS" pitchFamily="66" charset="0"/>
              </a:rPr>
              <a:t>x+y</a:t>
            </a:r>
            <a:r>
              <a:rPr lang="en-US" dirty="0" smtClean="0">
                <a:latin typeface="Comic Sans MS" pitchFamily="66" charset="0"/>
              </a:rPr>
              <a:t>*WIDTH</a:t>
            </a:r>
            <a:r>
              <a:rPr lang="en-US" dirty="0">
                <a:latin typeface="Comic Sans MS" pitchFamily="66" charset="0"/>
              </a:rPr>
              <a:t>]=pixel;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	}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5701071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Case Study : Sobel Filter (9)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Kernel Call Code (1)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829440" y="2073818"/>
            <a:ext cx="7879680" cy="181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9144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// 1. Allocate space on GPU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// 2. Move input image to GPU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// 3. Configure and Call the kernel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// 4. Move the output image back to CPU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// 5. Free CUDA memory</a:t>
            </a:r>
          </a:p>
        </p:txBody>
      </p:sp>
    </p:spTree>
    <p:extLst>
      <p:ext uri="{BB962C8B-B14F-4D97-AF65-F5344CB8AC3E}">
        <p14:creationId xmlns="" xmlns:p14="http://schemas.microsoft.com/office/powerpoint/2010/main" val="19117433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Case Study : Sobel Filter (9)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Kernel Call Code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829440" y="2073818"/>
            <a:ext cx="7879680" cy="409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9144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// 1. Allocate space on </a:t>
            </a:r>
            <a:r>
              <a:rPr lang="en-US" dirty="0" smtClean="0">
                <a:latin typeface="Comic Sans MS" pitchFamily="66" charset="0"/>
              </a:rPr>
              <a:t>GPU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	</a:t>
            </a:r>
            <a:r>
              <a:rPr lang="en-US" dirty="0" smtClean="0">
                <a:latin typeface="Comic Sans MS" pitchFamily="66" charset="0"/>
              </a:rPr>
              <a:t>float </a:t>
            </a:r>
            <a:r>
              <a:rPr lang="en-US" dirty="0">
                <a:latin typeface="Comic Sans MS" pitchFamily="66" charset="0"/>
              </a:rPr>
              <a:t>*</a:t>
            </a:r>
            <a:r>
              <a:rPr lang="en-US" dirty="0" err="1">
                <a:latin typeface="Comic Sans MS" pitchFamily="66" charset="0"/>
              </a:rPr>
              <a:t>d_img_out_array</a:t>
            </a:r>
            <a:r>
              <a:rPr lang="en-US" dirty="0">
                <a:latin typeface="Comic Sans MS" pitchFamily="66" charset="0"/>
              </a:rPr>
              <a:t>=NULL,*</a:t>
            </a:r>
            <a:r>
              <a:rPr lang="en-US" dirty="0" err="1">
                <a:latin typeface="Comic Sans MS" pitchFamily="66" charset="0"/>
              </a:rPr>
              <a:t>d_img_in_array</a:t>
            </a:r>
            <a:r>
              <a:rPr lang="en-US" dirty="0">
                <a:latin typeface="Comic Sans MS" pitchFamily="66" charset="0"/>
              </a:rPr>
              <a:t>=NULL;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	</a:t>
            </a:r>
            <a:r>
              <a:rPr lang="en-US" dirty="0" err="1" smtClean="0">
                <a:latin typeface="Comic Sans MS" pitchFamily="66" charset="0"/>
              </a:rPr>
              <a:t>cudaMalloc</a:t>
            </a:r>
            <a:r>
              <a:rPr lang="en-US" dirty="0">
                <a:latin typeface="Comic Sans MS" pitchFamily="66" charset="0"/>
              </a:rPr>
              <a:t>((void**) &amp;</a:t>
            </a:r>
            <a:r>
              <a:rPr lang="en-US" dirty="0" err="1">
                <a:latin typeface="Comic Sans MS" pitchFamily="66" charset="0"/>
              </a:rPr>
              <a:t>d_img_in_array</a:t>
            </a:r>
            <a:r>
              <a:rPr lang="en-US" dirty="0">
                <a:latin typeface="Comic Sans MS" pitchFamily="66" charset="0"/>
              </a:rPr>
              <a:t>,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		</a:t>
            </a:r>
            <a:r>
              <a:rPr lang="en-US" dirty="0" err="1" smtClean="0">
                <a:latin typeface="Comic Sans MS" pitchFamily="66" charset="0"/>
              </a:rPr>
              <a:t>sizeof</a:t>
            </a:r>
            <a:r>
              <a:rPr lang="en-US" dirty="0" smtClean="0">
                <a:latin typeface="Comic Sans MS" pitchFamily="66" charset="0"/>
              </a:rPr>
              <a:t>(float)*</a:t>
            </a:r>
            <a:r>
              <a:rPr lang="en-US" dirty="0">
                <a:latin typeface="Comic Sans MS" pitchFamily="66" charset="0"/>
              </a:rPr>
              <a:t>WIDTH*HEIGHT</a:t>
            </a:r>
            <a:r>
              <a:rPr lang="en-US" dirty="0" smtClean="0">
                <a:latin typeface="Comic Sans MS" pitchFamily="66" charset="0"/>
              </a:rPr>
              <a:t>);</a:t>
            </a:r>
            <a:endParaRPr lang="en-US" dirty="0">
              <a:latin typeface="Comic Sans MS" pitchFamily="66" charset="0"/>
            </a:endParaRP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	</a:t>
            </a:r>
            <a:r>
              <a:rPr lang="en-US" dirty="0" err="1" smtClean="0">
                <a:latin typeface="Comic Sans MS" pitchFamily="66" charset="0"/>
              </a:rPr>
              <a:t>cudaMalloc</a:t>
            </a:r>
            <a:r>
              <a:rPr lang="en-US" dirty="0">
                <a:latin typeface="Comic Sans MS" pitchFamily="66" charset="0"/>
              </a:rPr>
              <a:t>((void**) &amp;</a:t>
            </a:r>
            <a:r>
              <a:rPr lang="en-US" dirty="0" err="1">
                <a:latin typeface="Comic Sans MS" pitchFamily="66" charset="0"/>
              </a:rPr>
              <a:t>d_img_out_array</a:t>
            </a:r>
            <a:r>
              <a:rPr lang="en-US" dirty="0">
                <a:latin typeface="Comic Sans MS" pitchFamily="66" charset="0"/>
              </a:rPr>
              <a:t>,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		</a:t>
            </a:r>
            <a:r>
              <a:rPr lang="en-US" dirty="0" err="1" smtClean="0">
                <a:latin typeface="Comic Sans MS" pitchFamily="66" charset="0"/>
              </a:rPr>
              <a:t>sizeof</a:t>
            </a:r>
            <a:r>
              <a:rPr lang="en-US" dirty="0" smtClean="0">
                <a:latin typeface="Comic Sans MS" pitchFamily="66" charset="0"/>
              </a:rPr>
              <a:t>(float)*</a:t>
            </a:r>
            <a:r>
              <a:rPr lang="en-US" dirty="0">
                <a:latin typeface="Comic Sans MS" pitchFamily="66" charset="0"/>
              </a:rPr>
              <a:t>WIDTH*HEIGHT</a:t>
            </a:r>
            <a:r>
              <a:rPr lang="en-US" dirty="0" smtClean="0">
                <a:latin typeface="Comic Sans MS" pitchFamily="66" charset="0"/>
              </a:rPr>
              <a:t>);</a:t>
            </a:r>
            <a:endParaRPr lang="en-US" dirty="0">
              <a:latin typeface="Comic Sans MS" pitchFamily="66" charset="0"/>
            </a:endParaRP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// 2. Move input image to GPU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	</a:t>
            </a:r>
            <a:r>
              <a:rPr lang="en-US" dirty="0" err="1" smtClean="0">
                <a:latin typeface="Comic Sans MS" pitchFamily="66" charset="0"/>
              </a:rPr>
              <a:t>cudaMemcpy</a:t>
            </a:r>
            <a:r>
              <a:rPr lang="en-US" dirty="0" smtClean="0">
                <a:latin typeface="Comic Sans MS" pitchFamily="66" charset="0"/>
              </a:rPr>
              <a:t>(</a:t>
            </a:r>
            <a:r>
              <a:rPr lang="en-US" dirty="0" err="1" smtClean="0">
                <a:latin typeface="Comic Sans MS" pitchFamily="66" charset="0"/>
              </a:rPr>
              <a:t>d_img_in_array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h_img_in_array</a:t>
            </a:r>
            <a:r>
              <a:rPr lang="en-US" dirty="0">
                <a:latin typeface="Comic Sans MS" pitchFamily="66" charset="0"/>
              </a:rPr>
              <a:t>,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		</a:t>
            </a:r>
            <a:r>
              <a:rPr lang="en-US" dirty="0" err="1" smtClean="0">
                <a:latin typeface="Comic Sans MS" pitchFamily="66" charset="0"/>
              </a:rPr>
              <a:t>sizeof</a:t>
            </a:r>
            <a:r>
              <a:rPr lang="en-US" dirty="0" smtClean="0">
                <a:latin typeface="Comic Sans MS" pitchFamily="66" charset="0"/>
              </a:rPr>
              <a:t>(float)*</a:t>
            </a:r>
            <a:r>
              <a:rPr lang="en-US" dirty="0">
                <a:latin typeface="Comic Sans MS" pitchFamily="66" charset="0"/>
              </a:rPr>
              <a:t>WIDTH*HEIGHT</a:t>
            </a:r>
            <a:r>
              <a:rPr lang="en-US" dirty="0" smtClean="0">
                <a:latin typeface="Comic Sans MS" pitchFamily="66" charset="0"/>
              </a:rPr>
              <a:t>,</a:t>
            </a:r>
          </a:p>
          <a:p>
            <a:pPr>
              <a:lnSpc>
                <a:spcPct val="95000"/>
              </a:lnSpc>
            </a:pPr>
            <a:r>
              <a:rPr lang="en-US" dirty="0" smtClean="0">
                <a:latin typeface="Comic Sans MS" pitchFamily="66" charset="0"/>
              </a:rPr>
              <a:t>		</a:t>
            </a:r>
            <a:r>
              <a:rPr lang="en-US" dirty="0" err="1" smtClean="0">
                <a:latin typeface="Comic Sans MS" pitchFamily="66" charset="0"/>
              </a:rPr>
              <a:t>cudaMemcpyHostToDevice</a:t>
            </a:r>
            <a:r>
              <a:rPr lang="en-US" dirty="0" smtClean="0">
                <a:latin typeface="Comic Sans MS" pitchFamily="66" charset="0"/>
              </a:rPr>
              <a:t>);</a:t>
            </a:r>
            <a:endParaRPr lang="en-US" dirty="0">
              <a:latin typeface="Comic Sans MS" pitchFamily="66" charset="0"/>
            </a:endParaRP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// 3. Configure and Call the kernel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// 4. Move the output image back to CPU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// 5. Free CUDA memory</a:t>
            </a:r>
          </a:p>
        </p:txBody>
      </p:sp>
    </p:spTree>
    <p:extLst>
      <p:ext uri="{BB962C8B-B14F-4D97-AF65-F5344CB8AC3E}">
        <p14:creationId xmlns="" xmlns:p14="http://schemas.microsoft.com/office/powerpoint/2010/main" val="29665715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Case Study : Sobel Filter (9)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Kernel Call Code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829440" y="2073818"/>
            <a:ext cx="7879680" cy="295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9144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// 1. Allocate space on GPU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// 2. Move input image to GPU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// 3. Configure and Call the kernel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	dim3 threads(BLOCK_SIZE, BLOCK_SIZE);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	dim3 grid(WIDTH / </a:t>
            </a:r>
            <a:r>
              <a:rPr lang="en-US" dirty="0" err="1">
                <a:latin typeface="Comic Sans MS" pitchFamily="66" charset="0"/>
              </a:rPr>
              <a:t>threads.x</a:t>
            </a:r>
            <a:r>
              <a:rPr lang="en-US" dirty="0">
                <a:latin typeface="Comic Sans MS" pitchFamily="66" charset="0"/>
              </a:rPr>
              <a:t>, HEIGHT / </a:t>
            </a:r>
            <a:r>
              <a:rPr lang="en-US" dirty="0" err="1">
                <a:latin typeface="Comic Sans MS" pitchFamily="66" charset="0"/>
              </a:rPr>
              <a:t>threads.y</a:t>
            </a:r>
            <a:r>
              <a:rPr lang="en-US" dirty="0">
                <a:latin typeface="Comic Sans MS" pitchFamily="66" charset="0"/>
              </a:rPr>
              <a:t>);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	</a:t>
            </a:r>
            <a:r>
              <a:rPr lang="en-US" dirty="0" err="1" smtClean="0">
                <a:latin typeface="Comic Sans MS" pitchFamily="66" charset="0"/>
              </a:rPr>
              <a:t>sobel_gpu</a:t>
            </a:r>
            <a:r>
              <a:rPr lang="en-US" dirty="0" smtClean="0">
                <a:latin typeface="Comic Sans MS" pitchFamily="66" charset="0"/>
              </a:rPr>
              <a:t> &lt;&lt;&lt; grid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smtClean="0">
                <a:latin typeface="Comic Sans MS" pitchFamily="66" charset="0"/>
              </a:rPr>
              <a:t>threads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&gt;&gt;&gt; (	</a:t>
            </a:r>
            <a:r>
              <a:rPr lang="en-US" dirty="0" err="1" smtClean="0">
                <a:latin typeface="Comic Sans MS" pitchFamily="66" charset="0"/>
              </a:rPr>
              <a:t>d_img_out_array</a:t>
            </a:r>
            <a:r>
              <a:rPr lang="en-US" dirty="0" smtClean="0">
                <a:latin typeface="Comic Sans MS" pitchFamily="66" charset="0"/>
              </a:rPr>
              <a:t>,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	</a:t>
            </a:r>
            <a:r>
              <a:rPr lang="en-US" dirty="0" smtClean="0">
                <a:latin typeface="Comic Sans MS" pitchFamily="66" charset="0"/>
              </a:rPr>
              <a:t>					</a:t>
            </a:r>
            <a:r>
              <a:rPr lang="en-US" dirty="0" err="1" smtClean="0">
                <a:latin typeface="Comic Sans MS" pitchFamily="66" charset="0"/>
              </a:rPr>
              <a:t>d_img_in_array</a:t>
            </a:r>
            <a:r>
              <a:rPr lang="en-US" dirty="0" smtClean="0">
                <a:latin typeface="Comic Sans MS" pitchFamily="66" charset="0"/>
              </a:rPr>
              <a:t>,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	</a:t>
            </a:r>
            <a:r>
              <a:rPr lang="en-US" dirty="0" smtClean="0">
                <a:latin typeface="Comic Sans MS" pitchFamily="66" charset="0"/>
              </a:rPr>
              <a:t>					WIDTH</a:t>
            </a:r>
            <a:r>
              <a:rPr lang="en-US" dirty="0">
                <a:latin typeface="Comic Sans MS" pitchFamily="66" charset="0"/>
              </a:rPr>
              <a:t>, HEIGHT);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	</a:t>
            </a:r>
            <a:r>
              <a:rPr lang="en-US" dirty="0" err="1" smtClean="0">
                <a:latin typeface="Comic Sans MS" pitchFamily="66" charset="0"/>
              </a:rPr>
              <a:t>cudaThreadSynchronize</a:t>
            </a:r>
            <a:r>
              <a:rPr lang="en-US" dirty="0">
                <a:latin typeface="Comic Sans MS" pitchFamily="66" charset="0"/>
              </a:rPr>
              <a:t>() </a:t>
            </a:r>
            <a:r>
              <a:rPr lang="en-US" dirty="0" smtClean="0">
                <a:latin typeface="Comic Sans MS" pitchFamily="66" charset="0"/>
              </a:rPr>
              <a:t>;</a:t>
            </a:r>
            <a:endParaRPr lang="en-US" dirty="0">
              <a:latin typeface="Comic Sans MS" pitchFamily="66" charset="0"/>
            </a:endParaRP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// 4. Move the output image back to CPU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// 5. Free CUDA memory</a:t>
            </a:r>
          </a:p>
        </p:txBody>
      </p:sp>
    </p:spTree>
    <p:extLst>
      <p:ext uri="{BB962C8B-B14F-4D97-AF65-F5344CB8AC3E}">
        <p14:creationId xmlns="" xmlns:p14="http://schemas.microsoft.com/office/powerpoint/2010/main" val="26596913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Case Study : Sobel Filter (9)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Kernel Call Code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829440" y="2073818"/>
            <a:ext cx="7879680" cy="379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9144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// 1. Allocate space on GPU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// 2. Move input image to GPU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// 3. Configure and Call the kernel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// 4. Move the output image back to CPU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	</a:t>
            </a:r>
            <a:r>
              <a:rPr lang="en-US" dirty="0" err="1" smtClean="0">
                <a:latin typeface="Comic Sans MS" pitchFamily="66" charset="0"/>
              </a:rPr>
              <a:t>cudaMemcpy</a:t>
            </a:r>
            <a:r>
              <a:rPr lang="en-US" dirty="0" smtClean="0">
                <a:latin typeface="Comic Sans MS" pitchFamily="66" charset="0"/>
              </a:rPr>
              <a:t>(</a:t>
            </a:r>
            <a:r>
              <a:rPr lang="en-US" dirty="0" err="1" smtClean="0">
                <a:latin typeface="Comic Sans MS" pitchFamily="66" charset="0"/>
              </a:rPr>
              <a:t>h_img_out_array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d_img_out_array</a:t>
            </a:r>
            <a:r>
              <a:rPr lang="en-US" dirty="0">
                <a:latin typeface="Comic Sans MS" pitchFamily="66" charset="0"/>
              </a:rPr>
              <a:t>,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		</a:t>
            </a:r>
            <a:r>
              <a:rPr lang="en-US" dirty="0" err="1">
                <a:latin typeface="Comic Sans MS" pitchFamily="66" charset="0"/>
              </a:rPr>
              <a:t>sizeof</a:t>
            </a:r>
            <a:r>
              <a:rPr lang="en-US" dirty="0">
                <a:latin typeface="Comic Sans MS" pitchFamily="66" charset="0"/>
              </a:rPr>
              <a:t>(QUANTUM_TYPE)*WIDTH*HEIGHT, </a:t>
            </a:r>
            <a:r>
              <a:rPr lang="en-US" dirty="0" err="1">
                <a:latin typeface="Comic Sans MS" pitchFamily="66" charset="0"/>
              </a:rPr>
              <a:t>cudaMemcpyDeviceToHost</a:t>
            </a:r>
            <a:r>
              <a:rPr lang="en-US" dirty="0" smtClean="0">
                <a:latin typeface="Comic Sans MS" pitchFamily="66" charset="0"/>
              </a:rPr>
              <a:t>);</a:t>
            </a:r>
            <a:endParaRPr lang="en-US" dirty="0">
              <a:latin typeface="Comic Sans MS" pitchFamily="66" charset="0"/>
            </a:endParaRP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// 5. Free CUDA memory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	</a:t>
            </a:r>
            <a:r>
              <a:rPr lang="en-US" dirty="0" err="1" smtClean="0">
                <a:latin typeface="Comic Sans MS" pitchFamily="66" charset="0"/>
              </a:rPr>
              <a:t>cudaFree</a:t>
            </a:r>
            <a:r>
              <a:rPr lang="en-US" dirty="0" smtClean="0">
                <a:latin typeface="Comic Sans MS" pitchFamily="66" charset="0"/>
              </a:rPr>
              <a:t>(</a:t>
            </a:r>
            <a:r>
              <a:rPr lang="en-US" dirty="0" err="1" smtClean="0">
                <a:latin typeface="Comic Sans MS" pitchFamily="66" charset="0"/>
              </a:rPr>
              <a:t>d_img_in_array</a:t>
            </a:r>
            <a:r>
              <a:rPr lang="en-US" dirty="0" smtClean="0">
                <a:latin typeface="Comic Sans MS" pitchFamily="66" charset="0"/>
              </a:rPr>
              <a:t>);</a:t>
            </a:r>
            <a:endParaRPr lang="en-US" dirty="0">
              <a:latin typeface="Comic Sans MS" pitchFamily="66" charset="0"/>
            </a:endParaRPr>
          </a:p>
          <a:p>
            <a:pPr>
              <a:lnSpc>
                <a:spcPct val="95000"/>
              </a:lnSpc>
            </a:pPr>
            <a:r>
              <a:rPr lang="en-US" dirty="0">
                <a:latin typeface="Comic Sans MS" pitchFamily="66" charset="0"/>
              </a:rPr>
              <a:t>	</a:t>
            </a:r>
            <a:r>
              <a:rPr lang="en-US" dirty="0" err="1" smtClean="0">
                <a:latin typeface="Comic Sans MS" pitchFamily="66" charset="0"/>
              </a:rPr>
              <a:t>cudaFree</a:t>
            </a:r>
            <a:r>
              <a:rPr lang="en-US" dirty="0" smtClean="0">
                <a:latin typeface="Comic Sans MS" pitchFamily="66" charset="0"/>
              </a:rPr>
              <a:t>(</a:t>
            </a:r>
            <a:r>
              <a:rPr lang="en-US" dirty="0" err="1" smtClean="0">
                <a:latin typeface="Comic Sans MS" pitchFamily="66" charset="0"/>
              </a:rPr>
              <a:t>d_img_out_array</a:t>
            </a:r>
            <a:r>
              <a:rPr lang="en-US" dirty="0" smtClean="0">
                <a:latin typeface="Comic Sans MS" pitchFamily="66" charset="0"/>
              </a:rPr>
              <a:t>);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4318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Case Study : Sobel Filter (10)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Main Code</a:t>
            </a:r>
            <a:endParaRPr lang="en-US" dirty="0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295400" y="2073818"/>
            <a:ext cx="7413720" cy="409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9144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void main()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{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	// 1. Read image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	// 2. Convert to gray and reformat it into 1D array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	if(CUDA){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		// 3.A Compute </a:t>
            </a:r>
            <a:r>
              <a:rPr lang="en-US" dirty="0" err="1">
                <a:solidFill>
                  <a:srgbClr val="0099FF"/>
                </a:solidFill>
                <a:latin typeface="Comic Sans MS" pitchFamily="66" charset="0"/>
              </a:rPr>
              <a:t>sobel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on GPU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		// Kernel Call Code: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       }else{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		// 3.B Compute </a:t>
            </a:r>
            <a:r>
              <a:rPr lang="en-US" dirty="0" err="1">
                <a:solidFill>
                  <a:srgbClr val="0099FF"/>
                </a:solidFill>
                <a:latin typeface="Comic Sans MS" pitchFamily="66" charset="0"/>
              </a:rPr>
              <a:t>sobel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on CPU: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		// serial code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	}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	// 4. Reformat for </a:t>
            </a:r>
            <a:r>
              <a:rPr lang="en-US" dirty="0" err="1">
                <a:solidFill>
                  <a:srgbClr val="0099FF"/>
                </a:solidFill>
                <a:latin typeface="Comic Sans MS" pitchFamily="66" charset="0"/>
              </a:rPr>
              <a:t>writeback</a:t>
            </a:r>
            <a:endParaRPr lang="en-US" dirty="0">
              <a:solidFill>
                <a:srgbClr val="0099FF"/>
              </a:solidFill>
              <a:latin typeface="Comic Sans MS" pitchFamily="66" charset="0"/>
            </a:endParaRP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	// 5. Write image back to disk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2658831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NVCC Compiler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Offline Compilation</a:t>
            </a:r>
          </a:p>
          <a:p>
            <a:pPr lvl="1"/>
            <a:r>
              <a:rPr lang="en-US" dirty="0"/>
              <a:t>Controlling the destination binary through `-code`</a:t>
            </a:r>
          </a:p>
          <a:p>
            <a:pPr marL="685800" lvl="2" indent="0">
              <a:buNone/>
            </a:pPr>
            <a:r>
              <a:rPr lang="en-US" dirty="0" smtClean="0"/>
              <a:t>-arch=sm_20</a:t>
            </a:r>
            <a:endParaRPr lang="en-US" dirty="0"/>
          </a:p>
          <a:p>
            <a:pPr lvl="1"/>
            <a:r>
              <a:rPr lang="en-US" dirty="0" smtClean="0"/>
              <a:t>Embedding multiple versions</a:t>
            </a:r>
          </a:p>
          <a:p>
            <a:pPr marL="685800" lvl="2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gencode</a:t>
            </a:r>
            <a:r>
              <a:rPr lang="en-US" dirty="0" smtClean="0"/>
              <a:t> code=sm_20,arch=compute_20</a:t>
            </a:r>
          </a:p>
          <a:p>
            <a:r>
              <a:rPr lang="en-US" dirty="0" smtClean="0"/>
              <a:t>Just-in-time </a:t>
            </a:r>
            <a:r>
              <a:rPr lang="en-US" dirty="0"/>
              <a:t>Compilation</a:t>
            </a:r>
          </a:p>
          <a:p>
            <a:pPr lvl="1"/>
            <a:r>
              <a:rPr lang="en-US" dirty="0" smtClean="0"/>
              <a:t>Compile </a:t>
            </a:r>
            <a:r>
              <a:rPr lang="en-US" dirty="0"/>
              <a:t>built-in PTX in driver at runtime</a:t>
            </a:r>
          </a:p>
          <a:p>
            <a:pPr lvl="1"/>
            <a:r>
              <a:rPr lang="en-US" dirty="0"/>
              <a:t>Cached for </a:t>
            </a:r>
            <a:r>
              <a:rPr lang="en-US" dirty="0" smtClean="0"/>
              <a:t>repetitive executions</a:t>
            </a:r>
            <a:endParaRPr lang="en-US" dirty="0"/>
          </a:p>
          <a:p>
            <a:pPr lvl="1"/>
            <a:r>
              <a:rPr lang="en-US" dirty="0"/>
              <a:t>Can be forced through </a:t>
            </a:r>
            <a:r>
              <a:rPr lang="en-US" dirty="0" smtClean="0"/>
              <a:t>CUDA_FORCE_PTX_JIT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17723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Variable Type Qualifiers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__shared__</a:t>
            </a:r>
          </a:p>
          <a:p>
            <a:pPr lvl="1"/>
            <a:r>
              <a:rPr lang="en-US" dirty="0"/>
              <a:t>Life time of a block</a:t>
            </a:r>
          </a:p>
          <a:p>
            <a:pPr lvl="1"/>
            <a:r>
              <a:rPr lang="en-US" dirty="0"/>
              <a:t>Read/Write by thread of a block</a:t>
            </a:r>
          </a:p>
          <a:p>
            <a:r>
              <a:rPr lang="en-US" dirty="0"/>
              <a:t>__constant__</a:t>
            </a:r>
          </a:p>
          <a:p>
            <a:pPr lvl="1"/>
            <a:r>
              <a:rPr lang="en-US" dirty="0"/>
              <a:t>Life time of application</a:t>
            </a:r>
          </a:p>
          <a:p>
            <a:pPr lvl="1"/>
            <a:r>
              <a:rPr lang="en-US" dirty="0"/>
              <a:t>Read by all threads and Write by host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2971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Variable Type Qualifiers (2)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 lIns="82945" tIns="41473" rIns="82945" bIns="41473">
            <a:normAutofit fontScale="92500"/>
          </a:bodyPr>
          <a:lstStyle/>
          <a:p>
            <a:pPr marL="391686" indent="-293764">
              <a:buClr>
                <a:srgbClr val="333366"/>
              </a:buClr>
              <a:buSzPct val="45000"/>
              <a:buFont typeface="Wingdings" charset="2"/>
              <a:buChar char="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Compiler optimization to prevent extra memory access</a:t>
            </a:r>
          </a:p>
          <a:p>
            <a:pPr marL="391686" indent="-293764">
              <a:buClr>
                <a:srgbClr val="333366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/>
          </a:p>
          <a:p>
            <a:pPr marL="391686" indent="-293764">
              <a:buClr>
                <a:srgbClr val="333366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/>
          </a:p>
          <a:p>
            <a:pPr marL="391686" indent="-293764">
              <a:buClr>
                <a:srgbClr val="333366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/>
          </a:p>
          <a:p>
            <a:pPr marL="391686" indent="-293764">
              <a:buClr>
                <a:srgbClr val="333366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/>
          </a:p>
          <a:p>
            <a:pPr marL="391686" indent="-293764">
              <a:buClr>
                <a:srgbClr val="333366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/>
          </a:p>
          <a:p>
            <a:pPr marL="391686" indent="-293764">
              <a:buClr>
                <a:srgbClr val="333366"/>
              </a:buClr>
              <a:buSzPct val="45000"/>
              <a:buFont typeface="Wingdings" charset="2"/>
              <a:buChar char="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Solution: volatile</a:t>
            </a:r>
          </a:p>
          <a:p>
            <a:pPr marL="783372" lvl="1" indent="-293764">
              <a:buClr>
                <a:srgbClr val="333366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Any reference to this variable compiles to an actual memory read instruction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354560" y="2073818"/>
            <a:ext cx="4147200" cy="287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9144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500">
                <a:solidFill>
                  <a:srgbClr val="0099FF"/>
                </a:solidFill>
                <a:latin typeface="Times New Roman" pitchFamily="16" charset="0"/>
              </a:rPr>
              <a:t>// myArray is an array of non-zero integers</a:t>
            </a:r>
          </a:p>
          <a:p>
            <a:pPr>
              <a:lnSpc>
                <a:spcPct val="95000"/>
              </a:lnSpc>
            </a:pPr>
            <a:r>
              <a:rPr lang="en-US" sz="1500">
                <a:solidFill>
                  <a:srgbClr val="0099FF"/>
                </a:solidFill>
                <a:latin typeface="Times New Roman" pitchFamily="16" charset="0"/>
              </a:rPr>
              <a:t>// located in global or shared memory</a:t>
            </a:r>
          </a:p>
          <a:p>
            <a:pPr>
              <a:lnSpc>
                <a:spcPct val="95000"/>
              </a:lnSpc>
            </a:pPr>
            <a:r>
              <a:rPr lang="en-US" sz="1500">
                <a:solidFill>
                  <a:srgbClr val="0099FF"/>
                </a:solidFill>
                <a:latin typeface="Times New Roman" pitchFamily="16" charset="0"/>
              </a:rPr>
              <a:t>__global__ void myKernel(int* result) {</a:t>
            </a:r>
          </a:p>
          <a:p>
            <a:pPr>
              <a:lnSpc>
                <a:spcPct val="95000"/>
              </a:lnSpc>
            </a:pPr>
            <a:r>
              <a:rPr lang="en-US" sz="1500">
                <a:solidFill>
                  <a:srgbClr val="0099FF"/>
                </a:solidFill>
                <a:latin typeface="Times New Roman" pitchFamily="16" charset="0"/>
              </a:rPr>
              <a:t>	...</a:t>
            </a:r>
          </a:p>
          <a:p>
            <a:pPr>
              <a:lnSpc>
                <a:spcPct val="95000"/>
              </a:lnSpc>
            </a:pPr>
            <a:r>
              <a:rPr lang="en-US" sz="1500">
                <a:solidFill>
                  <a:srgbClr val="0099FF"/>
                </a:solidFill>
                <a:latin typeface="Times New Roman" pitchFamily="16" charset="0"/>
              </a:rPr>
              <a:t>	int tid = threadIdx.x;</a:t>
            </a:r>
          </a:p>
          <a:p>
            <a:pPr>
              <a:lnSpc>
                <a:spcPct val="95000"/>
              </a:lnSpc>
            </a:pPr>
            <a:r>
              <a:rPr lang="en-US" sz="1500">
                <a:solidFill>
                  <a:srgbClr val="0099FF"/>
                </a:solidFill>
                <a:latin typeface="Times New Roman" pitchFamily="16" charset="0"/>
              </a:rPr>
              <a:t>	int ref1 = myArray[tid] * 1;</a:t>
            </a:r>
          </a:p>
          <a:p>
            <a:pPr>
              <a:lnSpc>
                <a:spcPct val="95000"/>
              </a:lnSpc>
            </a:pPr>
            <a:r>
              <a:rPr lang="en-US" sz="1500">
                <a:solidFill>
                  <a:srgbClr val="0099FF"/>
                </a:solidFill>
                <a:latin typeface="Times New Roman" pitchFamily="16" charset="0"/>
              </a:rPr>
              <a:t>	myArray[tid + 1] = 2;</a:t>
            </a:r>
          </a:p>
          <a:p>
            <a:pPr>
              <a:lnSpc>
                <a:spcPct val="95000"/>
              </a:lnSpc>
            </a:pPr>
            <a:r>
              <a:rPr lang="en-US" sz="1500">
                <a:solidFill>
                  <a:srgbClr val="0099FF"/>
                </a:solidFill>
                <a:latin typeface="Times New Roman" pitchFamily="16" charset="0"/>
              </a:rPr>
              <a:t>	int ref2 = myArray[tid] * 1;</a:t>
            </a:r>
          </a:p>
          <a:p>
            <a:pPr>
              <a:lnSpc>
                <a:spcPct val="95000"/>
              </a:lnSpc>
            </a:pPr>
            <a:r>
              <a:rPr lang="en-US" sz="1500">
                <a:solidFill>
                  <a:srgbClr val="0099FF"/>
                </a:solidFill>
                <a:latin typeface="Times New Roman" pitchFamily="16" charset="0"/>
              </a:rPr>
              <a:t>	result[tid] = ref1 * ref2;</a:t>
            </a:r>
          </a:p>
          <a:p>
            <a:pPr>
              <a:lnSpc>
                <a:spcPct val="95000"/>
              </a:lnSpc>
            </a:pPr>
            <a:r>
              <a:rPr lang="en-US" sz="1500">
                <a:solidFill>
                  <a:srgbClr val="0099FF"/>
                </a:solidFill>
                <a:latin typeface="Times New Roman" pitchFamily="16" charset="0"/>
              </a:rPr>
              <a:t>	...</a:t>
            </a:r>
          </a:p>
          <a:p>
            <a:pPr>
              <a:lnSpc>
                <a:spcPct val="95000"/>
              </a:lnSpc>
            </a:pPr>
            <a:r>
              <a:rPr lang="en-US" sz="1500">
                <a:solidFill>
                  <a:srgbClr val="0099FF"/>
                </a:solidFill>
                <a:latin typeface="Times New Roman" pitchFamily="16" charset="0"/>
              </a:rPr>
              <a:t>}</a:t>
            </a:r>
          </a:p>
          <a:p>
            <a:pPr>
              <a:lnSpc>
                <a:spcPct val="95000"/>
              </a:lnSpc>
            </a:pPr>
            <a:endParaRPr lang="en-US" sz="1500">
              <a:solidFill>
                <a:srgbClr val="0099FF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8009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Memory Access Coalescing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Memory access coalescing</a:t>
            </a:r>
          </a:p>
          <a:p>
            <a:pPr lvl="1"/>
            <a:r>
              <a:rPr lang="en-US" dirty="0"/>
              <a:t>Memory access of neighbor threads to same memory block are coalesced into one transaction</a:t>
            </a:r>
          </a:p>
          <a:p>
            <a:endParaRPr 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80" y="3318108"/>
            <a:ext cx="6114240" cy="269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36720" cap="flat">
                <a:solidFill>
                  <a:srgbClr val="333366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363096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CUDA </a:t>
            </a:r>
            <a:r>
              <a:rPr lang="en-US" dirty="0" smtClean="0"/>
              <a:t>for 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Function Type Qualifiers</a:t>
            </a:r>
          </a:p>
          <a:p>
            <a:r>
              <a:rPr lang="en-US" dirty="0"/>
              <a:t>Kernel Configuration and Launch</a:t>
            </a:r>
          </a:p>
          <a:p>
            <a:r>
              <a:rPr lang="en-US" dirty="0" smtClean="0"/>
              <a:t>Built-in Variables in the Kernel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16916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Memory Access Coalescing (2)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Memory access coalescing</a:t>
            </a:r>
          </a:p>
          <a:p>
            <a:pPr lvl="1"/>
            <a:r>
              <a:rPr lang="en-US" dirty="0"/>
              <a:t>Memory access of neighbor threads to same memory block are coalesced into one transaction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20" y="3300827"/>
            <a:ext cx="6094080" cy="308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36720" cap="flat">
                <a:solidFill>
                  <a:srgbClr val="333366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011112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Memory Access Coalescing (3)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Memory access coalescing</a:t>
            </a:r>
          </a:p>
          <a:p>
            <a:pPr lvl="1"/>
            <a:r>
              <a:rPr lang="en-US" dirty="0"/>
              <a:t>Memory access of neighbor threads to same memory block are coalesced into one transaction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3318109"/>
            <a:ext cx="6125760" cy="331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36720" cap="flat">
                <a:solidFill>
                  <a:srgbClr val="333366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368266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Function Type Qualifiers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__host__</a:t>
            </a:r>
          </a:p>
          <a:p>
            <a:pPr lvl="1"/>
            <a:r>
              <a:rPr lang="en-US" dirty="0"/>
              <a:t>Called on host, Executed on host</a:t>
            </a:r>
          </a:p>
          <a:p>
            <a:endParaRPr lang="en-US" dirty="0"/>
          </a:p>
          <a:p>
            <a:r>
              <a:rPr lang="en-US" dirty="0"/>
              <a:t>__global__</a:t>
            </a:r>
          </a:p>
          <a:p>
            <a:pPr lvl="1"/>
            <a:r>
              <a:rPr lang="en-US" dirty="0"/>
              <a:t>Called on host, Executed on device</a:t>
            </a:r>
          </a:p>
          <a:p>
            <a:endParaRPr lang="en-US" dirty="0"/>
          </a:p>
          <a:p>
            <a:r>
              <a:rPr lang="en-US" dirty="0"/>
              <a:t>__device__</a:t>
            </a:r>
          </a:p>
          <a:p>
            <a:pPr lvl="1"/>
            <a:r>
              <a:rPr lang="en-US" dirty="0"/>
              <a:t>Called on device, Executed on device</a:t>
            </a:r>
          </a:p>
          <a:p>
            <a:endParaRPr lang="en-US" dirty="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36800" y="2585839"/>
            <a:ext cx="7672320" cy="38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117000"/>
              </a:lnSpc>
            </a:pP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__host__ 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int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 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functionOnHost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 (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int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 arg1, 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int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 *arg2, ...)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036800" y="4109839"/>
            <a:ext cx="7672320" cy="38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117000"/>
              </a:lnSpc>
            </a:pP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__global__ void kernel (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int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 arg1, 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int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 *arg2, ...)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036800" y="5633839"/>
            <a:ext cx="7672320" cy="38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>
              <a:lnSpc>
                <a:spcPct val="117000"/>
              </a:lnSpc>
            </a:pPr>
            <a:r>
              <a:rPr lang="en-US" sz="2200">
                <a:solidFill>
                  <a:srgbClr val="0084D1"/>
                </a:solidFill>
                <a:latin typeface="Comic Sans MS" pitchFamily="64" charset="0"/>
              </a:rPr>
              <a:t>__device__ int functionOnDevice (int arg1, int *arg2, ...)</a:t>
            </a:r>
          </a:p>
        </p:txBody>
      </p:sp>
    </p:spTree>
    <p:extLst>
      <p:ext uri="{BB962C8B-B14F-4D97-AF65-F5344CB8AC3E}">
        <p14:creationId xmlns="" xmlns:p14="http://schemas.microsoft.com/office/powerpoint/2010/main" val="1671382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Kernel Configuration and Launch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Kernel grid/block dimensions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Launch notation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036800" y="3886200"/>
            <a:ext cx="7672320" cy="38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 marL="4318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 lvl="1">
              <a:lnSpc>
                <a:spcPct val="117000"/>
              </a:lnSpc>
              <a:buSzPct val="45000"/>
              <a:buFont typeface="Wingdings" charset="2"/>
              <a:buNone/>
            </a:pP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kernel &lt;&lt;&lt; 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gridSize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, 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blockSize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 &gt;&gt;&gt; (arg1, arg2);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036800" y="2209800"/>
            <a:ext cx="7672320" cy="38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 marL="4318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 lvl="1">
              <a:lnSpc>
                <a:spcPct val="117000"/>
              </a:lnSpc>
              <a:buSzPct val="45000"/>
              <a:buFont typeface="Wingdings" charset="2"/>
              <a:buNone/>
            </a:pP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dim3 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blockSize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(16, 1, 1);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36800" y="2743200"/>
            <a:ext cx="7672320" cy="38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1pPr>
            <a:lvl2pPr marL="4318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333366"/>
                </a:solidFill>
                <a:latin typeface="Arial" charset="0"/>
                <a:cs typeface="DejaVu Sans" charset="0"/>
              </a:defRPr>
            </a:lvl9pPr>
          </a:lstStyle>
          <a:p>
            <a:pPr lvl="1">
              <a:lnSpc>
                <a:spcPct val="117000"/>
              </a:lnSpc>
              <a:buSzPct val="45000"/>
              <a:buFont typeface="Wingdings" charset="2"/>
              <a:buNone/>
            </a:pP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dim3 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gridSize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(N/</a:t>
            </a:r>
            <a:r>
              <a:rPr lang="en-US" sz="2200" dirty="0" err="1">
                <a:solidFill>
                  <a:srgbClr val="0084D1"/>
                </a:solidFill>
                <a:latin typeface="Comic Sans MS" pitchFamily="64" charset="0"/>
              </a:rPr>
              <a:t>blockSize.x</a:t>
            </a:r>
            <a:r>
              <a:rPr lang="en-US" sz="2200" dirty="0">
                <a:solidFill>
                  <a:srgbClr val="0084D1"/>
                </a:solidFill>
                <a:latin typeface="Comic Sans MS" pitchFamily="64" charset="0"/>
              </a:rPr>
              <a:t>, 1);</a:t>
            </a:r>
          </a:p>
        </p:txBody>
      </p:sp>
    </p:spTree>
    <p:extLst>
      <p:ext uri="{BB962C8B-B14F-4D97-AF65-F5344CB8AC3E}">
        <p14:creationId xmlns="" xmlns:p14="http://schemas.microsoft.com/office/powerpoint/2010/main" val="2614046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43"/>
          <p:cNvSpPr>
            <a:spLocks noChangeArrowheads="1"/>
          </p:cNvSpPr>
          <p:nvPr/>
        </p:nvSpPr>
        <p:spPr bwMode="auto">
          <a:xfrm>
            <a:off x="1143000" y="3352800"/>
            <a:ext cx="7239000" cy="2057399"/>
          </a:xfrm>
          <a:prstGeom prst="roundRect">
            <a:avLst>
              <a:gd name="adj" fmla="val 16764"/>
            </a:avLst>
          </a:prstGeom>
          <a:solidFill>
            <a:srgbClr val="C59EE2"/>
          </a:solidFill>
          <a:ln w="36720" cap="flat">
            <a:solidFill>
              <a:srgbClr val="00B0F0"/>
            </a:solidFill>
            <a:round/>
            <a:headEnd/>
            <a:tailEnd/>
          </a:ln>
          <a:effectLst/>
          <a:extLst/>
        </p:spPr>
        <p:txBody>
          <a:bodyPr wrap="none" lIns="82945" tIns="41473" rIns="82945" bIns="41473" anchor="ctr"/>
          <a:lstStyle/>
          <a:p>
            <a:pPr algn="ctr"/>
            <a:r>
              <a:rPr lang="en-US" sz="2400" b="1" dirty="0" smtClean="0"/>
              <a:t>Grid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9" name="AutoShape 43"/>
          <p:cNvSpPr>
            <a:spLocks noChangeArrowheads="1"/>
          </p:cNvSpPr>
          <p:nvPr/>
        </p:nvSpPr>
        <p:spPr bwMode="auto">
          <a:xfrm>
            <a:off x="2794440" y="4285697"/>
            <a:ext cx="1244160" cy="1048303"/>
          </a:xfrm>
          <a:prstGeom prst="roundRect">
            <a:avLst>
              <a:gd name="adj" fmla="val 16764"/>
            </a:avLst>
          </a:prstGeom>
          <a:solidFill>
            <a:srgbClr val="00B050"/>
          </a:solidFill>
          <a:ln w="36720" cap="flat">
            <a:solidFill>
              <a:srgbClr val="333366"/>
            </a:solidFill>
            <a:round/>
            <a:headEnd/>
            <a:tailEnd/>
          </a:ln>
          <a:effectLst/>
          <a:extLst/>
        </p:spPr>
        <p:txBody>
          <a:bodyPr wrap="none" lIns="82945" tIns="41473" rIns="82945" bIns="41473" anchor="ctr"/>
          <a:lstStyle/>
          <a:p>
            <a:pPr algn="ctr"/>
            <a:r>
              <a:rPr lang="en-US" sz="2000" b="1" dirty="0" smtClean="0"/>
              <a:t>Block 1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40" name="AutoShape 43"/>
          <p:cNvSpPr>
            <a:spLocks noChangeArrowheads="1"/>
          </p:cNvSpPr>
          <p:nvPr/>
        </p:nvSpPr>
        <p:spPr bwMode="auto">
          <a:xfrm>
            <a:off x="4166040" y="4267200"/>
            <a:ext cx="1244160" cy="1066800"/>
          </a:xfrm>
          <a:prstGeom prst="roundRect">
            <a:avLst>
              <a:gd name="adj" fmla="val 16764"/>
            </a:avLst>
          </a:prstGeom>
          <a:solidFill>
            <a:srgbClr val="00B050"/>
          </a:solidFill>
          <a:ln w="36720" cap="flat">
            <a:solidFill>
              <a:srgbClr val="333366"/>
            </a:solidFill>
            <a:round/>
            <a:headEnd/>
            <a:tailEnd/>
          </a:ln>
          <a:effectLst/>
          <a:extLst/>
        </p:spPr>
        <p:txBody>
          <a:bodyPr wrap="none" lIns="82945" tIns="41473" rIns="82945" bIns="41473" anchor="ctr"/>
          <a:lstStyle/>
          <a:p>
            <a:pPr algn="ctr"/>
            <a:r>
              <a:rPr lang="en-US" sz="2000" b="1" dirty="0" smtClean="0"/>
              <a:t>Block 2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41" name="AutoShape 43"/>
          <p:cNvSpPr>
            <a:spLocks noChangeArrowheads="1"/>
          </p:cNvSpPr>
          <p:nvPr/>
        </p:nvSpPr>
        <p:spPr bwMode="auto">
          <a:xfrm>
            <a:off x="5562600" y="4267200"/>
            <a:ext cx="1244160" cy="1066800"/>
          </a:xfrm>
          <a:prstGeom prst="roundRect">
            <a:avLst>
              <a:gd name="adj" fmla="val 16764"/>
            </a:avLst>
          </a:prstGeom>
          <a:solidFill>
            <a:srgbClr val="00B050"/>
          </a:solidFill>
          <a:ln w="36720" cap="flat">
            <a:solidFill>
              <a:srgbClr val="333366"/>
            </a:solidFill>
            <a:round/>
            <a:headEnd/>
            <a:tailEnd/>
          </a:ln>
          <a:effectLst/>
          <a:extLst/>
        </p:spPr>
        <p:txBody>
          <a:bodyPr wrap="none" lIns="82945" tIns="41473" rIns="82945" bIns="41473" anchor="ctr"/>
          <a:lstStyle/>
          <a:p>
            <a:pPr algn="ctr"/>
            <a:r>
              <a:rPr lang="en-US" sz="2000" b="1" dirty="0" smtClean="0"/>
              <a:t>Block 3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Built-in </a:t>
            </a:r>
            <a:r>
              <a:rPr lang="en-US" dirty="0" smtClean="0"/>
              <a:t>Variables in The Kernel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threadIdx</a:t>
            </a:r>
            <a:endParaRPr lang="en-US" dirty="0" smtClean="0"/>
          </a:p>
          <a:p>
            <a:r>
              <a:rPr lang="en-US" dirty="0" err="1" smtClean="0"/>
              <a:t>blockIdx</a:t>
            </a:r>
            <a:endParaRPr lang="en-US" dirty="0" smtClean="0"/>
          </a:p>
          <a:p>
            <a:r>
              <a:rPr lang="en-US" dirty="0" err="1" smtClean="0"/>
              <a:t>blockDim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2331" name="AutoShape 43"/>
          <p:cNvSpPr>
            <a:spLocks noChangeArrowheads="1"/>
          </p:cNvSpPr>
          <p:nvPr/>
        </p:nvSpPr>
        <p:spPr bwMode="auto">
          <a:xfrm>
            <a:off x="1447800" y="4285697"/>
            <a:ext cx="1244160" cy="1048303"/>
          </a:xfrm>
          <a:prstGeom prst="roundRect">
            <a:avLst>
              <a:gd name="adj" fmla="val 16764"/>
            </a:avLst>
          </a:prstGeom>
          <a:solidFill>
            <a:srgbClr val="00B050"/>
          </a:solidFill>
          <a:ln w="36720" cap="flat">
            <a:solidFill>
              <a:srgbClr val="333366"/>
            </a:solidFill>
            <a:round/>
            <a:headEnd/>
            <a:tailEnd/>
          </a:ln>
          <a:effectLst/>
          <a:extLst/>
        </p:spPr>
        <p:txBody>
          <a:bodyPr wrap="none" lIns="82945" tIns="41473" rIns="82945" bIns="41473" anchor="ctr"/>
          <a:lstStyle/>
          <a:p>
            <a:pPr algn="ctr"/>
            <a:r>
              <a:rPr lang="en-US" sz="2000" b="1" dirty="0" smtClean="0"/>
              <a:t>Block 0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12332" name="Freeform 44"/>
          <p:cNvSpPr>
            <a:spLocks/>
          </p:cNvSpPr>
          <p:nvPr/>
        </p:nvSpPr>
        <p:spPr bwMode="auto">
          <a:xfrm>
            <a:off x="1539960" y="4350505"/>
            <a:ext cx="414720" cy="905855"/>
          </a:xfrm>
          <a:custGeom>
            <a:avLst/>
            <a:gdLst>
              <a:gd name="T0" fmla="*/ 634 w 1271"/>
              <a:gd name="T1" fmla="*/ 0 h 2775"/>
              <a:gd name="T2" fmla="*/ 634 w 1271"/>
              <a:gd name="T3" fmla="*/ 925 h 2775"/>
              <a:gd name="T4" fmla="*/ 634 w 1271"/>
              <a:gd name="T5" fmla="*/ 1849 h 2775"/>
              <a:gd name="T6" fmla="*/ 634 w 1271"/>
              <a:gd name="T7" fmla="*/ 2774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1" h="2775">
                <a:moveTo>
                  <a:pt x="634" y="0"/>
                </a:moveTo>
                <a:cubicBezTo>
                  <a:pt x="1270" y="462"/>
                  <a:pt x="634" y="925"/>
                  <a:pt x="634" y="925"/>
                </a:cubicBezTo>
                <a:cubicBezTo>
                  <a:pt x="634" y="925"/>
                  <a:pt x="0" y="1387"/>
                  <a:pt x="634" y="1849"/>
                </a:cubicBezTo>
                <a:cubicBezTo>
                  <a:pt x="1269" y="2311"/>
                  <a:pt x="634" y="2774"/>
                  <a:pt x="634" y="2774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33" name="Freeform 45"/>
          <p:cNvSpPr>
            <a:spLocks/>
          </p:cNvSpPr>
          <p:nvPr/>
        </p:nvSpPr>
        <p:spPr bwMode="auto">
          <a:xfrm>
            <a:off x="1767480" y="4350505"/>
            <a:ext cx="414720" cy="905855"/>
          </a:xfrm>
          <a:custGeom>
            <a:avLst/>
            <a:gdLst>
              <a:gd name="T0" fmla="*/ 636 w 1272"/>
              <a:gd name="T1" fmla="*/ 0 h 2775"/>
              <a:gd name="T2" fmla="*/ 636 w 1272"/>
              <a:gd name="T3" fmla="*/ 925 h 2775"/>
              <a:gd name="T4" fmla="*/ 635 w 1272"/>
              <a:gd name="T5" fmla="*/ 1849 h 2775"/>
              <a:gd name="T6" fmla="*/ 635 w 1272"/>
              <a:gd name="T7" fmla="*/ 2774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2" h="2775">
                <a:moveTo>
                  <a:pt x="636" y="0"/>
                </a:moveTo>
                <a:cubicBezTo>
                  <a:pt x="1271" y="463"/>
                  <a:pt x="636" y="925"/>
                  <a:pt x="636" y="925"/>
                </a:cubicBezTo>
                <a:cubicBezTo>
                  <a:pt x="636" y="925"/>
                  <a:pt x="0" y="1387"/>
                  <a:pt x="635" y="1849"/>
                </a:cubicBezTo>
                <a:cubicBezTo>
                  <a:pt x="1270" y="2311"/>
                  <a:pt x="635" y="2774"/>
                  <a:pt x="635" y="2774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34" name="Freeform 46"/>
          <p:cNvSpPr>
            <a:spLocks/>
          </p:cNvSpPr>
          <p:nvPr/>
        </p:nvSpPr>
        <p:spPr bwMode="auto">
          <a:xfrm>
            <a:off x="1996440" y="4350505"/>
            <a:ext cx="414720" cy="907295"/>
          </a:xfrm>
          <a:custGeom>
            <a:avLst/>
            <a:gdLst>
              <a:gd name="T0" fmla="*/ 635 w 1271"/>
              <a:gd name="T1" fmla="*/ 0 h 2776"/>
              <a:gd name="T2" fmla="*/ 635 w 1271"/>
              <a:gd name="T3" fmla="*/ 925 h 2776"/>
              <a:gd name="T4" fmla="*/ 634 w 1271"/>
              <a:gd name="T5" fmla="*/ 1850 h 2776"/>
              <a:gd name="T6" fmla="*/ 635 w 1271"/>
              <a:gd name="T7" fmla="*/ 2775 h 2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1" h="2776">
                <a:moveTo>
                  <a:pt x="635" y="0"/>
                </a:moveTo>
                <a:cubicBezTo>
                  <a:pt x="1270" y="463"/>
                  <a:pt x="635" y="925"/>
                  <a:pt x="635" y="925"/>
                </a:cubicBezTo>
                <a:cubicBezTo>
                  <a:pt x="635" y="925"/>
                  <a:pt x="0" y="1388"/>
                  <a:pt x="634" y="1850"/>
                </a:cubicBezTo>
                <a:cubicBezTo>
                  <a:pt x="1269" y="2312"/>
                  <a:pt x="635" y="2775"/>
                  <a:pt x="635" y="2775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35" name="Freeform 47"/>
          <p:cNvSpPr>
            <a:spLocks/>
          </p:cNvSpPr>
          <p:nvPr/>
        </p:nvSpPr>
        <p:spPr bwMode="auto">
          <a:xfrm>
            <a:off x="2225400" y="4350505"/>
            <a:ext cx="414720" cy="905855"/>
          </a:xfrm>
          <a:custGeom>
            <a:avLst/>
            <a:gdLst>
              <a:gd name="T0" fmla="*/ 635 w 1272"/>
              <a:gd name="T1" fmla="*/ 0 h 2775"/>
              <a:gd name="T2" fmla="*/ 635 w 1272"/>
              <a:gd name="T3" fmla="*/ 925 h 2775"/>
              <a:gd name="T4" fmla="*/ 634 w 1272"/>
              <a:gd name="T5" fmla="*/ 1849 h 2775"/>
              <a:gd name="T6" fmla="*/ 635 w 1272"/>
              <a:gd name="T7" fmla="*/ 2774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2" h="2775">
                <a:moveTo>
                  <a:pt x="635" y="0"/>
                </a:moveTo>
                <a:cubicBezTo>
                  <a:pt x="1271" y="462"/>
                  <a:pt x="635" y="925"/>
                  <a:pt x="635" y="925"/>
                </a:cubicBezTo>
                <a:cubicBezTo>
                  <a:pt x="635" y="925"/>
                  <a:pt x="0" y="1387"/>
                  <a:pt x="634" y="1849"/>
                </a:cubicBezTo>
                <a:cubicBezTo>
                  <a:pt x="1268" y="2312"/>
                  <a:pt x="635" y="2774"/>
                  <a:pt x="635" y="2774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77" name="Freeform 89"/>
          <p:cNvSpPr>
            <a:spLocks/>
          </p:cNvSpPr>
          <p:nvPr/>
        </p:nvSpPr>
        <p:spPr bwMode="auto">
          <a:xfrm>
            <a:off x="2886600" y="4350505"/>
            <a:ext cx="414720" cy="905855"/>
          </a:xfrm>
          <a:custGeom>
            <a:avLst/>
            <a:gdLst>
              <a:gd name="T0" fmla="*/ 634 w 1271"/>
              <a:gd name="T1" fmla="*/ 0 h 2775"/>
              <a:gd name="T2" fmla="*/ 635 w 1271"/>
              <a:gd name="T3" fmla="*/ 925 h 2775"/>
              <a:gd name="T4" fmla="*/ 634 w 1271"/>
              <a:gd name="T5" fmla="*/ 1849 h 2775"/>
              <a:gd name="T6" fmla="*/ 634 w 1271"/>
              <a:gd name="T7" fmla="*/ 2774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1" h="2775">
                <a:moveTo>
                  <a:pt x="634" y="0"/>
                </a:moveTo>
                <a:cubicBezTo>
                  <a:pt x="1270" y="462"/>
                  <a:pt x="635" y="925"/>
                  <a:pt x="635" y="925"/>
                </a:cubicBezTo>
                <a:cubicBezTo>
                  <a:pt x="635" y="925"/>
                  <a:pt x="0" y="1387"/>
                  <a:pt x="634" y="1849"/>
                </a:cubicBezTo>
                <a:cubicBezTo>
                  <a:pt x="1269" y="2311"/>
                  <a:pt x="634" y="2774"/>
                  <a:pt x="634" y="2774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78" name="Freeform 90"/>
          <p:cNvSpPr>
            <a:spLocks/>
          </p:cNvSpPr>
          <p:nvPr/>
        </p:nvSpPr>
        <p:spPr bwMode="auto">
          <a:xfrm>
            <a:off x="3114120" y="4351944"/>
            <a:ext cx="414720" cy="905856"/>
          </a:xfrm>
          <a:custGeom>
            <a:avLst/>
            <a:gdLst>
              <a:gd name="T0" fmla="*/ 636 w 1272"/>
              <a:gd name="T1" fmla="*/ 0 h 2775"/>
              <a:gd name="T2" fmla="*/ 636 w 1272"/>
              <a:gd name="T3" fmla="*/ 925 h 2775"/>
              <a:gd name="T4" fmla="*/ 635 w 1272"/>
              <a:gd name="T5" fmla="*/ 1849 h 2775"/>
              <a:gd name="T6" fmla="*/ 635 w 1272"/>
              <a:gd name="T7" fmla="*/ 2774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2" h="2775">
                <a:moveTo>
                  <a:pt x="636" y="0"/>
                </a:moveTo>
                <a:cubicBezTo>
                  <a:pt x="1271" y="463"/>
                  <a:pt x="636" y="925"/>
                  <a:pt x="636" y="925"/>
                </a:cubicBezTo>
                <a:cubicBezTo>
                  <a:pt x="636" y="925"/>
                  <a:pt x="0" y="1387"/>
                  <a:pt x="635" y="1849"/>
                </a:cubicBezTo>
                <a:cubicBezTo>
                  <a:pt x="1270" y="2311"/>
                  <a:pt x="635" y="2774"/>
                  <a:pt x="635" y="2774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79" name="Freeform 91"/>
          <p:cNvSpPr>
            <a:spLocks/>
          </p:cNvSpPr>
          <p:nvPr/>
        </p:nvSpPr>
        <p:spPr bwMode="auto">
          <a:xfrm>
            <a:off x="3343080" y="4350505"/>
            <a:ext cx="414720" cy="907295"/>
          </a:xfrm>
          <a:custGeom>
            <a:avLst/>
            <a:gdLst>
              <a:gd name="T0" fmla="*/ 635 w 1271"/>
              <a:gd name="T1" fmla="*/ 0 h 2776"/>
              <a:gd name="T2" fmla="*/ 635 w 1271"/>
              <a:gd name="T3" fmla="*/ 925 h 2776"/>
              <a:gd name="T4" fmla="*/ 634 w 1271"/>
              <a:gd name="T5" fmla="*/ 1850 h 2776"/>
              <a:gd name="T6" fmla="*/ 635 w 1271"/>
              <a:gd name="T7" fmla="*/ 2775 h 2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1" h="2776">
                <a:moveTo>
                  <a:pt x="635" y="0"/>
                </a:moveTo>
                <a:cubicBezTo>
                  <a:pt x="1270" y="463"/>
                  <a:pt x="635" y="925"/>
                  <a:pt x="635" y="925"/>
                </a:cubicBezTo>
                <a:cubicBezTo>
                  <a:pt x="635" y="925"/>
                  <a:pt x="0" y="1388"/>
                  <a:pt x="634" y="1850"/>
                </a:cubicBezTo>
                <a:cubicBezTo>
                  <a:pt x="1269" y="2312"/>
                  <a:pt x="635" y="2775"/>
                  <a:pt x="635" y="2775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80" name="Freeform 92"/>
          <p:cNvSpPr>
            <a:spLocks/>
          </p:cNvSpPr>
          <p:nvPr/>
        </p:nvSpPr>
        <p:spPr bwMode="auto">
          <a:xfrm>
            <a:off x="3572040" y="4351944"/>
            <a:ext cx="414720" cy="905856"/>
          </a:xfrm>
          <a:custGeom>
            <a:avLst/>
            <a:gdLst>
              <a:gd name="T0" fmla="*/ 635 w 1272"/>
              <a:gd name="T1" fmla="*/ 0 h 2775"/>
              <a:gd name="T2" fmla="*/ 635 w 1272"/>
              <a:gd name="T3" fmla="*/ 925 h 2775"/>
              <a:gd name="T4" fmla="*/ 635 w 1272"/>
              <a:gd name="T5" fmla="*/ 1849 h 2775"/>
              <a:gd name="T6" fmla="*/ 635 w 1272"/>
              <a:gd name="T7" fmla="*/ 2774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2" h="2775">
                <a:moveTo>
                  <a:pt x="635" y="0"/>
                </a:moveTo>
                <a:cubicBezTo>
                  <a:pt x="1271" y="462"/>
                  <a:pt x="635" y="925"/>
                  <a:pt x="635" y="925"/>
                </a:cubicBezTo>
                <a:cubicBezTo>
                  <a:pt x="635" y="925"/>
                  <a:pt x="0" y="1387"/>
                  <a:pt x="635" y="1849"/>
                </a:cubicBezTo>
                <a:cubicBezTo>
                  <a:pt x="1270" y="2311"/>
                  <a:pt x="635" y="2774"/>
                  <a:pt x="635" y="2774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8" name="Freeform 44"/>
          <p:cNvSpPr>
            <a:spLocks/>
          </p:cNvSpPr>
          <p:nvPr/>
        </p:nvSpPr>
        <p:spPr bwMode="auto">
          <a:xfrm>
            <a:off x="4230925" y="4350505"/>
            <a:ext cx="414720" cy="905855"/>
          </a:xfrm>
          <a:custGeom>
            <a:avLst/>
            <a:gdLst>
              <a:gd name="T0" fmla="*/ 634 w 1271"/>
              <a:gd name="T1" fmla="*/ 0 h 2775"/>
              <a:gd name="T2" fmla="*/ 634 w 1271"/>
              <a:gd name="T3" fmla="*/ 925 h 2775"/>
              <a:gd name="T4" fmla="*/ 634 w 1271"/>
              <a:gd name="T5" fmla="*/ 1849 h 2775"/>
              <a:gd name="T6" fmla="*/ 634 w 1271"/>
              <a:gd name="T7" fmla="*/ 2774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1" h="2775">
                <a:moveTo>
                  <a:pt x="634" y="0"/>
                </a:moveTo>
                <a:cubicBezTo>
                  <a:pt x="1270" y="462"/>
                  <a:pt x="634" y="925"/>
                  <a:pt x="634" y="925"/>
                </a:cubicBezTo>
                <a:cubicBezTo>
                  <a:pt x="634" y="925"/>
                  <a:pt x="0" y="1387"/>
                  <a:pt x="634" y="1849"/>
                </a:cubicBezTo>
                <a:cubicBezTo>
                  <a:pt x="1269" y="2311"/>
                  <a:pt x="634" y="2774"/>
                  <a:pt x="634" y="2774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9" name="Freeform 45"/>
          <p:cNvSpPr>
            <a:spLocks/>
          </p:cNvSpPr>
          <p:nvPr/>
        </p:nvSpPr>
        <p:spPr bwMode="auto">
          <a:xfrm>
            <a:off x="4458445" y="4350505"/>
            <a:ext cx="414720" cy="905855"/>
          </a:xfrm>
          <a:custGeom>
            <a:avLst/>
            <a:gdLst>
              <a:gd name="T0" fmla="*/ 636 w 1272"/>
              <a:gd name="T1" fmla="*/ 0 h 2775"/>
              <a:gd name="T2" fmla="*/ 636 w 1272"/>
              <a:gd name="T3" fmla="*/ 925 h 2775"/>
              <a:gd name="T4" fmla="*/ 635 w 1272"/>
              <a:gd name="T5" fmla="*/ 1849 h 2775"/>
              <a:gd name="T6" fmla="*/ 635 w 1272"/>
              <a:gd name="T7" fmla="*/ 2774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2" h="2775">
                <a:moveTo>
                  <a:pt x="636" y="0"/>
                </a:moveTo>
                <a:cubicBezTo>
                  <a:pt x="1271" y="463"/>
                  <a:pt x="636" y="925"/>
                  <a:pt x="636" y="925"/>
                </a:cubicBezTo>
                <a:cubicBezTo>
                  <a:pt x="636" y="925"/>
                  <a:pt x="0" y="1387"/>
                  <a:pt x="635" y="1849"/>
                </a:cubicBezTo>
                <a:cubicBezTo>
                  <a:pt x="1270" y="2311"/>
                  <a:pt x="635" y="2774"/>
                  <a:pt x="635" y="2774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" name="Freeform 46"/>
          <p:cNvSpPr>
            <a:spLocks/>
          </p:cNvSpPr>
          <p:nvPr/>
        </p:nvSpPr>
        <p:spPr bwMode="auto">
          <a:xfrm>
            <a:off x="4687405" y="4350505"/>
            <a:ext cx="414720" cy="907295"/>
          </a:xfrm>
          <a:custGeom>
            <a:avLst/>
            <a:gdLst>
              <a:gd name="T0" fmla="*/ 635 w 1271"/>
              <a:gd name="T1" fmla="*/ 0 h 2776"/>
              <a:gd name="T2" fmla="*/ 635 w 1271"/>
              <a:gd name="T3" fmla="*/ 925 h 2776"/>
              <a:gd name="T4" fmla="*/ 634 w 1271"/>
              <a:gd name="T5" fmla="*/ 1850 h 2776"/>
              <a:gd name="T6" fmla="*/ 635 w 1271"/>
              <a:gd name="T7" fmla="*/ 2775 h 2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1" h="2776">
                <a:moveTo>
                  <a:pt x="635" y="0"/>
                </a:moveTo>
                <a:cubicBezTo>
                  <a:pt x="1270" y="463"/>
                  <a:pt x="635" y="925"/>
                  <a:pt x="635" y="925"/>
                </a:cubicBezTo>
                <a:cubicBezTo>
                  <a:pt x="635" y="925"/>
                  <a:pt x="0" y="1388"/>
                  <a:pt x="634" y="1850"/>
                </a:cubicBezTo>
                <a:cubicBezTo>
                  <a:pt x="1269" y="2312"/>
                  <a:pt x="635" y="2775"/>
                  <a:pt x="635" y="2775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1" name="Freeform 47"/>
          <p:cNvSpPr>
            <a:spLocks/>
          </p:cNvSpPr>
          <p:nvPr/>
        </p:nvSpPr>
        <p:spPr bwMode="auto">
          <a:xfrm>
            <a:off x="4916365" y="4350505"/>
            <a:ext cx="414720" cy="905855"/>
          </a:xfrm>
          <a:custGeom>
            <a:avLst/>
            <a:gdLst>
              <a:gd name="T0" fmla="*/ 635 w 1272"/>
              <a:gd name="T1" fmla="*/ 0 h 2775"/>
              <a:gd name="T2" fmla="*/ 635 w 1272"/>
              <a:gd name="T3" fmla="*/ 925 h 2775"/>
              <a:gd name="T4" fmla="*/ 634 w 1272"/>
              <a:gd name="T5" fmla="*/ 1849 h 2775"/>
              <a:gd name="T6" fmla="*/ 635 w 1272"/>
              <a:gd name="T7" fmla="*/ 2774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2" h="2775">
                <a:moveTo>
                  <a:pt x="635" y="0"/>
                </a:moveTo>
                <a:cubicBezTo>
                  <a:pt x="1271" y="462"/>
                  <a:pt x="635" y="925"/>
                  <a:pt x="635" y="925"/>
                </a:cubicBezTo>
                <a:cubicBezTo>
                  <a:pt x="635" y="925"/>
                  <a:pt x="0" y="1387"/>
                  <a:pt x="634" y="1849"/>
                </a:cubicBezTo>
                <a:cubicBezTo>
                  <a:pt x="1268" y="2312"/>
                  <a:pt x="635" y="2774"/>
                  <a:pt x="635" y="2774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3" name="Freeform 89"/>
          <p:cNvSpPr>
            <a:spLocks/>
          </p:cNvSpPr>
          <p:nvPr/>
        </p:nvSpPr>
        <p:spPr bwMode="auto">
          <a:xfrm>
            <a:off x="5578560" y="4332181"/>
            <a:ext cx="414720" cy="905855"/>
          </a:xfrm>
          <a:custGeom>
            <a:avLst/>
            <a:gdLst>
              <a:gd name="T0" fmla="*/ 634 w 1271"/>
              <a:gd name="T1" fmla="*/ 0 h 2775"/>
              <a:gd name="T2" fmla="*/ 635 w 1271"/>
              <a:gd name="T3" fmla="*/ 925 h 2775"/>
              <a:gd name="T4" fmla="*/ 634 w 1271"/>
              <a:gd name="T5" fmla="*/ 1849 h 2775"/>
              <a:gd name="T6" fmla="*/ 634 w 1271"/>
              <a:gd name="T7" fmla="*/ 2774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1" h="2775">
                <a:moveTo>
                  <a:pt x="634" y="0"/>
                </a:moveTo>
                <a:cubicBezTo>
                  <a:pt x="1270" y="462"/>
                  <a:pt x="635" y="925"/>
                  <a:pt x="635" y="925"/>
                </a:cubicBezTo>
                <a:cubicBezTo>
                  <a:pt x="635" y="925"/>
                  <a:pt x="0" y="1387"/>
                  <a:pt x="634" y="1849"/>
                </a:cubicBezTo>
                <a:cubicBezTo>
                  <a:pt x="1269" y="2311"/>
                  <a:pt x="634" y="2774"/>
                  <a:pt x="634" y="2774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4" name="Freeform 90"/>
          <p:cNvSpPr>
            <a:spLocks/>
          </p:cNvSpPr>
          <p:nvPr/>
        </p:nvSpPr>
        <p:spPr bwMode="auto">
          <a:xfrm>
            <a:off x="5806080" y="4333620"/>
            <a:ext cx="414720" cy="905856"/>
          </a:xfrm>
          <a:custGeom>
            <a:avLst/>
            <a:gdLst>
              <a:gd name="T0" fmla="*/ 636 w 1272"/>
              <a:gd name="T1" fmla="*/ 0 h 2775"/>
              <a:gd name="T2" fmla="*/ 636 w 1272"/>
              <a:gd name="T3" fmla="*/ 925 h 2775"/>
              <a:gd name="T4" fmla="*/ 635 w 1272"/>
              <a:gd name="T5" fmla="*/ 1849 h 2775"/>
              <a:gd name="T6" fmla="*/ 635 w 1272"/>
              <a:gd name="T7" fmla="*/ 2774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2" h="2775">
                <a:moveTo>
                  <a:pt x="636" y="0"/>
                </a:moveTo>
                <a:cubicBezTo>
                  <a:pt x="1271" y="463"/>
                  <a:pt x="636" y="925"/>
                  <a:pt x="636" y="925"/>
                </a:cubicBezTo>
                <a:cubicBezTo>
                  <a:pt x="636" y="925"/>
                  <a:pt x="0" y="1387"/>
                  <a:pt x="635" y="1849"/>
                </a:cubicBezTo>
                <a:cubicBezTo>
                  <a:pt x="1270" y="2311"/>
                  <a:pt x="635" y="2774"/>
                  <a:pt x="635" y="2774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5" name="Freeform 91"/>
          <p:cNvSpPr>
            <a:spLocks/>
          </p:cNvSpPr>
          <p:nvPr/>
        </p:nvSpPr>
        <p:spPr bwMode="auto">
          <a:xfrm>
            <a:off x="6035040" y="4332181"/>
            <a:ext cx="414720" cy="907295"/>
          </a:xfrm>
          <a:custGeom>
            <a:avLst/>
            <a:gdLst>
              <a:gd name="T0" fmla="*/ 635 w 1271"/>
              <a:gd name="T1" fmla="*/ 0 h 2776"/>
              <a:gd name="T2" fmla="*/ 635 w 1271"/>
              <a:gd name="T3" fmla="*/ 925 h 2776"/>
              <a:gd name="T4" fmla="*/ 634 w 1271"/>
              <a:gd name="T5" fmla="*/ 1850 h 2776"/>
              <a:gd name="T6" fmla="*/ 635 w 1271"/>
              <a:gd name="T7" fmla="*/ 2775 h 2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1" h="2776">
                <a:moveTo>
                  <a:pt x="635" y="0"/>
                </a:moveTo>
                <a:cubicBezTo>
                  <a:pt x="1270" y="463"/>
                  <a:pt x="635" y="925"/>
                  <a:pt x="635" y="925"/>
                </a:cubicBezTo>
                <a:cubicBezTo>
                  <a:pt x="635" y="925"/>
                  <a:pt x="0" y="1388"/>
                  <a:pt x="634" y="1850"/>
                </a:cubicBezTo>
                <a:cubicBezTo>
                  <a:pt x="1269" y="2312"/>
                  <a:pt x="635" y="2775"/>
                  <a:pt x="635" y="2775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6" name="Freeform 92"/>
          <p:cNvSpPr>
            <a:spLocks/>
          </p:cNvSpPr>
          <p:nvPr/>
        </p:nvSpPr>
        <p:spPr bwMode="auto">
          <a:xfrm>
            <a:off x="6264000" y="4333620"/>
            <a:ext cx="414720" cy="905856"/>
          </a:xfrm>
          <a:custGeom>
            <a:avLst/>
            <a:gdLst>
              <a:gd name="T0" fmla="*/ 635 w 1272"/>
              <a:gd name="T1" fmla="*/ 0 h 2775"/>
              <a:gd name="T2" fmla="*/ 635 w 1272"/>
              <a:gd name="T3" fmla="*/ 925 h 2775"/>
              <a:gd name="T4" fmla="*/ 635 w 1272"/>
              <a:gd name="T5" fmla="*/ 1849 h 2775"/>
              <a:gd name="T6" fmla="*/ 635 w 1272"/>
              <a:gd name="T7" fmla="*/ 2774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2" h="2775">
                <a:moveTo>
                  <a:pt x="635" y="0"/>
                </a:moveTo>
                <a:cubicBezTo>
                  <a:pt x="1271" y="462"/>
                  <a:pt x="635" y="925"/>
                  <a:pt x="635" y="925"/>
                </a:cubicBezTo>
                <a:cubicBezTo>
                  <a:pt x="635" y="925"/>
                  <a:pt x="0" y="1387"/>
                  <a:pt x="635" y="1849"/>
                </a:cubicBezTo>
                <a:cubicBezTo>
                  <a:pt x="1270" y="2311"/>
                  <a:pt x="635" y="2774"/>
                  <a:pt x="635" y="2774"/>
                </a:cubicBezTo>
              </a:path>
            </a:pathLst>
          </a:custGeom>
          <a:noFill/>
          <a:ln w="3672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81800" y="3688140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00B050"/>
                </a:solidFill>
              </a:rPr>
              <a:t>…</a:t>
            </a:r>
            <a:endParaRPr lang="en-US" sz="96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3505201"/>
            <a:ext cx="304800" cy="18288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895600" y="3505200"/>
            <a:ext cx="304800" cy="18288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953000" y="3505200"/>
            <a:ext cx="304800" cy="18288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76595" y="1630740"/>
            <a:ext cx="814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376595" y="1630740"/>
            <a:ext cx="814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352800" y="1630740"/>
            <a:ext cx="814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40120" y="1905000"/>
            <a:ext cx="56028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667000" y="2438400"/>
            <a:ext cx="56028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667000" y="2971800"/>
            <a:ext cx="56028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14920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1" grpId="0" animBg="1"/>
      <p:bldP spid="12331" grpId="0" animBg="1"/>
      <p:bldP spid="12332" grpId="0" animBg="1"/>
      <p:bldP spid="12333" grpId="0" animBg="1"/>
      <p:bldP spid="12334" grpId="0" animBg="1"/>
      <p:bldP spid="12335" grpId="0" animBg="1"/>
      <p:bldP spid="12377" grpId="0" animBg="1"/>
      <p:bldP spid="12378" grpId="0" animBg="1"/>
      <p:bldP spid="12379" grpId="0" animBg="1"/>
      <p:bldP spid="12380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4" grpId="0"/>
      <p:bldP spid="5" grpId="0" animBg="1"/>
      <p:bldP spid="5" grpId="1" animBg="1"/>
      <p:bldP spid="43" grpId="0" animBg="1"/>
      <p:bldP spid="43" grpId="1" animBg="1"/>
      <p:bldP spid="44" grpId="0" animBg="1"/>
      <p:bldP spid="6" grpId="0"/>
      <p:bldP spid="6" grpId="1"/>
      <p:bldP spid="46" grpId="0"/>
      <p:bldP spid="46" grpId="1"/>
      <p:bldP spid="4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1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7B6A5FA-AEDC-493D-A38F-607DB1F387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AcademicPresentation1(2)</Template>
  <TotalTime>0</TotalTime>
  <Words>2510</Words>
  <Application>Microsoft Office PowerPoint</Application>
  <PresentationFormat>On-screen Show (4:3)</PresentationFormat>
  <Paragraphs>928</Paragraphs>
  <Slides>61</Slides>
  <Notes>61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AcademicPresentation1(2)</vt:lpstr>
      <vt:lpstr>CUDA Programming Ahmad Lashgar</vt:lpstr>
      <vt:lpstr>Outline</vt:lpstr>
      <vt:lpstr>Typical CUDA Program in C/C++</vt:lpstr>
      <vt:lpstr>CUDA Setup and Installation</vt:lpstr>
      <vt:lpstr>Compile Flow</vt:lpstr>
      <vt:lpstr>CUDA for C</vt:lpstr>
      <vt:lpstr>Function Type Qualifiers</vt:lpstr>
      <vt:lpstr>Kernel Configuration and Launch</vt:lpstr>
      <vt:lpstr>Built-in Variables in The Kernel</vt:lpstr>
      <vt:lpstr>Built-in Variables in The Kernel (2)</vt:lpstr>
      <vt:lpstr>Built-in Variables in The Kernel (3)</vt:lpstr>
      <vt:lpstr>Runtime API</vt:lpstr>
      <vt:lpstr>Simple Full Program (vec-vec add)</vt:lpstr>
      <vt:lpstr>Simple Full Program (2)</vt:lpstr>
      <vt:lpstr>Outline</vt:lpstr>
      <vt:lpstr>Runtime API (continued...)</vt:lpstr>
      <vt:lpstr>Error Checking</vt:lpstr>
      <vt:lpstr>Error Checking (2)</vt:lpstr>
      <vt:lpstr>Device Property</vt:lpstr>
      <vt:lpstr>Unified Virtual Address</vt:lpstr>
      <vt:lpstr>Unified Virtual Address (2)</vt:lpstr>
      <vt:lpstr>Synchronization of Host-Device</vt:lpstr>
      <vt:lpstr>Synchronization of Host-Device (2)</vt:lpstr>
      <vt:lpstr>Outline</vt:lpstr>
      <vt:lpstr>Inside Kernel</vt:lpstr>
      <vt:lpstr>Inter-block Communication</vt:lpstr>
      <vt:lpstr>Shared Memory</vt:lpstr>
      <vt:lpstr>Synchronizers</vt:lpstr>
      <vt:lpstr>Race Condition</vt:lpstr>
      <vt:lpstr>Atomic Operations</vt:lpstr>
      <vt:lpstr>Atomic Operations (3)</vt:lpstr>
      <vt:lpstr>Memory Access Coalescing</vt:lpstr>
      <vt:lpstr>Memory Access Coalescing (2)</vt:lpstr>
      <vt:lpstr>Execution Configuration</vt:lpstr>
      <vt:lpstr>ANY QUESTION?</vt:lpstr>
      <vt:lpstr>Backup Slides</vt:lpstr>
      <vt:lpstr>Case Study : Sobel Filter</vt:lpstr>
      <vt:lpstr>Case Study : Sobel Filter (2)</vt:lpstr>
      <vt:lpstr>Case Study : Sobel Filter (3)</vt:lpstr>
      <vt:lpstr>Case Study : Sobel Filter (4)</vt:lpstr>
      <vt:lpstr>Case Study : Sobel Filter (5)</vt:lpstr>
      <vt:lpstr>Case Study : Sobel Filter (6)</vt:lpstr>
      <vt:lpstr>Case Study : Sobel Filter (7)</vt:lpstr>
      <vt:lpstr>Case Study : Sobel Filter (7)</vt:lpstr>
      <vt:lpstr>Case Study : Sobel Filter (7)</vt:lpstr>
      <vt:lpstr>Case Study : Sobel Filter (7)</vt:lpstr>
      <vt:lpstr>Case Study : Sobel Filter (8)</vt:lpstr>
      <vt:lpstr>Case Study : Sobel Filter (8)</vt:lpstr>
      <vt:lpstr>Case Study : Sobel Filter (8)</vt:lpstr>
      <vt:lpstr>Case Study : Sobel Filter (8)</vt:lpstr>
      <vt:lpstr>Case Study : Sobel Filter (9)</vt:lpstr>
      <vt:lpstr>Case Study : Sobel Filter (9)</vt:lpstr>
      <vt:lpstr>Case Study : Sobel Filter (9)</vt:lpstr>
      <vt:lpstr>Case Study : Sobel Filter (9)</vt:lpstr>
      <vt:lpstr>Case Study : Sobel Filter (10)</vt:lpstr>
      <vt:lpstr>NVCC Compiler</vt:lpstr>
      <vt:lpstr>Variable Type Qualifiers</vt:lpstr>
      <vt:lpstr>Variable Type Qualifiers (2)</vt:lpstr>
      <vt:lpstr>Memory Access Coalescing</vt:lpstr>
      <vt:lpstr>Memory Access Coalescing (2)</vt:lpstr>
      <vt:lpstr>Memory Access Coalescing (3)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2013-01-23T10:50:38Z</dcterms:created>
  <dcterms:modified xsi:type="dcterms:W3CDTF">2013-02-20T22:15:38Z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