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62" r:id="rId5"/>
    <p:sldId id="258" r:id="rId6"/>
    <p:sldId id="263" r:id="rId7"/>
    <p:sldId id="264" r:id="rId8"/>
    <p:sldId id="265" r:id="rId9"/>
    <p:sldId id="268" r:id="rId10"/>
    <p:sldId id="269" r:id="rId11"/>
    <p:sldId id="270" r:id="rId12"/>
    <p:sldId id="260" r:id="rId13"/>
    <p:sldId id="272" r:id="rId14"/>
    <p:sldId id="259" r:id="rId15"/>
    <p:sldId id="266" r:id="rId16"/>
    <p:sldId id="267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75" autoAdjust="0"/>
  </p:normalViewPr>
  <p:slideViewPr>
    <p:cSldViewPr snapToGrid="0">
      <p:cViewPr varScale="1">
        <p:scale>
          <a:sx n="43" d="100"/>
          <a:sy n="43" d="100"/>
        </p:scale>
        <p:origin x="3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ED427-C3F1-4E36-B75F-9B1F3A9DAB95}" type="datetimeFigureOut">
              <a:rPr lang="en-CA" smtClean="0"/>
              <a:t>11/06/2014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1669D-5B13-45D0-8C2B-0C62FDD1AF2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33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1669D-5B13-45D0-8C2B-0C62FDD1AF2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6377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#MSHR -&gt; number</a:t>
            </a:r>
            <a:r>
              <a:rPr lang="en-CA" baseline="0" dirty="0" smtClean="0"/>
              <a:t> of MSHR entries</a:t>
            </a:r>
          </a:p>
          <a:p>
            <a:r>
              <a:rPr lang="en-CA" baseline="0" dirty="0" smtClean="0"/>
              <a:t>#</a:t>
            </a:r>
            <a:r>
              <a:rPr lang="en-CA" baseline="0" dirty="0" err="1" smtClean="0"/>
              <a:t>MSHRMergers</a:t>
            </a:r>
            <a:r>
              <a:rPr lang="en-CA" baseline="0" dirty="0" smtClean="0"/>
              <a:t> -&gt; number of merger fields per MSHR entry</a:t>
            </a:r>
          </a:p>
          <a:p>
            <a:r>
              <a:rPr lang="en-CA" baseline="0" dirty="0" smtClean="0"/>
              <a:t>#</a:t>
            </a:r>
            <a:r>
              <a:rPr lang="en-CA" baseline="0" dirty="0" err="1" smtClean="0"/>
              <a:t>cacheLines</a:t>
            </a:r>
            <a:r>
              <a:rPr lang="en-CA" baseline="0" dirty="0" smtClean="0"/>
              <a:t> -&gt; number of cache line in L1 cache</a:t>
            </a:r>
          </a:p>
          <a:p>
            <a:r>
              <a:rPr lang="en-CA" baseline="0" dirty="0" smtClean="0"/>
              <a:t>#</a:t>
            </a:r>
            <a:r>
              <a:rPr lang="en-CA" baseline="0" dirty="0" err="1" smtClean="0"/>
              <a:t>wayInaSet</a:t>
            </a:r>
            <a:r>
              <a:rPr lang="en-CA" baseline="0" dirty="0" smtClean="0"/>
              <a:t> -&gt; number of sets in a L1 cache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1669D-5B13-45D0-8C2B-0C62FDD1AF27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5108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We investigate 1D stencil, under real and simulated hardware, to</a:t>
            </a:r>
            <a:r>
              <a:rPr lang="en-CA" baseline="0" dirty="0" smtClean="0"/>
              <a:t> understand why smaller data types may degrade performance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1669D-5B13-45D0-8C2B-0C62FDD1AF27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77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4DB0-ACC4-433F-B12F-2D343C43D3E6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856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B021-BB1F-4A2D-809D-64090EDD6A15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507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607B-68D9-4701-B14B-1F1D0AD577A4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72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67" y="110068"/>
            <a:ext cx="11878733" cy="1075266"/>
          </a:xfr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67" y="1286934"/>
            <a:ext cx="11878733" cy="4890030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0867" y="6356350"/>
            <a:ext cx="2472266" cy="365125"/>
          </a:xfrm>
        </p:spPr>
        <p:txBody>
          <a:bodyPr/>
          <a:lstStyle/>
          <a:p>
            <a:fld id="{EC53594B-05C0-4DFD-94B6-A330A7B7A32C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0133" y="6356350"/>
            <a:ext cx="8034867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22000" y="6356350"/>
            <a:ext cx="1117600" cy="365125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fld id="{3B083743-9CBD-4DD6-BC5A-A86545EF758E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60867" y="1185334"/>
            <a:ext cx="11878733" cy="101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510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9F47C-AADE-4FA6-BC5D-81C4C826392D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3101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9B58-2684-458E-9BE3-FA80C0DC242D}" type="datetime1">
              <a:rPr lang="en-CA" smtClean="0"/>
              <a:t>11/06/2014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81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E446-97EA-4A68-A63D-CC92660CB798}" type="datetime1">
              <a:rPr lang="en-CA" smtClean="0"/>
              <a:t>11/06/2014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861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E096-C0FA-4156-A5BA-E0E50FCC6002}" type="datetime1">
              <a:rPr lang="en-CA" smtClean="0"/>
              <a:t>11/06/2014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02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2070-317B-44BC-AC37-8A0F71372959}" type="datetime1">
              <a:rPr lang="en-CA" smtClean="0"/>
              <a:t>11/06/2014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597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8A35-5D8C-4363-8FEB-673C2021F251}" type="datetime1">
              <a:rPr lang="en-CA" smtClean="0"/>
              <a:t>11/06/2014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61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D86B-9084-458A-A5FB-7761EF3CCCAB}" type="datetime1">
              <a:rPr lang="en-CA" smtClean="0"/>
              <a:t>11/06/2014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29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C358B-80FC-4B3C-A99D-2F1041E69AEC}" type="datetime1">
              <a:rPr lang="en-CA" smtClean="0"/>
              <a:t>11/06/2014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3743-9CBD-4DD6-BC5A-A86545EF758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71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Case Against Small Data Types in GPGPUs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Ahmad Lashgar and </a:t>
            </a:r>
            <a:r>
              <a:rPr lang="en-CA" dirty="0" err="1" smtClean="0"/>
              <a:t>Amirali</a:t>
            </a:r>
            <a:r>
              <a:rPr lang="en-CA" dirty="0" smtClean="0"/>
              <a:t> </a:t>
            </a:r>
            <a:r>
              <a:rPr lang="en-CA" dirty="0" err="1" smtClean="0"/>
              <a:t>Baniasadi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ECE Department</a:t>
            </a:r>
          </a:p>
          <a:p>
            <a:r>
              <a:rPr lang="en-CA" dirty="0" smtClean="0"/>
              <a:t>University of Victoria</a:t>
            </a:r>
            <a:endParaRPr lang="en-CA" dirty="0"/>
          </a:p>
        </p:txBody>
      </p:sp>
      <p:pic>
        <p:nvPicPr>
          <p:cNvPr id="1026" name="Picture 2" descr="http://www.victoriafeed.com/wp-content/uploads/2014/04/uvic-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430" y="5349875"/>
            <a:ext cx="684495" cy="84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6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Memory efficiency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Smaller data types consistently improve memory efficiency metrics: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30" y="2432760"/>
            <a:ext cx="5887571" cy="15084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93" y="4427497"/>
            <a:ext cx="5788177" cy="14733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081" y="2371448"/>
            <a:ext cx="6141540" cy="15749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1081" y="4386749"/>
            <a:ext cx="6141540" cy="151410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977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Stall breakdown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Smaller </a:t>
            </a:r>
            <a:r>
              <a:rPr lang="en-US" dirty="0" err="1" smtClean="0"/>
              <a:t>datatypes</a:t>
            </a:r>
            <a:r>
              <a:rPr lang="en-US" dirty="0" smtClean="0"/>
              <a:t> stall for merger fields</a:t>
            </a:r>
          </a:p>
          <a:p>
            <a:r>
              <a:rPr lang="en-US" dirty="0" smtClean="0"/>
              <a:t>Larger </a:t>
            </a:r>
            <a:r>
              <a:rPr lang="en-US" dirty="0" err="1" smtClean="0"/>
              <a:t>datatypes</a:t>
            </a:r>
            <a:r>
              <a:rPr lang="en-US" dirty="0" smtClean="0"/>
              <a:t> stall for coalescing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147" y="2798064"/>
            <a:ext cx="7382171" cy="237305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62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Real evaluation and simulation to observe the impact of </a:t>
            </a:r>
            <a:r>
              <a:rPr lang="en-CA" dirty="0" err="1" smtClean="0"/>
              <a:t>datatypes</a:t>
            </a:r>
            <a:r>
              <a:rPr lang="en-CA" dirty="0" smtClean="0"/>
              <a:t> on:</a:t>
            </a:r>
          </a:p>
          <a:p>
            <a:pPr lvl="1"/>
            <a:r>
              <a:rPr lang="en-CA" dirty="0" smtClean="0"/>
              <a:t>Performance of GPUs</a:t>
            </a:r>
          </a:p>
          <a:p>
            <a:pPr lvl="1"/>
            <a:r>
              <a:rPr lang="en-CA" dirty="0" smtClean="0"/>
              <a:t>Effective cache capacity, memory latency/bandwidth/demand</a:t>
            </a:r>
          </a:p>
          <a:p>
            <a:pPr lvl="1"/>
            <a:r>
              <a:rPr lang="en-CA" dirty="0" smtClean="0"/>
              <a:t>Coalescing, cache, and MSHR stalls</a:t>
            </a:r>
          </a:p>
          <a:p>
            <a:r>
              <a:rPr lang="en-CA" dirty="0" smtClean="0"/>
              <a:t>Smaller </a:t>
            </a:r>
            <a:r>
              <a:rPr lang="en-CA" dirty="0" err="1" smtClean="0"/>
              <a:t>datatypes</a:t>
            </a:r>
            <a:r>
              <a:rPr lang="en-CA" dirty="0" smtClean="0"/>
              <a:t> improve memory efficiency</a:t>
            </a:r>
          </a:p>
          <a:p>
            <a:r>
              <a:rPr lang="en-CA" dirty="0" smtClean="0"/>
              <a:t>Depending on the memory access pattern, smaller </a:t>
            </a:r>
            <a:r>
              <a:rPr lang="en-CA" dirty="0" err="1" smtClean="0"/>
              <a:t>datatypes</a:t>
            </a:r>
            <a:r>
              <a:rPr lang="en-CA" dirty="0" smtClean="0"/>
              <a:t> may increase MSHR merger stalls</a:t>
            </a:r>
          </a:p>
          <a:p>
            <a:r>
              <a:rPr lang="en-CA" dirty="0" smtClean="0"/>
              <a:t>Future Work:</a:t>
            </a:r>
          </a:p>
          <a:p>
            <a:pPr lvl="1"/>
            <a:r>
              <a:rPr lang="en-CA" dirty="0" smtClean="0"/>
              <a:t>Micro-benchmarking to understand GPU MSHR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23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50568" y="3293408"/>
            <a:ext cx="1353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Thank you!</a:t>
            </a:r>
          </a:p>
          <a:p>
            <a:pPr algn="ctr"/>
            <a:r>
              <a:rPr lang="en-US" sz="2000" dirty="0" smtClean="0"/>
              <a:t>Question?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98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Worst-case scenario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Rectangle 3"/>
          <p:cNvSpPr/>
          <p:nvPr/>
        </p:nvSpPr>
        <p:spPr>
          <a:xfrm>
            <a:off x="2245447" y="1982216"/>
            <a:ext cx="7682892" cy="17337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Warp Pool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45447" y="3934638"/>
            <a:ext cx="2698066" cy="560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Warp Scheduler</a:t>
            </a: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9215" y="3811016"/>
            <a:ext cx="4689124" cy="275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dirty="0" smtClean="0">
                <a:latin typeface="Georgia" panose="02040502050405020303" pitchFamily="18" charset="0"/>
              </a:rPr>
              <a:t>L1$</a:t>
            </a:r>
          </a:p>
          <a:p>
            <a:pPr algn="ctr"/>
            <a:endParaRPr lang="en-US" sz="3200" dirty="0" smtClean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8758" y="3901463"/>
            <a:ext cx="1068387" cy="696716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Data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98758" y="4648652"/>
            <a:ext cx="1068387" cy="69494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Tags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3678" y="5822623"/>
            <a:ext cx="1073467" cy="69494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MSHRs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31289" y="3662643"/>
            <a:ext cx="1" cy="33379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185139" y="3901463"/>
            <a:ext cx="1646722" cy="347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85139" y="4237692"/>
            <a:ext cx="1646722" cy="347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85139" y="4648652"/>
            <a:ext cx="1646722" cy="347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85139" y="4984881"/>
            <a:ext cx="1646722" cy="3474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63783" y="581529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63783" y="6151520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63783" y="5473379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85139" y="581529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85139" y="6151520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85139" y="5473379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10505" y="581529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010505" y="6151520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10505" y="5473379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$ID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831861" y="5815291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0x0A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831861" y="6151520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831861" y="5473379"/>
            <a:ext cx="1007578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2076419" y="5790347"/>
            <a:ext cx="936180" cy="616483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ALU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753617" y="5790347"/>
            <a:ext cx="936180" cy="616483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SFU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78766" y="5630498"/>
            <a:ext cx="1392744" cy="936181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LSU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380452" y="4478267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079213" y="4478267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756411" y="4478267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75520" y="5992693"/>
            <a:ext cx="314569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3"/>
          </p:cNvCxnSpPr>
          <p:nvPr/>
        </p:nvCxnSpPr>
        <p:spPr>
          <a:xfrm>
            <a:off x="3212779" y="4478267"/>
            <a:ext cx="8928" cy="115223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7" idx="3"/>
          </p:cNvCxnSpPr>
          <p:nvPr/>
        </p:nvCxnSpPr>
        <p:spPr>
          <a:xfrm>
            <a:off x="2537816" y="4478267"/>
            <a:ext cx="6693" cy="115223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81049" y="4478267"/>
            <a:ext cx="8928" cy="115223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45447" y="4783157"/>
            <a:ext cx="2695870" cy="560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Registerfile</a:t>
            </a: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63783" y="3900815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363783" y="4237044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63783" y="4648897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63783" y="4985126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614128" y="6054788"/>
            <a:ext cx="552891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158129" y="6054788"/>
            <a:ext cx="785385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0x0A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715985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37341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39283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60639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163308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W2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984664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885879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W3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707235" y="2595469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15985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W4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37341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439283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W5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260639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163308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W6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984664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885879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W7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707235" y="2995364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LSU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187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Methodology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626" y="1825625"/>
            <a:ext cx="5006672" cy="427520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47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Methodology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101" y="1826006"/>
            <a:ext cx="5381061" cy="44858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38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Sensitivity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Varying MSHRs, merger fields, sets, and ways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90" y="2491300"/>
            <a:ext cx="7487470" cy="406992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59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Evaluation of </a:t>
            </a:r>
            <a:r>
              <a:rPr lang="en-CA" dirty="0" err="1" smtClean="0"/>
              <a:t>Datatype</a:t>
            </a:r>
            <a:r>
              <a:rPr lang="en-CA" dirty="0" smtClean="0"/>
              <a:t> Size on GPGPUs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Key Observation:</a:t>
            </a:r>
          </a:p>
          <a:p>
            <a:pPr lvl="1"/>
            <a:r>
              <a:rPr lang="en-CA" dirty="0" smtClean="0"/>
              <a:t>Smallest </a:t>
            </a:r>
            <a:r>
              <a:rPr lang="en-CA" dirty="0" err="1" smtClean="0"/>
              <a:t>datatypes</a:t>
            </a:r>
            <a:r>
              <a:rPr lang="en-CA" dirty="0"/>
              <a:t> </a:t>
            </a:r>
            <a:r>
              <a:rPr lang="en-CA" dirty="0" smtClean="0"/>
              <a:t>always improve memory efficiency</a:t>
            </a:r>
          </a:p>
          <a:p>
            <a:pPr lvl="1"/>
            <a:r>
              <a:rPr lang="en-CA" dirty="0" smtClean="0"/>
              <a:t>But they may degrade performance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Key Question:</a:t>
            </a:r>
          </a:p>
          <a:p>
            <a:pPr lvl="1"/>
            <a:r>
              <a:rPr lang="en-CA" dirty="0" smtClean="0"/>
              <a:t>Why smaller data type may degrade performance?</a:t>
            </a:r>
          </a:p>
          <a:p>
            <a:endParaRPr lang="en-CA" dirty="0" smtClean="0"/>
          </a:p>
          <a:p>
            <a:r>
              <a:rPr lang="en-CA" dirty="0" smtClean="0"/>
              <a:t>Key Finding:</a:t>
            </a:r>
          </a:p>
          <a:p>
            <a:pPr lvl="1"/>
            <a:r>
              <a:rPr lang="en-CA" dirty="0" smtClean="0"/>
              <a:t>Miss Status Holding Registers (MSHRs) are the contenting resource under smaller data types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23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Motivation</a:t>
            </a:r>
          </a:p>
          <a:p>
            <a:r>
              <a:rPr lang="en-CA" dirty="0" smtClean="0"/>
              <a:t>Background</a:t>
            </a:r>
          </a:p>
          <a:p>
            <a:pPr lvl="1"/>
            <a:r>
              <a:rPr lang="en-CA" dirty="0" smtClean="0"/>
              <a:t>GPU Architecture</a:t>
            </a:r>
          </a:p>
          <a:p>
            <a:pPr lvl="1"/>
            <a:r>
              <a:rPr lang="en-CA" dirty="0" smtClean="0"/>
              <a:t>Miss status handling structure</a:t>
            </a:r>
          </a:p>
          <a:p>
            <a:r>
              <a:rPr lang="en-CA" dirty="0" smtClean="0"/>
              <a:t>Case Study: 1D Stencil</a:t>
            </a:r>
          </a:p>
          <a:p>
            <a:pPr lvl="1"/>
            <a:r>
              <a:rPr lang="en-CA" dirty="0" smtClean="0"/>
              <a:t>Memory pattern</a:t>
            </a:r>
          </a:p>
          <a:p>
            <a:pPr lvl="1"/>
            <a:r>
              <a:rPr lang="en-CA" dirty="0" smtClean="0"/>
              <a:t>Methodology</a:t>
            </a:r>
          </a:p>
          <a:p>
            <a:pPr lvl="1"/>
            <a:r>
              <a:rPr lang="en-CA" dirty="0" smtClean="0"/>
              <a:t>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78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Impact of Data type Size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Performance vs Accuracy:</a:t>
            </a:r>
          </a:p>
          <a:p>
            <a:pPr lvl="1"/>
            <a:r>
              <a:rPr lang="en-CA" dirty="0" smtClean="0"/>
              <a:t>We relax accuracy constrain and evaluate performance</a:t>
            </a:r>
          </a:p>
          <a:p>
            <a:r>
              <a:rPr lang="en-CA" dirty="0" err="1" smtClean="0"/>
              <a:t>Datatype</a:t>
            </a:r>
            <a:r>
              <a:rPr lang="en-CA" dirty="0" smtClean="0"/>
              <a:t> sizes:</a:t>
            </a:r>
          </a:p>
          <a:p>
            <a:pPr lvl="1"/>
            <a:r>
              <a:rPr lang="en-CA" dirty="0" smtClean="0"/>
              <a:t>4-byte </a:t>
            </a:r>
            <a:r>
              <a:rPr lang="en-CA" dirty="0" err="1" smtClean="0"/>
              <a:t>int</a:t>
            </a:r>
            <a:r>
              <a:rPr lang="en-CA" dirty="0" smtClean="0"/>
              <a:t>, 2-byte short, 1-byte char</a:t>
            </a:r>
          </a:p>
          <a:p>
            <a:r>
              <a:rPr lang="en-CA" dirty="0" smtClean="0"/>
              <a:t>Basic elements of applications:</a:t>
            </a:r>
          </a:p>
          <a:p>
            <a:pPr lvl="1"/>
            <a:r>
              <a:rPr lang="en-CA" dirty="0" smtClean="0"/>
              <a:t>Matrix multiplication: Element in matrix</a:t>
            </a:r>
          </a:p>
          <a:p>
            <a:pPr lvl="1"/>
            <a:r>
              <a:rPr lang="en-CA" dirty="0" smtClean="0"/>
              <a:t>1D stencil: Element in array</a:t>
            </a:r>
          </a:p>
          <a:p>
            <a:pPr lvl="1"/>
            <a:r>
              <a:rPr lang="en-CA" dirty="0" smtClean="0"/>
              <a:t>Stereo matching: Label in disparity map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576" y="2817121"/>
            <a:ext cx="5074920" cy="225515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224655" y="2817121"/>
            <a:ext cx="1340427" cy="26081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10291177" y="5616435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Case Study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774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789" y="4168416"/>
            <a:ext cx="3596520" cy="56043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Georgia" panose="02040502050405020303" pitchFamily="18" charset="0"/>
              </a:rPr>
              <a:t>Intercon</a:t>
            </a:r>
            <a:r>
              <a:rPr lang="en-US" sz="2800" dirty="0" smtClean="0">
                <a:latin typeface="Georgia" panose="02040502050405020303" pitchFamily="18" charset="0"/>
              </a:rPr>
              <a:t>. Network</a:t>
            </a: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69610" y="5089285"/>
            <a:ext cx="1248697" cy="560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L2$</a:t>
            </a:r>
            <a:endParaRPr lang="en-US" sz="3200" dirty="0">
              <a:latin typeface="Georgia" panose="02040502050405020303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3718307" y="1825625"/>
            <a:ext cx="4462178" cy="250062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661339" y="1833434"/>
            <a:ext cx="1755533" cy="242253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718307" y="3831334"/>
            <a:ext cx="4462178" cy="2161923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661339" y="3830816"/>
            <a:ext cx="1755533" cy="217025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GPU Architecture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21789" y="2075687"/>
            <a:ext cx="1056968" cy="17556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SM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789" y="3182620"/>
            <a:ext cx="1056968" cy="560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L1$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788" y="5089285"/>
            <a:ext cx="1248697" cy="560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L2$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788" y="5649724"/>
            <a:ext cx="1248698" cy="5935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Georgia" panose="02040502050405020303" pitchFamily="18" charset="0"/>
              </a:rPr>
              <a:t>MCtrl</a:t>
            </a:r>
            <a:endParaRPr lang="en-US" sz="3200" dirty="0">
              <a:latin typeface="Georgia" panose="02040502050405020303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53380" y="4744183"/>
            <a:ext cx="2" cy="329774"/>
          </a:xfrm>
          <a:prstGeom prst="straightConnector1">
            <a:avLst/>
          </a:prstGeom>
          <a:ln w="381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33065" y="3831335"/>
            <a:ext cx="2" cy="329774"/>
          </a:xfrm>
          <a:prstGeom prst="straightConnector1">
            <a:avLst/>
          </a:prstGeom>
          <a:ln w="381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69610" y="5649724"/>
            <a:ext cx="1248698" cy="5935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Georgia" panose="02040502050405020303" pitchFamily="18" charset="0"/>
              </a:rPr>
              <a:t>MCtrl</a:t>
            </a:r>
            <a:endParaRPr lang="en-US" sz="3200" dirty="0">
              <a:latin typeface="Georgia" panose="02040502050405020303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01202" y="4744183"/>
            <a:ext cx="2" cy="329774"/>
          </a:xfrm>
          <a:prstGeom prst="straightConnector1">
            <a:avLst/>
          </a:prstGeom>
          <a:ln w="381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661339" y="2075687"/>
            <a:ext cx="1056968" cy="175564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SM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61339" y="3182620"/>
            <a:ext cx="1056968" cy="560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L1$</a:t>
            </a:r>
            <a:endParaRPr lang="en-US" sz="3200" dirty="0">
              <a:latin typeface="Georgia" panose="02040502050405020303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172615" y="3831335"/>
            <a:ext cx="2" cy="329774"/>
          </a:xfrm>
          <a:prstGeom prst="straightConnector1">
            <a:avLst/>
          </a:prstGeom>
          <a:ln w="3810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475161" y="3005488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808276" y="3005488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141386" y="3005488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75161" y="5649724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08276" y="5649724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141386" y="5649724"/>
            <a:ext cx="240631" cy="2406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16872" y="1825625"/>
            <a:ext cx="3763613" cy="41676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SM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endParaRPr lang="en-US" sz="3200" dirty="0" smtClean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endParaRPr lang="en-US" sz="3200" dirty="0" smtClean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endParaRPr lang="en-US" sz="3200" dirty="0" smtClean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0449" y="2429485"/>
            <a:ext cx="3639657" cy="560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Warp Pool</a:t>
            </a: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90449" y="3208579"/>
            <a:ext cx="3639658" cy="560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Warp Scheduler</a:t>
            </a: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 rot="16200000">
            <a:off x="4283457" y="5029935"/>
            <a:ext cx="1012108" cy="616483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ALU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4960655" y="5029935"/>
            <a:ext cx="1012108" cy="616483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SFU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5637853" y="5029935"/>
            <a:ext cx="1012108" cy="616483"/>
          </a:xfrm>
          <a:prstGeom prst="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LSU</a:t>
            </a:r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56624" y="3988064"/>
            <a:ext cx="1473483" cy="18525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L1$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16167" y="4743612"/>
            <a:ext cx="1354396" cy="307797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Data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6167" y="5113279"/>
            <a:ext cx="1354396" cy="307797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Tags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716167" y="5469100"/>
            <a:ext cx="1354396" cy="307797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MSHRs</a:t>
            </a:r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33" name="Straight Arrow Connector 32"/>
          <p:cNvCxnSpPr>
            <a:endCxn id="28" idx="3"/>
          </p:cNvCxnSpPr>
          <p:nvPr/>
        </p:nvCxnSpPr>
        <p:spPr>
          <a:xfrm>
            <a:off x="6139705" y="3688358"/>
            <a:ext cx="4203" cy="114376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25455" y="3679891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324216" y="3679891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001414" y="3679891"/>
            <a:ext cx="2" cy="32977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310277" y="2936584"/>
            <a:ext cx="1" cy="33379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379585" y="5261201"/>
            <a:ext cx="314569" cy="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7" idx="3"/>
          </p:cNvCxnSpPr>
          <p:nvPr/>
        </p:nvCxnSpPr>
        <p:spPr>
          <a:xfrm>
            <a:off x="5457782" y="3679891"/>
            <a:ext cx="8928" cy="115223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6" idx="3"/>
          </p:cNvCxnSpPr>
          <p:nvPr/>
        </p:nvCxnSpPr>
        <p:spPr>
          <a:xfrm>
            <a:off x="4782819" y="3679891"/>
            <a:ext cx="6693" cy="115223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490450" y="3984781"/>
            <a:ext cx="1911148" cy="560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Registerfile</a:t>
            </a:r>
            <a:endParaRPr lang="en-US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285016" y="2592242"/>
            <a:ext cx="3740728" cy="2358448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MSHRs</a:t>
            </a:r>
          </a:p>
          <a:p>
            <a:pPr algn="ctr"/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0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0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en-US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31489" y="3459828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431489" y="3796057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431489" y="3117916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252845" y="3459828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52845" y="3796057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252845" y="3117916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MW1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078211" y="3459828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078211" y="3796057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078211" y="3117916"/>
            <a:ext cx="821356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$ID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899567" y="3459828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0x0A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0899567" y="3796057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0899567" y="3117916"/>
            <a:ext cx="1007578" cy="35480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431489" y="414747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252845" y="414747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078211" y="4147471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899567" y="4147471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431489" y="4498335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252845" y="4498335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0078211" y="4498335"/>
            <a:ext cx="821356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0899567" y="4498335"/>
            <a:ext cx="1007578" cy="354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8070563" y="4950690"/>
            <a:ext cx="3969037" cy="532962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739075" y="4950690"/>
            <a:ext cx="1541931" cy="532962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8421643" y="2914676"/>
            <a:ext cx="1642712" cy="711232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Oval 74"/>
          <p:cNvSpPr/>
          <p:nvPr/>
        </p:nvSpPr>
        <p:spPr>
          <a:xfrm>
            <a:off x="10074201" y="2914676"/>
            <a:ext cx="829376" cy="711232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Oval 75"/>
          <p:cNvSpPr/>
          <p:nvPr/>
        </p:nvSpPr>
        <p:spPr>
          <a:xfrm>
            <a:off x="10903577" y="2914676"/>
            <a:ext cx="1003568" cy="711232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TextBox 76"/>
          <p:cNvSpPr txBox="1"/>
          <p:nvPr/>
        </p:nvSpPr>
        <p:spPr>
          <a:xfrm>
            <a:off x="7918068" y="1363960"/>
            <a:ext cx="1848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rgbClr val="FF0000"/>
                </a:solidFill>
              </a:rPr>
              <a:t>Merger fields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065880" y="1730486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rgbClr val="FF0000"/>
                </a:solidFill>
              </a:rPr>
              <a:t>Cache line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0213692" y="2096044"/>
            <a:ext cx="1891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rgbClr val="FF0000"/>
                </a:solidFill>
              </a:rPr>
              <a:t>Block address</a:t>
            </a:r>
            <a:endParaRPr lang="en-CA" sz="2400" dirty="0">
              <a:solidFill>
                <a:srgbClr val="FF0000"/>
              </a:solidFill>
            </a:endParaRPr>
          </a:p>
        </p:txBody>
      </p:sp>
      <p:cxnSp>
        <p:nvCxnSpPr>
          <p:cNvPr id="81" name="Straight Arrow Connector 80"/>
          <p:cNvCxnSpPr>
            <a:stCxn id="74" idx="0"/>
            <a:endCxn id="77" idx="2"/>
          </p:cNvCxnSpPr>
          <p:nvPr/>
        </p:nvCxnSpPr>
        <p:spPr>
          <a:xfrm flipH="1" flipV="1">
            <a:off x="8842167" y="1825625"/>
            <a:ext cx="400832" cy="10890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78" idx="2"/>
          </p:cNvCxnSpPr>
          <p:nvPr/>
        </p:nvCxnSpPr>
        <p:spPr>
          <a:xfrm flipH="1" flipV="1">
            <a:off x="9799414" y="2192151"/>
            <a:ext cx="675619" cy="7340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9" idx="2"/>
          </p:cNvCxnSpPr>
          <p:nvPr/>
        </p:nvCxnSpPr>
        <p:spPr>
          <a:xfrm flipH="1" flipV="1">
            <a:off x="11159207" y="2557709"/>
            <a:ext cx="210051" cy="3407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722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1" grpId="0" animBg="1"/>
      <p:bldP spid="46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4" grpId="0" animBg="1"/>
      <p:bldP spid="75" grpId="0" animBg="1"/>
      <p:bldP spid="76" grpId="0" animBg="1"/>
      <p:bldP spid="77" grpId="0"/>
      <p:bldP spid="78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Outstanding memory accesses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Limited by L1$ and MSHRs capability</a:t>
            </a:r>
          </a:p>
          <a:p>
            <a:r>
              <a:rPr lang="en-CA" dirty="0" smtClean="0"/>
              <a:t>Without merging capability: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Best-case merging-enabled: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Worst-case merging-enabled: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049" y="2368647"/>
            <a:ext cx="4942284" cy="5517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4408" y="4002110"/>
            <a:ext cx="8323225" cy="6104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4408" y="5800864"/>
            <a:ext cx="8246925" cy="46957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521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Case Study: 1D Stencil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Algorithm: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CUDA code: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432" y="1841655"/>
            <a:ext cx="8650224" cy="12366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0432" y="3998770"/>
            <a:ext cx="86485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dirty="0" err="1">
                <a:latin typeface="Lucida Console" panose="020B0609040504020204" pitchFamily="49" charset="0"/>
                <a:cs typeface="Lucida Bright" panose="02040603070505020404" pitchFamily="18" charset="0"/>
              </a:rPr>
              <a:t>int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i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 =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threadIdx.x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 +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blockIdx.x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*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blockDim.x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if(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i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&lt;(n-1) &amp;&amp;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i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&gt;0 ){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 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a_dst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[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] = 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(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a_src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[i-1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] +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a_src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[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i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] + </a:t>
            </a:r>
            <a:r>
              <a:rPr lang="en-US" sz="2000" dirty="0" err="1" smtClean="0">
                <a:latin typeface="Lucida Console" panose="020B0609040504020204" pitchFamily="49" charset="0"/>
                <a:cs typeface="Lucida Bright" panose="02040603070505020404" pitchFamily="18" charset="0"/>
              </a:rPr>
              <a:t>a_src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[</a:t>
            </a:r>
            <a:r>
              <a:rPr lang="en-US" sz="2000" dirty="0" smtClean="0">
                <a:latin typeface="Lucida Console" panose="020B0609040504020204" pitchFamily="49" charset="0"/>
                <a:cs typeface="Lucida Bright" panose="02040603070505020404" pitchFamily="18" charset="0"/>
              </a:rPr>
              <a:t>i+1</a:t>
            </a: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]) / 3;</a:t>
            </a:r>
            <a:endParaRPr lang="en-US" sz="2000" dirty="0" smtClean="0">
              <a:latin typeface="Lucida Console" panose="020B0609040504020204" pitchFamily="49" charset="0"/>
              <a:cs typeface="Lucida Bright" panose="020406030705050204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>
                <a:latin typeface="Lucida Console" panose="020B0609040504020204" pitchFamily="49" charset="0"/>
                <a:cs typeface="Lucida Bright" panose="02040603070505020404" pitchFamily="18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364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Real hardware:</a:t>
            </a:r>
          </a:p>
          <a:p>
            <a:pPr lvl="1"/>
            <a:r>
              <a:rPr lang="en-CA" dirty="0" smtClean="0"/>
              <a:t>NVIDIA GeForce GTX480</a:t>
            </a:r>
          </a:p>
          <a:p>
            <a:r>
              <a:rPr lang="en-CA" dirty="0" smtClean="0"/>
              <a:t>Simulated hardware:</a:t>
            </a:r>
          </a:p>
          <a:p>
            <a:pPr lvl="1"/>
            <a:r>
              <a:rPr lang="en-CA" dirty="0" smtClean="0"/>
              <a:t>GPGPU-</a:t>
            </a:r>
            <a:r>
              <a:rPr lang="en-CA" dirty="0" err="1" smtClean="0"/>
              <a:t>sim</a:t>
            </a:r>
            <a:r>
              <a:rPr lang="en-CA" dirty="0" smtClean="0"/>
              <a:t> v3.2.2</a:t>
            </a:r>
          </a:p>
          <a:p>
            <a:pPr lvl="1"/>
            <a:r>
              <a:rPr lang="en-CA" dirty="0" smtClean="0"/>
              <a:t>GTX480</a:t>
            </a:r>
          </a:p>
          <a:p>
            <a:pPr lvl="1"/>
            <a:r>
              <a:rPr lang="en-CA" dirty="0" smtClean="0"/>
              <a:t>32-MSHR per L1$, 8-merger per MSHR entry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23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Performance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Stencil 1D under real and simulated GTX480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250" y="2181613"/>
            <a:ext cx="7496645" cy="310067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3743-9CBD-4DD6-BC5A-A86545EF758E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38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526</Words>
  <Application>Microsoft Office PowerPoint</Application>
  <PresentationFormat>Widescreen</PresentationFormat>
  <Paragraphs>211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Lucida Bright</vt:lpstr>
      <vt:lpstr>Lucida Console</vt:lpstr>
      <vt:lpstr>Times New Roman</vt:lpstr>
      <vt:lpstr>Office Theme</vt:lpstr>
      <vt:lpstr>A Case Against Small Data Types in GPGPUs</vt:lpstr>
      <vt:lpstr>Evaluation of Datatype Size on GPGPUs</vt:lpstr>
      <vt:lpstr>Outline</vt:lpstr>
      <vt:lpstr>Impact of Data type Size</vt:lpstr>
      <vt:lpstr>GPU Architecture</vt:lpstr>
      <vt:lpstr>Outstanding memory accesses</vt:lpstr>
      <vt:lpstr>Case Study: 1D Stencil</vt:lpstr>
      <vt:lpstr>Methodology</vt:lpstr>
      <vt:lpstr>Performance</vt:lpstr>
      <vt:lpstr>Memory efficiency</vt:lpstr>
      <vt:lpstr>Stall breakdown</vt:lpstr>
      <vt:lpstr>Conclusion</vt:lpstr>
      <vt:lpstr>PowerPoint Presentation</vt:lpstr>
      <vt:lpstr>Example: Worst-case scenario</vt:lpstr>
      <vt:lpstr>Methodology (2)</vt:lpstr>
      <vt:lpstr>Methodology (3)</vt:lpstr>
      <vt:lpstr>Sensitivity</vt:lpstr>
    </vt:vector>
  </TitlesOfParts>
  <Company>University of Victoria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Roshe</dc:creator>
  <cp:lastModifiedBy>Ahmad Lashgar</cp:lastModifiedBy>
  <cp:revision>63</cp:revision>
  <dcterms:created xsi:type="dcterms:W3CDTF">2014-06-04T06:53:34Z</dcterms:created>
  <dcterms:modified xsi:type="dcterms:W3CDTF">2014-06-11T22:02:43Z</dcterms:modified>
</cp:coreProperties>
</file>