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95" r:id="rId3"/>
    <p:sldId id="257" r:id="rId4"/>
    <p:sldId id="259" r:id="rId5"/>
    <p:sldId id="297" r:id="rId6"/>
    <p:sldId id="258" r:id="rId7"/>
    <p:sldId id="264" r:id="rId8"/>
    <p:sldId id="262" r:id="rId9"/>
    <p:sldId id="260" r:id="rId10"/>
    <p:sldId id="285" r:id="rId11"/>
    <p:sldId id="286" r:id="rId12"/>
    <p:sldId id="287" r:id="rId13"/>
    <p:sldId id="283" r:id="rId14"/>
    <p:sldId id="275" r:id="rId15"/>
    <p:sldId id="268" r:id="rId16"/>
    <p:sldId id="269" r:id="rId17"/>
    <p:sldId id="277" r:id="rId18"/>
    <p:sldId id="278" r:id="rId19"/>
    <p:sldId id="279" r:id="rId20"/>
    <p:sldId id="282" r:id="rId21"/>
    <p:sldId id="270" r:id="rId22"/>
    <p:sldId id="281" r:id="rId23"/>
    <p:sldId id="265" r:id="rId24"/>
    <p:sldId id="266" r:id="rId25"/>
    <p:sldId id="288" r:id="rId26"/>
    <p:sldId id="289" r:id="rId27"/>
    <p:sldId id="290" r:id="rId28"/>
    <p:sldId id="291" r:id="rId29"/>
    <p:sldId id="292" r:id="rId30"/>
    <p:sldId id="267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7FA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9" autoAdjust="0"/>
    <p:restoredTop sz="89614" autoAdjust="0"/>
  </p:normalViewPr>
  <p:slideViewPr>
    <p:cSldViewPr>
      <p:cViewPr>
        <p:scale>
          <a:sx n="102" d="100"/>
          <a:sy n="102" d="100"/>
        </p:scale>
        <p:origin x="-1936" y="-9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D5A27-97CD-4BCC-8551-7AD6DB9FECCE}" type="datetimeFigureOut">
              <a:rPr lang="en-CA" smtClean="0"/>
              <a:pPr/>
              <a:t>15-06-01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5D8E8-96B6-4BDA-947F-974D439AE26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97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-Alternative designs for handling outstanding memory accesses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5D8E8-96B6-4BDA-947F-974D439AE262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-Simplify this slide.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5D8E8-96B6-4BDA-947F-974D439AE262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-spikes in variance of latency shows huge change in latency.</a:t>
            </a:r>
          </a:p>
          <a:p>
            <a:r>
              <a:rPr lang="en-US" dirty="0" smtClean="0"/>
              <a:t>-lack of data around the beginning of the of X, e.g.</a:t>
            </a:r>
            <a:r>
              <a:rPr lang="en-US" baseline="0" dirty="0" smtClean="0"/>
              <a:t> 0 thread, leads to distortion.</a:t>
            </a:r>
          </a:p>
          <a:p>
            <a:r>
              <a:rPr lang="en-US" baseline="0" dirty="0" smtClean="0"/>
              <a:t>-we found three neighbors large enough to find the spike and small enough to avoid smoothing effects.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5D8E8-96B6-4BDA-947F-974D439AE262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-remove third column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5D8E8-96B6-4BDA-947F-974D439AE262}" type="slidenum">
              <a:rPr lang="en-CA" smtClean="0"/>
              <a:pPr/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-To occupy outstanding memory accessing</a:t>
            </a:r>
            <a:r>
              <a:rPr lang="en-US" baseline="0" dirty="0" smtClean="0"/>
              <a:t> resources on single SM</a:t>
            </a:r>
          </a:p>
          <a:p>
            <a:r>
              <a:rPr lang="en-US" baseline="0" dirty="0" smtClean="0"/>
              <a:t>-Stop before saturating the scoreboard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5D8E8-96B6-4BDA-947F-974D439AE262}" type="slidenum">
              <a:rPr lang="en-CA" smtClean="0"/>
              <a:pPr/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5D8E8-96B6-4BDA-947F-974D439AE262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5D8E8-96B6-4BDA-947F-974D439AE262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5D8E8-96B6-4BDA-947F-974D439AE262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5D8E8-96B6-4BDA-947F-974D439AE262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-How to understand if the structure is MSHR or PRT?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5D8E8-96B6-4BDA-947F-974D439AE262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-spikes in variance of latency shows huge change in latency.</a:t>
            </a:r>
          </a:p>
          <a:p>
            <a:r>
              <a:rPr lang="en-US" dirty="0" smtClean="0"/>
              <a:t>-lack of data around the beginning of X, e.g.</a:t>
            </a:r>
            <a:r>
              <a:rPr lang="en-US" baseline="0" dirty="0" smtClean="0"/>
              <a:t> 0 thread, leads to distortion.</a:t>
            </a:r>
          </a:p>
          <a:p>
            <a:r>
              <a:rPr lang="en-US" baseline="0" dirty="0" smtClean="0"/>
              <a:t>-we found three neighbors large enough to find the spike and small enough to avoid smoothing effects.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5D8E8-96B6-4BDA-947F-974D439AE262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5D8E8-96B6-4BDA-947F-974D439AE262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-We</a:t>
            </a:r>
            <a:r>
              <a:rPr lang="en-US" baseline="0" dirty="0" smtClean="0"/>
              <a:t> observe slight sensitivity to coalescing under K20c, which shows it’s a powerful architecture in MLP. e.g. we compared </a:t>
            </a:r>
            <a:r>
              <a:rPr lang="en-US" baseline="0" dirty="0" err="1" smtClean="0"/>
              <a:t>naiive</a:t>
            </a:r>
            <a:r>
              <a:rPr lang="en-US" baseline="0" dirty="0" smtClean="0"/>
              <a:t> matrix-matrix multiplication to tiling optimized version under both architectures.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5D8E8-96B6-4BDA-947F-974D439AE262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A982-1EF4-4080-B5C1-E2A9FE6C797E}" type="datetime1">
              <a:rPr lang="en-CA" smtClean="0"/>
              <a:pPr/>
              <a:t>15-06-01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B4A9-EBA1-44DB-831E-5CBD81441864}" type="datetime1">
              <a:rPr lang="en-CA" smtClean="0"/>
              <a:pPr/>
              <a:t>15-06-01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995-B4CE-4271-A588-D099D60266E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8AD0-5E01-4DB9-B38B-09DEF0EC3126}" type="datetime1">
              <a:rPr lang="en-CA" smtClean="0"/>
              <a:pPr/>
              <a:t>15-06-01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995-B4CE-4271-A588-D099D60266E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3479"/>
            <a:ext cx="8640960" cy="504055"/>
          </a:xfrm>
        </p:spPr>
        <p:txBody>
          <a:bodyPr>
            <a:normAutofit/>
          </a:bodyPr>
          <a:lstStyle>
            <a:lvl1pPr>
              <a:defRPr sz="3600">
                <a:latin typeface="Gill Sans MT" pitchFamily="34" charset="0"/>
                <a:ea typeface="HGSHeiseiKakugothictaiW5" pitchFamily="50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71550"/>
            <a:ext cx="8640960" cy="3823073"/>
          </a:xfrm>
        </p:spPr>
        <p:txBody>
          <a:bodyPr>
            <a:normAutofit/>
          </a:bodyPr>
          <a:lstStyle>
            <a:lvl1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339280" cy="273844"/>
          </a:xfrm>
        </p:spPr>
        <p:txBody>
          <a:bodyPr/>
          <a:lstStyle/>
          <a:p>
            <a:fld id="{8B901333-6FEF-4567-9F30-BB1D320D155C}" type="datetime1">
              <a:rPr lang="en-CA" smtClean="0"/>
              <a:pPr/>
              <a:t>15-06-01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5725" y="4767264"/>
            <a:ext cx="2590800" cy="273844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fld id="{81250995-B4CE-4271-A588-D099D60266EA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6365-406F-4DB0-B17C-B196C4350EBF}" type="datetime1">
              <a:rPr lang="en-CA" smtClean="0"/>
              <a:pPr/>
              <a:t>15-06-01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995-B4CE-4271-A588-D099D60266E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D091-252B-4E47-9667-E5F9F22006BE}" type="datetime1">
              <a:rPr lang="en-CA" smtClean="0"/>
              <a:pPr/>
              <a:t>15-06-01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995-B4CE-4271-A588-D099D60266E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70B8-EB51-4D71-B86E-F5070AEDFF1B}" type="datetime1">
              <a:rPr lang="en-CA" smtClean="0"/>
              <a:pPr/>
              <a:t>15-06-01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995-B4CE-4271-A588-D099D60266E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E17E-7E06-4C6E-B2A1-BB0DEAFAE1B2}" type="datetime1">
              <a:rPr lang="en-CA" smtClean="0"/>
              <a:pPr/>
              <a:t>15-06-01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995-B4CE-4271-A588-D099D60266E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2ABB-387B-4CC0-92F6-626FE8F8B5BA}" type="datetime1">
              <a:rPr lang="en-CA" smtClean="0"/>
              <a:pPr/>
              <a:t>15-06-01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995-B4CE-4271-A588-D099D60266E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70E6-ADFC-4BE1-8A74-E6FE1C6CFC22}" type="datetime1">
              <a:rPr lang="en-CA" smtClean="0"/>
              <a:pPr/>
              <a:t>15-06-01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995-B4CE-4271-A588-D099D60266E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CBAC-93E2-4F27-B54D-65DC3E4A57D0}" type="datetime1">
              <a:rPr lang="en-CA" smtClean="0"/>
              <a:pPr/>
              <a:t>15-06-01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995-B4CE-4271-A588-D099D60266E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B54BE-15A9-419D-9633-E093A2763106}" type="datetime1">
              <a:rPr lang="en-CA" smtClean="0"/>
              <a:pPr/>
              <a:t>15-06-01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50995-B4CE-4271-A588-D099D60266E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5566"/>
            <a:ext cx="7772400" cy="1102519"/>
          </a:xfrm>
        </p:spPr>
        <p:txBody>
          <a:bodyPr>
            <a:noAutofit/>
          </a:bodyPr>
          <a:lstStyle/>
          <a:p>
            <a:r>
              <a:rPr lang="en-CA" sz="3600" dirty="0" smtClean="0">
                <a:latin typeface="Gill Sans MT" pitchFamily="34" charset="0"/>
              </a:rPr>
              <a:t>Understanding Outstanding Memory Request Handling Resources in GPGPUs</a:t>
            </a:r>
            <a:endParaRPr lang="en-CA" sz="3600" dirty="0">
              <a:latin typeface="Gill Sans M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3718"/>
            <a:ext cx="9144000" cy="1263128"/>
          </a:xfrm>
        </p:spPr>
        <p:txBody>
          <a:bodyPr>
            <a:normAutofit/>
          </a:bodyPr>
          <a:lstStyle/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Ahmad </a:t>
            </a:r>
            <a:r>
              <a:rPr lang="en-CA" sz="16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Lashgar</a:t>
            </a: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CA" sz="16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Ebad</a:t>
            </a: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Salehi</a:t>
            </a: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and  </a:t>
            </a:r>
            <a:r>
              <a:rPr lang="en-CA" sz="16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Amirali</a:t>
            </a: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Baniasadi</a:t>
            </a:r>
            <a:endParaRPr lang="en-CA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ECE Department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University of Victoria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81250995-B4CE-4271-A588-D099D60266EA}" type="slidenum">
              <a:rPr lang="en-CA" smtClean="0"/>
              <a:pPr/>
              <a:t>1</a:t>
            </a:fld>
            <a:endParaRPr lang="en-CA"/>
          </a:p>
        </p:txBody>
      </p:sp>
      <p:pic>
        <p:nvPicPr>
          <p:cNvPr id="27650" name="Picture 2" descr="http://web.uvic.ca/ail/techniques/uv_hst_colour.jpg"/>
          <p:cNvPicPr>
            <a:picLocks noChangeAspect="1" noChangeArrowheads="1"/>
          </p:cNvPicPr>
          <p:nvPr/>
        </p:nvPicPr>
        <p:blipFill>
          <a:blip r:embed="rId2" cstate="print"/>
          <a:srcRect r="69666"/>
          <a:stretch>
            <a:fillRect/>
          </a:stretch>
        </p:blipFill>
        <p:spPr bwMode="auto">
          <a:xfrm>
            <a:off x="4365154" y="3530339"/>
            <a:ext cx="422870" cy="5382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23928" y="4074626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June 1, 2015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743023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b="1" dirty="0" smtClean="0"/>
              <a:t>The Sixth International Symposium on Highly Efficient Accelerators and Reconfigurable Technologies (HEART 2015)</a:t>
            </a:r>
            <a:endParaRPr lang="en-CA" sz="1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Stressing Memory Access Handling Unit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dirty="0" smtClean="0"/>
              <a:t>Single-thread multiple-loads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995-B4CE-4271-A588-D099D60266EA}" type="slidenum">
              <a:rPr lang="en-CA" smtClean="0"/>
              <a:pPr/>
              <a:t>10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611560" y="1923678"/>
            <a:ext cx="233269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latin typeface="Lucida Console" pitchFamily="49" charset="0"/>
                <a:cs typeface="Courier New" pitchFamily="49" charset="0"/>
              </a:rPr>
              <a:t>tic = clock();</a:t>
            </a:r>
          </a:p>
          <a:p>
            <a:r>
              <a:rPr lang="en-CA" sz="1400" dirty="0" smtClean="0">
                <a:latin typeface="Lucida Console" pitchFamily="49" charset="0"/>
                <a:cs typeface="Courier New" pitchFamily="49" charset="0"/>
              </a:rPr>
              <a:t>char </a:t>
            </a:r>
            <a:r>
              <a:rPr lang="en-CA" sz="1400" dirty="0" smtClean="0">
                <a:solidFill>
                  <a:srgbClr val="FF0000"/>
                </a:solidFill>
                <a:latin typeface="Lucida Console" pitchFamily="49" charset="0"/>
                <a:cs typeface="Courier New" pitchFamily="49" charset="0"/>
              </a:rPr>
              <a:t>Ld1</a:t>
            </a:r>
            <a:r>
              <a:rPr lang="en-CA" sz="1400" dirty="0" smtClean="0">
                <a:latin typeface="Lucida Console" pitchFamily="49" charset="0"/>
                <a:cs typeface="Courier New" pitchFamily="49" charset="0"/>
              </a:rPr>
              <a:t> = A[128*1];</a:t>
            </a:r>
          </a:p>
          <a:p>
            <a:r>
              <a:rPr lang="en-CA" sz="1400" dirty="0" smtClean="0">
                <a:latin typeface="Lucida Console" pitchFamily="49" charset="0"/>
                <a:cs typeface="Courier New" pitchFamily="49" charset="0"/>
              </a:rPr>
              <a:t>char </a:t>
            </a:r>
            <a:r>
              <a:rPr lang="en-CA" sz="1400" dirty="0" smtClean="0">
                <a:solidFill>
                  <a:srgbClr val="FF0000"/>
                </a:solidFill>
                <a:latin typeface="Lucida Console" pitchFamily="49" charset="0"/>
                <a:cs typeface="Courier New" pitchFamily="49" charset="0"/>
              </a:rPr>
              <a:t>Ld2</a:t>
            </a:r>
            <a:r>
              <a:rPr lang="en-CA" sz="1400" dirty="0" smtClean="0">
                <a:latin typeface="Lucida Console" pitchFamily="49" charset="0"/>
                <a:cs typeface="Courier New" pitchFamily="49" charset="0"/>
              </a:rPr>
              <a:t> = A[128*2];</a:t>
            </a:r>
          </a:p>
          <a:p>
            <a:r>
              <a:rPr lang="en-CA" sz="1400" dirty="0" smtClean="0">
                <a:latin typeface="Lucida Console" pitchFamily="49" charset="0"/>
                <a:cs typeface="Courier New" pitchFamily="49" charset="0"/>
              </a:rPr>
              <a:t>char </a:t>
            </a:r>
            <a:r>
              <a:rPr lang="en-CA" sz="1400" dirty="0" err="1" smtClean="0">
                <a:solidFill>
                  <a:srgbClr val="FF0000"/>
                </a:solidFill>
                <a:latin typeface="Lucida Console" pitchFamily="49" charset="0"/>
                <a:cs typeface="Courier New" pitchFamily="49" charset="0"/>
              </a:rPr>
              <a:t>LdN</a:t>
            </a:r>
            <a:r>
              <a:rPr lang="en-CA" sz="1400" dirty="0" smtClean="0">
                <a:latin typeface="Lucida Console" pitchFamily="49" charset="0"/>
                <a:cs typeface="Courier New" pitchFamily="49" charset="0"/>
              </a:rPr>
              <a:t> = A[128*N];</a:t>
            </a:r>
          </a:p>
          <a:p>
            <a:r>
              <a:rPr lang="en-CA" sz="1400" dirty="0" err="1" smtClean="0">
                <a:latin typeface="Lucida Console" pitchFamily="49" charset="0"/>
                <a:cs typeface="Courier New" pitchFamily="49" charset="0"/>
              </a:rPr>
              <a:t>toc</a:t>
            </a:r>
            <a:r>
              <a:rPr lang="en-CA" sz="1400" dirty="0" smtClean="0">
                <a:latin typeface="Lucida Console" pitchFamily="49" charset="0"/>
                <a:cs typeface="Courier New" pitchFamily="49" charset="0"/>
              </a:rPr>
              <a:t> = clock();</a:t>
            </a:r>
          </a:p>
          <a:p>
            <a:r>
              <a:rPr lang="en-CA" sz="1400" dirty="0" smtClean="0">
                <a:latin typeface="Lucida Console" pitchFamily="49" charset="0"/>
                <a:cs typeface="Courier New" pitchFamily="49" charset="0"/>
              </a:rPr>
              <a:t>Time = </a:t>
            </a:r>
            <a:r>
              <a:rPr lang="en-CA" sz="1400" dirty="0" err="1" smtClean="0">
                <a:latin typeface="Lucida Console" pitchFamily="49" charset="0"/>
                <a:cs typeface="Courier New" pitchFamily="49" charset="0"/>
              </a:rPr>
              <a:t>toc</a:t>
            </a:r>
            <a:r>
              <a:rPr lang="en-CA" sz="1400" dirty="0" smtClean="0">
                <a:latin typeface="Lucida Console" pitchFamily="49" charset="0"/>
                <a:cs typeface="Courier New" pitchFamily="49" charset="0"/>
              </a:rPr>
              <a:t> – tic;</a:t>
            </a:r>
          </a:p>
          <a:p>
            <a:r>
              <a:rPr lang="en-CA" sz="1400" dirty="0" smtClean="0">
                <a:latin typeface="Lucida Console" pitchFamily="49" charset="0"/>
                <a:cs typeface="Courier New" pitchFamily="49" charset="0"/>
              </a:rPr>
              <a:t>....</a:t>
            </a:r>
          </a:p>
          <a:p>
            <a:endParaRPr lang="en-CA" sz="1400" dirty="0" smtClean="0">
              <a:latin typeface="Lucida Console" pitchFamily="49" charset="0"/>
              <a:cs typeface="Courier New" pitchFamily="49" charset="0"/>
            </a:endParaRPr>
          </a:p>
          <a:p>
            <a:r>
              <a:rPr lang="en-CA" sz="1400" dirty="0" smtClean="0">
                <a:latin typeface="Lucida Console" pitchFamily="49" charset="0"/>
                <a:cs typeface="Courier New" pitchFamily="49" charset="0"/>
              </a:rPr>
              <a:t>kernel&lt;&lt;&lt;1,</a:t>
            </a:r>
            <a:r>
              <a:rPr lang="en-CA" sz="1400" dirty="0" smtClean="0">
                <a:solidFill>
                  <a:srgbClr val="FF0000"/>
                </a:solidFill>
                <a:latin typeface="Lucida Console" pitchFamily="49" charset="0"/>
                <a:cs typeface="Courier New" pitchFamily="49" charset="0"/>
              </a:rPr>
              <a:t>1</a:t>
            </a:r>
            <a:r>
              <a:rPr lang="en-CA" sz="1400" dirty="0" smtClean="0">
                <a:latin typeface="Lucida Console" pitchFamily="49" charset="0"/>
                <a:cs typeface="Courier New" pitchFamily="49" charset="0"/>
              </a:rPr>
              <a:t>&gt;&gt;&gt;(...)</a:t>
            </a:r>
            <a:endParaRPr lang="en-CA" sz="1400" dirty="0">
              <a:latin typeface="Lucida Console" pitchFamily="49" charset="0"/>
              <a:cs typeface="Courier New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99992" y="3507854"/>
            <a:ext cx="352839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644008" y="1707654"/>
            <a:ext cx="0" cy="19442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28184" y="3867894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Multiple-loads (N)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4071857" y="1975291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Time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004048" y="2571750"/>
            <a:ext cx="1296144" cy="21602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444208" y="1491630"/>
            <a:ext cx="1296144" cy="21602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300192" y="1707654"/>
            <a:ext cx="144016" cy="86409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975020" y="2751489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Oval 17"/>
          <p:cNvSpPr/>
          <p:nvPr/>
        </p:nvSpPr>
        <p:spPr>
          <a:xfrm>
            <a:off x="5806802" y="2611755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Oval 18"/>
          <p:cNvSpPr/>
          <p:nvPr/>
        </p:nvSpPr>
        <p:spPr>
          <a:xfrm>
            <a:off x="5413236" y="2676143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Oval 19"/>
          <p:cNvSpPr/>
          <p:nvPr/>
        </p:nvSpPr>
        <p:spPr>
          <a:xfrm>
            <a:off x="6260569" y="2527935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Oval 20"/>
          <p:cNvSpPr/>
          <p:nvPr/>
        </p:nvSpPr>
        <p:spPr>
          <a:xfrm>
            <a:off x="6417538" y="1679079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Oval 21"/>
          <p:cNvSpPr/>
          <p:nvPr/>
        </p:nvSpPr>
        <p:spPr>
          <a:xfrm>
            <a:off x="7715587" y="1455817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Oval 22"/>
          <p:cNvSpPr/>
          <p:nvPr/>
        </p:nvSpPr>
        <p:spPr>
          <a:xfrm>
            <a:off x="6838538" y="1596787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Oval 23"/>
          <p:cNvSpPr/>
          <p:nvPr/>
        </p:nvSpPr>
        <p:spPr>
          <a:xfrm>
            <a:off x="7258774" y="1531253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TextBox 24"/>
          <p:cNvSpPr txBox="1"/>
          <p:nvPr/>
        </p:nvSpPr>
        <p:spPr>
          <a:xfrm>
            <a:off x="4896317" y="35078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1</a:t>
            </a:r>
            <a:endParaRPr lang="en-CA" dirty="0"/>
          </a:p>
        </p:txBody>
      </p:sp>
      <p:sp>
        <p:nvSpPr>
          <p:cNvPr id="26" name="TextBox 25"/>
          <p:cNvSpPr txBox="1"/>
          <p:nvPr/>
        </p:nvSpPr>
        <p:spPr>
          <a:xfrm>
            <a:off x="5321108" y="35078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2</a:t>
            </a:r>
            <a:endParaRPr lang="en-CA" dirty="0"/>
          </a:p>
        </p:txBody>
      </p:sp>
      <p:sp>
        <p:nvSpPr>
          <p:cNvPr id="27" name="TextBox 26"/>
          <p:cNvSpPr txBox="1"/>
          <p:nvPr/>
        </p:nvSpPr>
        <p:spPr>
          <a:xfrm>
            <a:off x="5724128" y="35078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3</a:t>
            </a:r>
            <a:endParaRPr lang="en-CA" dirty="0"/>
          </a:p>
        </p:txBody>
      </p:sp>
      <p:sp>
        <p:nvSpPr>
          <p:cNvPr id="28" name="TextBox 27"/>
          <p:cNvSpPr txBox="1"/>
          <p:nvPr/>
        </p:nvSpPr>
        <p:spPr>
          <a:xfrm>
            <a:off x="6148919" y="35078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4</a:t>
            </a:r>
            <a:endParaRPr lang="en-CA" dirty="0"/>
          </a:p>
        </p:txBody>
      </p:sp>
      <p:sp>
        <p:nvSpPr>
          <p:cNvPr id="29" name="TextBox 28"/>
          <p:cNvSpPr txBox="1"/>
          <p:nvPr/>
        </p:nvSpPr>
        <p:spPr>
          <a:xfrm>
            <a:off x="6444208" y="35078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5</a:t>
            </a:r>
            <a:endParaRPr lang="en-CA" dirty="0"/>
          </a:p>
        </p:txBody>
      </p:sp>
      <p:sp>
        <p:nvSpPr>
          <p:cNvPr id="30" name="TextBox 29"/>
          <p:cNvSpPr txBox="1"/>
          <p:nvPr/>
        </p:nvSpPr>
        <p:spPr>
          <a:xfrm>
            <a:off x="6812067" y="35078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6</a:t>
            </a:r>
            <a:endParaRPr lang="en-CA" dirty="0"/>
          </a:p>
        </p:txBody>
      </p:sp>
      <p:sp>
        <p:nvSpPr>
          <p:cNvPr id="31" name="TextBox 30"/>
          <p:cNvSpPr txBox="1"/>
          <p:nvPr/>
        </p:nvSpPr>
        <p:spPr>
          <a:xfrm>
            <a:off x="7193878" y="35078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7</a:t>
            </a:r>
            <a:endParaRPr lang="en-CA" dirty="0"/>
          </a:p>
        </p:txBody>
      </p:sp>
      <p:sp>
        <p:nvSpPr>
          <p:cNvPr id="32" name="TextBox 31"/>
          <p:cNvSpPr txBox="1"/>
          <p:nvPr/>
        </p:nvSpPr>
        <p:spPr>
          <a:xfrm>
            <a:off x="7574003" y="35078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8</a:t>
            </a:r>
            <a:endParaRPr lang="en-CA" dirty="0"/>
          </a:p>
        </p:txBody>
      </p:sp>
      <p:sp>
        <p:nvSpPr>
          <p:cNvPr id="34" name="TextBox 33"/>
          <p:cNvSpPr txBox="1"/>
          <p:nvPr/>
        </p:nvSpPr>
        <p:spPr>
          <a:xfrm>
            <a:off x="6804248" y="1995686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Which resource is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saturated?</a:t>
            </a:r>
            <a:endParaRPr lang="en-CA" dirty="0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/>
          <p:cNvCxnSpPr>
            <a:endCxn id="21" idx="5"/>
          </p:cNvCxnSpPr>
          <p:nvPr/>
        </p:nvCxnSpPr>
        <p:spPr>
          <a:xfrm flipH="1" flipV="1">
            <a:off x="6479001" y="1740542"/>
            <a:ext cx="253239" cy="61518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804248" y="2643758"/>
            <a:ext cx="1500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Scoreboard </a:t>
            </a:r>
            <a:r>
              <a:rPr lang="en-CA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endParaRPr lang="en-C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Stressing Memory Access Handling Unit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CA" dirty="0" smtClean="0"/>
              <a:t>Parallel-threads single-load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995-B4CE-4271-A588-D099D60266EA}" type="slidenum">
              <a:rPr lang="en-CA" smtClean="0"/>
              <a:pPr/>
              <a:t>11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611560" y="1923678"/>
            <a:ext cx="233269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latin typeface="Lucida Console" pitchFamily="49" charset="0"/>
              </a:rPr>
              <a:t>tic = clock();</a:t>
            </a:r>
          </a:p>
          <a:p>
            <a:r>
              <a:rPr lang="en-CA" sz="1400" dirty="0" smtClean="0">
                <a:latin typeface="Lucida Console" pitchFamily="49" charset="0"/>
              </a:rPr>
              <a:t>char </a:t>
            </a:r>
            <a:r>
              <a:rPr lang="en-CA" sz="1400" dirty="0" smtClean="0">
                <a:solidFill>
                  <a:srgbClr val="FF0000"/>
                </a:solidFill>
                <a:latin typeface="Lucida Console" pitchFamily="49" charset="0"/>
              </a:rPr>
              <a:t>Ld1</a:t>
            </a:r>
            <a:r>
              <a:rPr lang="en-CA" sz="1400" dirty="0" smtClean="0">
                <a:latin typeface="Lucida Console" pitchFamily="49" charset="0"/>
              </a:rPr>
              <a:t> = A[128*1];</a:t>
            </a:r>
          </a:p>
          <a:p>
            <a:r>
              <a:rPr lang="en-US" sz="1400" dirty="0" smtClean="0">
                <a:latin typeface="Lucida Console" pitchFamily="49" charset="0"/>
              </a:rPr>
              <a:t>__</a:t>
            </a:r>
            <a:r>
              <a:rPr lang="en-US" sz="1400" dirty="0" err="1" smtClean="0">
                <a:latin typeface="Lucida Console" pitchFamily="49" charset="0"/>
              </a:rPr>
              <a:t>syncthreads</a:t>
            </a:r>
            <a:r>
              <a:rPr lang="en-US" sz="1400" dirty="0" smtClean="0">
                <a:latin typeface="Lucida Console" pitchFamily="49" charset="0"/>
              </a:rPr>
              <a:t>();</a:t>
            </a:r>
            <a:endParaRPr lang="en-CA" sz="1400" dirty="0" smtClean="0">
              <a:latin typeface="Lucida Console" pitchFamily="49" charset="0"/>
            </a:endParaRPr>
          </a:p>
          <a:p>
            <a:r>
              <a:rPr lang="en-CA" sz="1400" dirty="0" err="1" smtClean="0">
                <a:latin typeface="Lucida Console" pitchFamily="49" charset="0"/>
              </a:rPr>
              <a:t>toc</a:t>
            </a:r>
            <a:r>
              <a:rPr lang="en-CA" sz="1400" dirty="0" smtClean="0">
                <a:latin typeface="Lucida Console" pitchFamily="49" charset="0"/>
              </a:rPr>
              <a:t> = clock();</a:t>
            </a:r>
          </a:p>
          <a:p>
            <a:r>
              <a:rPr lang="en-CA" sz="1400" dirty="0" smtClean="0">
                <a:latin typeface="Lucida Console" pitchFamily="49" charset="0"/>
              </a:rPr>
              <a:t>Time = </a:t>
            </a:r>
            <a:r>
              <a:rPr lang="en-CA" sz="1400" dirty="0" err="1" smtClean="0">
                <a:latin typeface="Lucida Console" pitchFamily="49" charset="0"/>
              </a:rPr>
              <a:t>toc</a:t>
            </a:r>
            <a:r>
              <a:rPr lang="en-CA" sz="1400" dirty="0" smtClean="0">
                <a:latin typeface="Lucida Console" pitchFamily="49" charset="0"/>
              </a:rPr>
              <a:t> – tic;</a:t>
            </a:r>
          </a:p>
          <a:p>
            <a:r>
              <a:rPr lang="en-CA" sz="1400" dirty="0" smtClean="0">
                <a:latin typeface="Lucida Console" pitchFamily="49" charset="0"/>
              </a:rPr>
              <a:t>....</a:t>
            </a:r>
          </a:p>
          <a:p>
            <a:endParaRPr lang="en-CA" sz="1400" dirty="0" smtClean="0">
              <a:latin typeface="Lucida Console" pitchFamily="49" charset="0"/>
            </a:endParaRPr>
          </a:p>
          <a:p>
            <a:r>
              <a:rPr lang="en-CA" sz="1400" dirty="0" smtClean="0">
                <a:latin typeface="Lucida Console" pitchFamily="49" charset="0"/>
              </a:rPr>
              <a:t>kernel&lt;&lt;&lt;1,</a:t>
            </a:r>
            <a:r>
              <a:rPr lang="en-CA" sz="1400" dirty="0" smtClean="0">
                <a:solidFill>
                  <a:srgbClr val="FF0000"/>
                </a:solidFill>
                <a:latin typeface="Lucida Console" pitchFamily="49" charset="0"/>
              </a:rPr>
              <a:t>M</a:t>
            </a:r>
            <a:r>
              <a:rPr lang="en-CA" sz="1400" dirty="0" smtClean="0">
                <a:latin typeface="Lucida Console" pitchFamily="49" charset="0"/>
              </a:rPr>
              <a:t>&gt;&gt;&gt;(...)</a:t>
            </a:r>
            <a:endParaRPr lang="en-CA" sz="1400" dirty="0">
              <a:latin typeface="Lucida Console" pitchFamily="49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99992" y="3507854"/>
            <a:ext cx="352839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644008" y="1707654"/>
            <a:ext cx="0" cy="19442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28184" y="3867894"/>
            <a:ext cx="204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Parallel-threads (M)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4071857" y="1975291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Time</a:t>
            </a:r>
            <a:endParaRPr lang="en-CA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004048" y="2571750"/>
            <a:ext cx="1296144" cy="21602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20" idx="2"/>
          </p:cNvCxnSpPr>
          <p:nvPr/>
        </p:nvCxnSpPr>
        <p:spPr>
          <a:xfrm flipV="1">
            <a:off x="6647404" y="1567257"/>
            <a:ext cx="814566" cy="140397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17" idx="2"/>
          </p:cNvCxnSpPr>
          <p:nvPr/>
        </p:nvCxnSpPr>
        <p:spPr>
          <a:xfrm flipV="1">
            <a:off x="6300192" y="1715083"/>
            <a:ext cx="320542" cy="856667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975020" y="2751489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5806802" y="2611755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5413236" y="2676143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6260569" y="2527935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Oval 16"/>
          <p:cNvSpPr/>
          <p:nvPr/>
        </p:nvSpPr>
        <p:spPr>
          <a:xfrm>
            <a:off x="6620734" y="1679079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Oval 18"/>
          <p:cNvSpPr/>
          <p:nvPr/>
        </p:nvSpPr>
        <p:spPr>
          <a:xfrm>
            <a:off x="7041734" y="1596787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Oval 19"/>
          <p:cNvSpPr/>
          <p:nvPr/>
        </p:nvSpPr>
        <p:spPr>
          <a:xfrm>
            <a:off x="7461970" y="1531253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/>
          <p:cNvSpPr txBox="1"/>
          <p:nvPr/>
        </p:nvSpPr>
        <p:spPr>
          <a:xfrm>
            <a:off x="4896317" y="35078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8</a:t>
            </a:r>
            <a:endParaRPr lang="en-CA" dirty="0"/>
          </a:p>
        </p:txBody>
      </p:sp>
      <p:sp>
        <p:nvSpPr>
          <p:cNvPr id="22" name="TextBox 21"/>
          <p:cNvSpPr txBox="1"/>
          <p:nvPr/>
        </p:nvSpPr>
        <p:spPr>
          <a:xfrm>
            <a:off x="5263052" y="35078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16</a:t>
            </a:r>
            <a:endParaRPr lang="en-CA" dirty="0"/>
          </a:p>
        </p:txBody>
      </p:sp>
      <p:sp>
        <p:nvSpPr>
          <p:cNvPr id="23" name="TextBox 22"/>
          <p:cNvSpPr txBox="1"/>
          <p:nvPr/>
        </p:nvSpPr>
        <p:spPr>
          <a:xfrm>
            <a:off x="5687843" y="35078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32</a:t>
            </a:r>
            <a:endParaRPr lang="en-CA" dirty="0"/>
          </a:p>
        </p:txBody>
      </p:sp>
      <p:sp>
        <p:nvSpPr>
          <p:cNvPr id="24" name="TextBox 23"/>
          <p:cNvSpPr txBox="1"/>
          <p:nvPr/>
        </p:nvSpPr>
        <p:spPr>
          <a:xfrm>
            <a:off x="6148919" y="35078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48</a:t>
            </a:r>
            <a:endParaRPr lang="en-CA" dirty="0"/>
          </a:p>
        </p:txBody>
      </p:sp>
      <p:sp>
        <p:nvSpPr>
          <p:cNvPr id="25" name="TextBox 24"/>
          <p:cNvSpPr txBox="1"/>
          <p:nvPr/>
        </p:nvSpPr>
        <p:spPr>
          <a:xfrm>
            <a:off x="6553063" y="35078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64</a:t>
            </a:r>
            <a:endParaRPr lang="en-CA" dirty="0"/>
          </a:p>
        </p:txBody>
      </p:sp>
      <p:sp>
        <p:nvSpPr>
          <p:cNvPr id="26" name="TextBox 25"/>
          <p:cNvSpPr txBox="1"/>
          <p:nvPr/>
        </p:nvSpPr>
        <p:spPr>
          <a:xfrm>
            <a:off x="6920922" y="35078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80</a:t>
            </a:r>
            <a:endParaRPr lang="en-CA" dirty="0"/>
          </a:p>
        </p:txBody>
      </p:sp>
      <p:sp>
        <p:nvSpPr>
          <p:cNvPr id="27" name="TextBox 26"/>
          <p:cNvSpPr txBox="1"/>
          <p:nvPr/>
        </p:nvSpPr>
        <p:spPr>
          <a:xfrm>
            <a:off x="7302733" y="35078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96</a:t>
            </a:r>
            <a:endParaRPr lang="en-CA" dirty="0"/>
          </a:p>
        </p:txBody>
      </p:sp>
      <p:sp>
        <p:nvSpPr>
          <p:cNvPr id="29" name="TextBox 28"/>
          <p:cNvSpPr txBox="1"/>
          <p:nvPr/>
        </p:nvSpPr>
        <p:spPr>
          <a:xfrm>
            <a:off x="7020272" y="2067694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Which resource is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saturated?</a:t>
            </a:r>
            <a:endParaRPr lang="en-CA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>
            <a:endCxn id="17" idx="5"/>
          </p:cNvCxnSpPr>
          <p:nvPr/>
        </p:nvCxnSpPr>
        <p:spPr>
          <a:xfrm flipH="1" flipV="1">
            <a:off x="6682197" y="1740542"/>
            <a:ext cx="253240" cy="61518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04248" y="2643758"/>
            <a:ext cx="2179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Outstanding memory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access handling unit</a:t>
            </a:r>
            <a:endParaRPr lang="en-C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Stressing Memory Access Handling Unit (3)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CA" dirty="0" smtClean="0"/>
              <a:t>Parallel-threads multiple-loads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995-B4CE-4271-A588-D099D60266EA}" type="slidenum">
              <a:rPr lang="en-CA" smtClean="0"/>
              <a:pPr/>
              <a:t>12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611560" y="1923678"/>
            <a:ext cx="233269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latin typeface="Lucida Console" pitchFamily="49" charset="0"/>
              </a:rPr>
              <a:t>tic = clock();</a:t>
            </a:r>
          </a:p>
          <a:p>
            <a:r>
              <a:rPr lang="en-CA" sz="1400" dirty="0" smtClean="0">
                <a:latin typeface="Lucida Console" pitchFamily="49" charset="0"/>
              </a:rPr>
              <a:t>char </a:t>
            </a:r>
            <a:r>
              <a:rPr lang="en-CA" sz="1400" dirty="0" smtClean="0">
                <a:solidFill>
                  <a:srgbClr val="FF0000"/>
                </a:solidFill>
                <a:latin typeface="Lucida Console" pitchFamily="49" charset="0"/>
              </a:rPr>
              <a:t>Ld1</a:t>
            </a:r>
            <a:r>
              <a:rPr lang="en-CA" sz="1400" dirty="0" smtClean="0">
                <a:latin typeface="Lucida Console" pitchFamily="49" charset="0"/>
              </a:rPr>
              <a:t> = A[128*1];</a:t>
            </a:r>
          </a:p>
          <a:p>
            <a:r>
              <a:rPr lang="en-CA" sz="1400" dirty="0" smtClean="0">
                <a:latin typeface="Lucida Console" pitchFamily="49" charset="0"/>
              </a:rPr>
              <a:t>char </a:t>
            </a:r>
            <a:r>
              <a:rPr lang="en-CA" sz="1400" dirty="0" smtClean="0">
                <a:solidFill>
                  <a:srgbClr val="FF0000"/>
                </a:solidFill>
                <a:latin typeface="Lucida Console" pitchFamily="49" charset="0"/>
              </a:rPr>
              <a:t>Ld2</a:t>
            </a:r>
            <a:r>
              <a:rPr lang="en-CA" sz="1400" dirty="0" smtClean="0">
                <a:latin typeface="Lucida Console" pitchFamily="49" charset="0"/>
              </a:rPr>
              <a:t> = A[128*2];</a:t>
            </a:r>
          </a:p>
          <a:p>
            <a:r>
              <a:rPr lang="en-CA" sz="1400" dirty="0" smtClean="0">
                <a:latin typeface="Lucida Console" pitchFamily="49" charset="0"/>
              </a:rPr>
              <a:t>char </a:t>
            </a:r>
            <a:r>
              <a:rPr lang="en-CA" sz="1400" dirty="0" err="1" smtClean="0">
                <a:solidFill>
                  <a:srgbClr val="FF0000"/>
                </a:solidFill>
                <a:latin typeface="Lucida Console" pitchFamily="49" charset="0"/>
              </a:rPr>
              <a:t>LdN</a:t>
            </a:r>
            <a:r>
              <a:rPr lang="en-CA" sz="1400" dirty="0" smtClean="0">
                <a:latin typeface="Lucida Console" pitchFamily="49" charset="0"/>
              </a:rPr>
              <a:t> = A[128*N];</a:t>
            </a:r>
          </a:p>
          <a:p>
            <a:r>
              <a:rPr lang="en-US" sz="1400" dirty="0" smtClean="0">
                <a:latin typeface="Lucida Console" pitchFamily="49" charset="0"/>
              </a:rPr>
              <a:t>__</a:t>
            </a:r>
            <a:r>
              <a:rPr lang="en-US" sz="1400" dirty="0" err="1" smtClean="0">
                <a:latin typeface="Lucida Console" pitchFamily="49" charset="0"/>
              </a:rPr>
              <a:t>syncthreads</a:t>
            </a:r>
            <a:r>
              <a:rPr lang="en-US" sz="1400" dirty="0" smtClean="0">
                <a:latin typeface="Lucida Console" pitchFamily="49" charset="0"/>
              </a:rPr>
              <a:t>();</a:t>
            </a:r>
            <a:endParaRPr lang="en-CA" sz="1400" dirty="0" smtClean="0">
              <a:latin typeface="Lucida Console" pitchFamily="49" charset="0"/>
            </a:endParaRPr>
          </a:p>
          <a:p>
            <a:r>
              <a:rPr lang="en-CA" sz="1400" dirty="0" err="1" smtClean="0">
                <a:latin typeface="Lucida Console" pitchFamily="49" charset="0"/>
              </a:rPr>
              <a:t>toc</a:t>
            </a:r>
            <a:r>
              <a:rPr lang="en-CA" sz="1400" dirty="0" smtClean="0">
                <a:latin typeface="Lucida Console" pitchFamily="49" charset="0"/>
              </a:rPr>
              <a:t> = clock();</a:t>
            </a:r>
          </a:p>
          <a:p>
            <a:r>
              <a:rPr lang="en-CA" sz="1400" dirty="0" smtClean="0">
                <a:latin typeface="Lucida Console" pitchFamily="49" charset="0"/>
              </a:rPr>
              <a:t>Time = </a:t>
            </a:r>
            <a:r>
              <a:rPr lang="en-CA" sz="1400" dirty="0" err="1" smtClean="0">
                <a:latin typeface="Lucida Console" pitchFamily="49" charset="0"/>
              </a:rPr>
              <a:t>toc</a:t>
            </a:r>
            <a:r>
              <a:rPr lang="en-CA" sz="1400" dirty="0" smtClean="0">
                <a:latin typeface="Lucida Console" pitchFamily="49" charset="0"/>
              </a:rPr>
              <a:t> – tic;</a:t>
            </a:r>
          </a:p>
          <a:p>
            <a:r>
              <a:rPr lang="en-CA" sz="1400" dirty="0" smtClean="0">
                <a:latin typeface="Lucida Console" pitchFamily="49" charset="0"/>
              </a:rPr>
              <a:t>....</a:t>
            </a:r>
          </a:p>
          <a:p>
            <a:endParaRPr lang="en-CA" sz="1400" dirty="0" smtClean="0">
              <a:latin typeface="Lucida Console" pitchFamily="49" charset="0"/>
            </a:endParaRPr>
          </a:p>
          <a:p>
            <a:r>
              <a:rPr lang="en-CA" sz="1400" dirty="0" smtClean="0">
                <a:latin typeface="Lucida Console" pitchFamily="49" charset="0"/>
              </a:rPr>
              <a:t>kernel&lt;&lt;&lt;1,</a:t>
            </a:r>
            <a:r>
              <a:rPr lang="en-CA" sz="1400" dirty="0" smtClean="0">
                <a:solidFill>
                  <a:srgbClr val="FF0000"/>
                </a:solidFill>
                <a:latin typeface="Lucida Console" pitchFamily="49" charset="0"/>
              </a:rPr>
              <a:t>M</a:t>
            </a:r>
            <a:r>
              <a:rPr lang="en-CA" sz="1400" dirty="0" smtClean="0">
                <a:latin typeface="Lucida Console" pitchFamily="49" charset="0"/>
              </a:rPr>
              <a:t>&gt;&gt;&gt;(...)</a:t>
            </a:r>
            <a:endParaRPr lang="en-CA" sz="1400" dirty="0">
              <a:latin typeface="Lucida Console" pitchFamily="49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99992" y="3507854"/>
            <a:ext cx="352839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644008" y="1707654"/>
            <a:ext cx="0" cy="19442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28184" y="3867894"/>
            <a:ext cx="204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Parallel-threads (M)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4071857" y="1975291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Time</a:t>
            </a:r>
            <a:endParaRPr lang="en-CA" dirty="0"/>
          </a:p>
        </p:txBody>
      </p:sp>
      <p:cxnSp>
        <p:nvCxnSpPr>
          <p:cNvPr id="10" name="Straight Connector 9"/>
          <p:cNvCxnSpPr>
            <a:endCxn id="17" idx="3"/>
          </p:cNvCxnSpPr>
          <p:nvPr/>
        </p:nvCxnSpPr>
        <p:spPr>
          <a:xfrm flipV="1">
            <a:off x="5105084" y="2774287"/>
            <a:ext cx="1627231" cy="25853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8" idx="7"/>
            <a:endCxn id="19" idx="2"/>
          </p:cNvCxnSpPr>
          <p:nvPr/>
        </p:nvCxnSpPr>
        <p:spPr>
          <a:xfrm flipV="1">
            <a:off x="7204233" y="1812309"/>
            <a:ext cx="358773" cy="40075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7" idx="7"/>
            <a:endCxn id="18" idx="3"/>
          </p:cNvCxnSpPr>
          <p:nvPr/>
        </p:nvCxnSpPr>
        <p:spPr>
          <a:xfrm flipV="1">
            <a:off x="6783233" y="1903302"/>
            <a:ext cx="370082" cy="820067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076056" y="2996541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5907838" y="2856807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5514272" y="2921195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6361605" y="2795472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Oval 16"/>
          <p:cNvSpPr/>
          <p:nvPr/>
        </p:nvSpPr>
        <p:spPr>
          <a:xfrm>
            <a:off x="6721770" y="2712824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Oval 17"/>
          <p:cNvSpPr/>
          <p:nvPr/>
        </p:nvSpPr>
        <p:spPr>
          <a:xfrm>
            <a:off x="7142770" y="1841839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Oval 18"/>
          <p:cNvSpPr/>
          <p:nvPr/>
        </p:nvSpPr>
        <p:spPr>
          <a:xfrm>
            <a:off x="7563006" y="1776305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4896317" y="35078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8</a:t>
            </a:r>
            <a:endParaRPr lang="en-CA" dirty="0"/>
          </a:p>
        </p:txBody>
      </p:sp>
      <p:sp>
        <p:nvSpPr>
          <p:cNvPr id="21" name="TextBox 20"/>
          <p:cNvSpPr txBox="1"/>
          <p:nvPr/>
        </p:nvSpPr>
        <p:spPr>
          <a:xfrm>
            <a:off x="5263052" y="35078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16</a:t>
            </a:r>
            <a:endParaRPr lang="en-CA" dirty="0"/>
          </a:p>
        </p:txBody>
      </p:sp>
      <p:sp>
        <p:nvSpPr>
          <p:cNvPr id="22" name="TextBox 21"/>
          <p:cNvSpPr txBox="1"/>
          <p:nvPr/>
        </p:nvSpPr>
        <p:spPr>
          <a:xfrm>
            <a:off x="5687843" y="35078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32</a:t>
            </a:r>
            <a:endParaRPr lang="en-CA" dirty="0"/>
          </a:p>
        </p:txBody>
      </p:sp>
      <p:sp>
        <p:nvSpPr>
          <p:cNvPr id="23" name="TextBox 22"/>
          <p:cNvSpPr txBox="1"/>
          <p:nvPr/>
        </p:nvSpPr>
        <p:spPr>
          <a:xfrm>
            <a:off x="6148919" y="35078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48</a:t>
            </a:r>
            <a:endParaRPr lang="en-CA" dirty="0"/>
          </a:p>
        </p:txBody>
      </p:sp>
      <p:sp>
        <p:nvSpPr>
          <p:cNvPr id="24" name="TextBox 23"/>
          <p:cNvSpPr txBox="1"/>
          <p:nvPr/>
        </p:nvSpPr>
        <p:spPr>
          <a:xfrm>
            <a:off x="6553063" y="35078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64</a:t>
            </a:r>
            <a:endParaRPr lang="en-CA" dirty="0"/>
          </a:p>
        </p:txBody>
      </p:sp>
      <p:sp>
        <p:nvSpPr>
          <p:cNvPr id="25" name="TextBox 24"/>
          <p:cNvSpPr txBox="1"/>
          <p:nvPr/>
        </p:nvSpPr>
        <p:spPr>
          <a:xfrm>
            <a:off x="6920922" y="35078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80</a:t>
            </a:r>
            <a:endParaRPr lang="en-CA" dirty="0"/>
          </a:p>
        </p:txBody>
      </p:sp>
      <p:sp>
        <p:nvSpPr>
          <p:cNvPr id="26" name="TextBox 25"/>
          <p:cNvSpPr txBox="1"/>
          <p:nvPr/>
        </p:nvSpPr>
        <p:spPr>
          <a:xfrm>
            <a:off x="7302733" y="35078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96</a:t>
            </a:r>
            <a:endParaRPr lang="en-CA" dirty="0"/>
          </a:p>
        </p:txBody>
      </p:sp>
      <p:sp>
        <p:nvSpPr>
          <p:cNvPr id="30" name="TextBox 29"/>
          <p:cNvSpPr txBox="1"/>
          <p:nvPr/>
        </p:nvSpPr>
        <p:spPr>
          <a:xfrm>
            <a:off x="7718581" y="1635646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1 load</a:t>
            </a:r>
            <a:endParaRPr lang="en-CA" sz="1400" dirty="0"/>
          </a:p>
        </p:txBody>
      </p:sp>
      <p:cxnSp>
        <p:nvCxnSpPr>
          <p:cNvPr id="42" name="Straight Connector 41"/>
          <p:cNvCxnSpPr>
            <a:endCxn id="46" idx="2"/>
          </p:cNvCxnSpPr>
          <p:nvPr/>
        </p:nvCxnSpPr>
        <p:spPr>
          <a:xfrm flipV="1">
            <a:off x="5105084" y="2632621"/>
            <a:ext cx="802754" cy="147725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8" idx="6"/>
            <a:endCxn id="51" idx="2"/>
          </p:cNvCxnSpPr>
          <p:nvPr/>
        </p:nvCxnSpPr>
        <p:spPr>
          <a:xfrm flipV="1">
            <a:off x="6433613" y="1559828"/>
            <a:ext cx="1129393" cy="23197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8" idx="3"/>
            <a:endCxn id="46" idx="3"/>
          </p:cNvCxnSpPr>
          <p:nvPr/>
        </p:nvCxnSpPr>
        <p:spPr>
          <a:xfrm flipH="1">
            <a:off x="5918383" y="1817265"/>
            <a:ext cx="453767" cy="840815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5076056" y="2744060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Oval 45"/>
          <p:cNvSpPr/>
          <p:nvPr/>
        </p:nvSpPr>
        <p:spPr>
          <a:xfrm>
            <a:off x="5907838" y="2596617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Oval 46"/>
          <p:cNvSpPr/>
          <p:nvPr/>
        </p:nvSpPr>
        <p:spPr>
          <a:xfrm>
            <a:off x="5514272" y="2668714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Oval 47"/>
          <p:cNvSpPr/>
          <p:nvPr/>
        </p:nvSpPr>
        <p:spPr>
          <a:xfrm>
            <a:off x="6361605" y="1755802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Oval 48"/>
          <p:cNvSpPr/>
          <p:nvPr/>
        </p:nvSpPr>
        <p:spPr>
          <a:xfrm>
            <a:off x="6721770" y="1671650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Oval 49"/>
          <p:cNvSpPr/>
          <p:nvPr/>
        </p:nvSpPr>
        <p:spPr>
          <a:xfrm>
            <a:off x="7142770" y="1589358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Oval 50"/>
          <p:cNvSpPr/>
          <p:nvPr/>
        </p:nvSpPr>
        <p:spPr>
          <a:xfrm>
            <a:off x="7563006" y="1523824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TextBox 51"/>
          <p:cNvSpPr txBox="1"/>
          <p:nvPr/>
        </p:nvSpPr>
        <p:spPr>
          <a:xfrm>
            <a:off x="7718581" y="1383165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2 load</a:t>
            </a:r>
            <a:endParaRPr lang="en-CA" sz="1400" dirty="0"/>
          </a:p>
        </p:txBody>
      </p:sp>
      <p:cxnSp>
        <p:nvCxnSpPr>
          <p:cNvPr id="57" name="Straight Connector 56"/>
          <p:cNvCxnSpPr>
            <a:endCxn id="62" idx="3"/>
          </p:cNvCxnSpPr>
          <p:nvPr/>
        </p:nvCxnSpPr>
        <p:spPr>
          <a:xfrm flipV="1">
            <a:off x="5105084" y="2463374"/>
            <a:ext cx="419733" cy="5016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61" idx="7"/>
            <a:endCxn id="66" idx="2"/>
          </p:cNvCxnSpPr>
          <p:nvPr/>
        </p:nvCxnSpPr>
        <p:spPr>
          <a:xfrm flipV="1">
            <a:off x="5969301" y="1293025"/>
            <a:ext cx="1593705" cy="28115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62" idx="7"/>
            <a:endCxn id="61" idx="3"/>
          </p:cNvCxnSpPr>
          <p:nvPr/>
        </p:nvCxnSpPr>
        <p:spPr>
          <a:xfrm flipV="1">
            <a:off x="5575735" y="1625101"/>
            <a:ext cx="342648" cy="787355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076056" y="2477257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Oval 60"/>
          <p:cNvSpPr/>
          <p:nvPr/>
        </p:nvSpPr>
        <p:spPr>
          <a:xfrm>
            <a:off x="5907838" y="1563638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Oval 61"/>
          <p:cNvSpPr/>
          <p:nvPr/>
        </p:nvSpPr>
        <p:spPr>
          <a:xfrm>
            <a:off x="5514272" y="2401911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Oval 62"/>
          <p:cNvSpPr/>
          <p:nvPr/>
        </p:nvSpPr>
        <p:spPr>
          <a:xfrm>
            <a:off x="6361605" y="1479818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4" name="Oval 63"/>
          <p:cNvSpPr/>
          <p:nvPr/>
        </p:nvSpPr>
        <p:spPr>
          <a:xfrm>
            <a:off x="6721770" y="1404847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5" name="Oval 64"/>
          <p:cNvSpPr/>
          <p:nvPr/>
        </p:nvSpPr>
        <p:spPr>
          <a:xfrm>
            <a:off x="7142770" y="1322555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6" name="Oval 65"/>
          <p:cNvSpPr/>
          <p:nvPr/>
        </p:nvSpPr>
        <p:spPr>
          <a:xfrm>
            <a:off x="7563006" y="1257021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TextBox 66"/>
          <p:cNvSpPr txBox="1"/>
          <p:nvPr/>
        </p:nvSpPr>
        <p:spPr>
          <a:xfrm>
            <a:off x="7718581" y="1116362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4 load</a:t>
            </a:r>
            <a:endParaRPr lang="en-CA" sz="1400" dirty="0"/>
          </a:p>
        </p:txBody>
      </p:sp>
      <p:sp>
        <p:nvSpPr>
          <p:cNvPr id="82" name="TextBox 81"/>
          <p:cNvSpPr txBox="1"/>
          <p:nvPr/>
        </p:nvSpPr>
        <p:spPr>
          <a:xfrm>
            <a:off x="3491880" y="422793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Found a way to occupy resources:</a:t>
            </a:r>
          </a:p>
          <a:p>
            <a:pPr algn="r"/>
            <a:r>
              <a:rPr lang="en-CA" b="1" dirty="0" smtClean="0">
                <a:solidFill>
                  <a:srgbClr val="FF0000"/>
                </a:solidFill>
              </a:rPr>
              <a:t>Parallel-threads multiple-loads</a:t>
            </a:r>
            <a:endParaRPr lang="en-C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30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/>
      <p:bldP spid="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MSHR </a:t>
            </a:r>
            <a:r>
              <a:rPr lang="en-US" dirty="0" err="1" smtClean="0"/>
              <a:t>vs</a:t>
            </a:r>
            <a:r>
              <a:rPr lang="en-US" dirty="0" smtClean="0"/>
              <a:t> PRT test?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Parallel-threads single-load</a:t>
            </a:r>
          </a:p>
          <a:p>
            <a:pPr lvl="1"/>
            <a:r>
              <a:rPr lang="en-US" dirty="0" smtClean="0"/>
              <a:t>Different memory patterns: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995-B4CE-4271-A588-D099D60266EA}" type="slidenum">
              <a:rPr lang="en-CA" smtClean="0"/>
              <a:pPr/>
              <a:t>13</a:t>
            </a:fld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467544" y="2074612"/>
            <a:ext cx="22653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All Unique:</a:t>
            </a:r>
          </a:p>
          <a:p>
            <a:r>
              <a:rPr lang="en-US" dirty="0" smtClean="0"/>
              <a:t>Every thread fetches a</a:t>
            </a:r>
          </a:p>
          <a:p>
            <a:r>
              <a:rPr lang="en-US" dirty="0" smtClean="0"/>
              <a:t>unique memory block</a:t>
            </a:r>
          </a:p>
          <a:p>
            <a:endParaRPr lang="en-CA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699792" y="2434652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419872" y="2774946"/>
            <a:ext cx="22322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563888" y="1863025"/>
            <a:ext cx="0" cy="10559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59920" y="2918962"/>
            <a:ext cx="13321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Parallel-threads</a:t>
            </a:r>
            <a:endParaRPr lang="en-CA" sz="1400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3156273" y="2161439"/>
            <a:ext cx="54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Time</a:t>
            </a:r>
            <a:endParaRPr lang="en-CA" sz="1400" dirty="0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3923928" y="2439089"/>
            <a:ext cx="720080" cy="72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4788024" y="1935033"/>
            <a:ext cx="720080" cy="72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644008" y="2007041"/>
            <a:ext cx="144016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644008" y="2439089"/>
            <a:ext cx="0" cy="33585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499992" y="2755201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</a:t>
            </a:r>
            <a:endParaRPr lang="en-CA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3779912" y="1635646"/>
            <a:ext cx="166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MSHR respond:</a:t>
            </a:r>
            <a:endParaRPr lang="en-CA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258777" y="3629760"/>
            <a:ext cx="24702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Two-Coalesced:</a:t>
            </a:r>
          </a:p>
          <a:p>
            <a:r>
              <a:rPr lang="en-US" dirty="0" smtClean="0"/>
              <a:t>Every two neighbor</a:t>
            </a:r>
          </a:p>
          <a:p>
            <a:r>
              <a:rPr lang="en-US" dirty="0" smtClean="0"/>
              <a:t>threads fetch a common</a:t>
            </a:r>
          </a:p>
          <a:p>
            <a:r>
              <a:rPr lang="en-US" dirty="0" smtClean="0"/>
              <a:t>unique memory block</a:t>
            </a: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2699792" y="4090836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6084168" y="2774947"/>
            <a:ext cx="22322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V="1">
            <a:off x="6228184" y="1863026"/>
            <a:ext cx="0" cy="10559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6624216" y="2918963"/>
            <a:ext cx="13321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Parallel-threads</a:t>
            </a:r>
            <a:endParaRPr lang="en-CA" sz="1400" dirty="0"/>
          </a:p>
        </p:txBody>
      </p:sp>
      <p:sp>
        <p:nvSpPr>
          <p:cNvPr id="114" name="TextBox 113"/>
          <p:cNvSpPr txBox="1"/>
          <p:nvPr/>
        </p:nvSpPr>
        <p:spPr>
          <a:xfrm rot="16200000">
            <a:off x="5820569" y="2161440"/>
            <a:ext cx="54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Time</a:t>
            </a:r>
            <a:endParaRPr lang="en-CA" sz="1400" dirty="0"/>
          </a:p>
        </p:txBody>
      </p:sp>
      <p:cxnSp>
        <p:nvCxnSpPr>
          <p:cNvPr id="115" name="Straight Connector 114"/>
          <p:cNvCxnSpPr/>
          <p:nvPr/>
        </p:nvCxnSpPr>
        <p:spPr>
          <a:xfrm flipV="1">
            <a:off x="6588224" y="2439090"/>
            <a:ext cx="720080" cy="72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7452320" y="1935034"/>
            <a:ext cx="720080" cy="72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7308304" y="2007042"/>
            <a:ext cx="144016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7308304" y="2439090"/>
            <a:ext cx="0" cy="33585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7164288" y="2755202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Y</a:t>
            </a:r>
            <a:endParaRPr lang="en-CA" sz="1400" dirty="0"/>
          </a:p>
        </p:txBody>
      </p:sp>
      <p:sp>
        <p:nvSpPr>
          <p:cNvPr id="120" name="TextBox 119"/>
          <p:cNvSpPr txBox="1"/>
          <p:nvPr/>
        </p:nvSpPr>
        <p:spPr>
          <a:xfrm>
            <a:off x="6444208" y="1635647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PRT respond:</a:t>
            </a:r>
            <a:endParaRPr lang="en-CA" b="1" dirty="0"/>
          </a:p>
        </p:txBody>
      </p:sp>
      <p:cxnSp>
        <p:nvCxnSpPr>
          <p:cNvPr id="142" name="Straight Arrow Connector 141"/>
          <p:cNvCxnSpPr/>
          <p:nvPr/>
        </p:nvCxnSpPr>
        <p:spPr>
          <a:xfrm>
            <a:off x="3419872" y="4450876"/>
            <a:ext cx="22322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V="1">
            <a:off x="3563888" y="3538955"/>
            <a:ext cx="0" cy="10559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3959920" y="4594892"/>
            <a:ext cx="13321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Parallel-threads</a:t>
            </a:r>
            <a:endParaRPr lang="en-CA" sz="1400" dirty="0"/>
          </a:p>
        </p:txBody>
      </p:sp>
      <p:sp>
        <p:nvSpPr>
          <p:cNvPr id="145" name="TextBox 144"/>
          <p:cNvSpPr txBox="1"/>
          <p:nvPr/>
        </p:nvSpPr>
        <p:spPr>
          <a:xfrm rot="16200000">
            <a:off x="3156273" y="3837369"/>
            <a:ext cx="54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Time</a:t>
            </a:r>
            <a:endParaRPr lang="en-CA" sz="1400" dirty="0"/>
          </a:p>
        </p:txBody>
      </p:sp>
      <p:cxnSp>
        <p:nvCxnSpPr>
          <p:cNvPr id="146" name="Straight Connector 145"/>
          <p:cNvCxnSpPr/>
          <p:nvPr/>
        </p:nvCxnSpPr>
        <p:spPr>
          <a:xfrm flipV="1">
            <a:off x="3923928" y="4090836"/>
            <a:ext cx="1224136" cy="96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5214992" y="3604560"/>
            <a:ext cx="432048" cy="478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V="1">
            <a:off x="5148064" y="3651870"/>
            <a:ext cx="72008" cy="4389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4644008" y="4115019"/>
            <a:ext cx="0" cy="33585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4499992" y="4431131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</a:t>
            </a:r>
            <a:endParaRPr lang="en-CA" sz="1400" dirty="0"/>
          </a:p>
        </p:txBody>
      </p:sp>
      <p:sp>
        <p:nvSpPr>
          <p:cNvPr id="151" name="TextBox 150"/>
          <p:cNvSpPr txBox="1"/>
          <p:nvPr/>
        </p:nvSpPr>
        <p:spPr>
          <a:xfrm>
            <a:off x="3779912" y="3311576"/>
            <a:ext cx="166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MSHR respond:</a:t>
            </a:r>
            <a:endParaRPr lang="en-CA" b="1" dirty="0"/>
          </a:p>
        </p:txBody>
      </p:sp>
      <p:cxnSp>
        <p:nvCxnSpPr>
          <p:cNvPr id="152" name="Straight Arrow Connector 151"/>
          <p:cNvCxnSpPr/>
          <p:nvPr/>
        </p:nvCxnSpPr>
        <p:spPr>
          <a:xfrm>
            <a:off x="6084168" y="4450877"/>
            <a:ext cx="22322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6228184" y="3538956"/>
            <a:ext cx="0" cy="10559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6624216" y="4594893"/>
            <a:ext cx="13321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Parallel-threads</a:t>
            </a:r>
            <a:endParaRPr lang="en-CA" sz="1400" dirty="0"/>
          </a:p>
        </p:txBody>
      </p:sp>
      <p:sp>
        <p:nvSpPr>
          <p:cNvPr id="155" name="TextBox 154"/>
          <p:cNvSpPr txBox="1"/>
          <p:nvPr/>
        </p:nvSpPr>
        <p:spPr>
          <a:xfrm rot="16200000">
            <a:off x="5820569" y="3837370"/>
            <a:ext cx="54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Time</a:t>
            </a:r>
            <a:endParaRPr lang="en-CA" sz="1400" dirty="0"/>
          </a:p>
        </p:txBody>
      </p:sp>
      <p:cxnSp>
        <p:nvCxnSpPr>
          <p:cNvPr id="156" name="Straight Connector 155"/>
          <p:cNvCxnSpPr/>
          <p:nvPr/>
        </p:nvCxnSpPr>
        <p:spPr>
          <a:xfrm flipV="1">
            <a:off x="6588224" y="4115020"/>
            <a:ext cx="720080" cy="72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7452320" y="3610964"/>
            <a:ext cx="720080" cy="72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7308304" y="3682972"/>
            <a:ext cx="144016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7308304" y="4115020"/>
            <a:ext cx="0" cy="33585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7164288" y="4431132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Y</a:t>
            </a:r>
            <a:endParaRPr lang="en-CA" sz="1400" dirty="0"/>
          </a:p>
        </p:txBody>
      </p:sp>
      <p:sp>
        <p:nvSpPr>
          <p:cNvPr id="161" name="TextBox 160"/>
          <p:cNvSpPr txBox="1"/>
          <p:nvPr/>
        </p:nvSpPr>
        <p:spPr>
          <a:xfrm>
            <a:off x="6444208" y="3311577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PRT respond:</a:t>
            </a:r>
            <a:endParaRPr lang="en-CA" b="1" dirty="0"/>
          </a:p>
        </p:txBody>
      </p:sp>
      <p:cxnSp>
        <p:nvCxnSpPr>
          <p:cNvPr id="167" name="Straight Connector 166"/>
          <p:cNvCxnSpPr>
            <a:endCxn id="168" idx="0"/>
          </p:cNvCxnSpPr>
          <p:nvPr/>
        </p:nvCxnSpPr>
        <p:spPr>
          <a:xfrm>
            <a:off x="5148064" y="4090836"/>
            <a:ext cx="5196" cy="34029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4968754" y="4431131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2X</a:t>
            </a:r>
            <a:endParaRPr lang="en-CA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6" grpId="0"/>
      <p:bldP spid="59" grpId="0"/>
      <p:bldP spid="70" grpId="0"/>
      <p:bldP spid="81" grpId="0"/>
      <p:bldP spid="113" grpId="0"/>
      <p:bldP spid="114" grpId="0"/>
      <p:bldP spid="119" grpId="0"/>
      <p:bldP spid="120" grpId="0"/>
      <p:bldP spid="144" grpId="0"/>
      <p:bldP spid="145" grpId="0"/>
      <p:bldP spid="150" grpId="0"/>
      <p:bldP spid="151" grpId="0"/>
      <p:bldP spid="154" grpId="0"/>
      <p:bldP spid="155" grpId="0"/>
      <p:bldP spid="160" grpId="0"/>
      <p:bldP spid="161" grpId="0"/>
      <p:bldP spid="1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MSHR Parameters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patterns:</a:t>
            </a:r>
          </a:p>
          <a:p>
            <a:pPr lvl="1"/>
            <a:r>
              <a:rPr lang="en-US" dirty="0" smtClean="0"/>
              <a:t>All Unique</a:t>
            </a:r>
          </a:p>
          <a:p>
            <a:pPr lvl="1"/>
            <a:endParaRPr lang="en-US" sz="2800" dirty="0" smtClean="0"/>
          </a:p>
          <a:p>
            <a:pPr lvl="1"/>
            <a:r>
              <a:rPr lang="en-US" dirty="0" smtClean="0"/>
              <a:t>Two-coalesced</a:t>
            </a:r>
          </a:p>
          <a:p>
            <a:pPr lvl="1"/>
            <a:endParaRPr lang="en-US" sz="2800" dirty="0" smtClean="0"/>
          </a:p>
          <a:p>
            <a:pPr lvl="1"/>
            <a:r>
              <a:rPr lang="en-US" dirty="0" smtClean="0"/>
              <a:t>Four-coalesced</a:t>
            </a:r>
          </a:p>
          <a:p>
            <a:pPr lvl="1"/>
            <a:endParaRPr lang="en-US" sz="2800" dirty="0" smtClean="0"/>
          </a:p>
          <a:p>
            <a:pPr lvl="1"/>
            <a:r>
              <a:rPr lang="en-US" dirty="0" smtClean="0"/>
              <a:t>Eight-coalesced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995-B4CE-4271-A588-D099D60266EA}" type="slidenum">
              <a:rPr lang="en-CA" smtClean="0"/>
              <a:pPr/>
              <a:t>14</a:t>
            </a:fld>
            <a:endParaRPr lang="en-CA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079421"/>
              </p:ext>
            </p:extLst>
          </p:nvPr>
        </p:nvGraphicFramePr>
        <p:xfrm>
          <a:off x="2339752" y="1347614"/>
          <a:ext cx="4644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000"/>
                <a:gridCol w="360000"/>
                <a:gridCol w="367734"/>
                <a:gridCol w="352266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2895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thread</a:t>
                      </a:r>
                      <a:r>
                        <a:rPr lang="en-US" sz="1600" baseline="0" dirty="0" smtClean="0"/>
                        <a:t> block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T1</a:t>
                      </a:r>
                      <a:endParaRPr lang="en-CA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T2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T3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T4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T5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T6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T7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T8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T9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956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#2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#3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#4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#5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#6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#7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#8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#9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4" name="Flowchart: Document 23"/>
          <p:cNvSpPr/>
          <p:nvPr/>
        </p:nvSpPr>
        <p:spPr>
          <a:xfrm rot="10800000">
            <a:off x="7164288" y="411510"/>
            <a:ext cx="1440160" cy="2016224"/>
          </a:xfrm>
          <a:prstGeom prst="flowChartDocumen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7164288" y="4371950"/>
            <a:ext cx="1440160" cy="259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7164288" y="1131590"/>
            <a:ext cx="1440160" cy="0"/>
          </a:xfrm>
          <a:prstGeom prst="straightConnector1">
            <a:avLst/>
          </a:prstGeom>
          <a:ln w="127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303264" y="843558"/>
            <a:ext cx="1229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128-byte blocks</a:t>
            </a:r>
            <a:endParaRPr lang="en-CA" sz="1200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8676456" y="1563639"/>
            <a:ext cx="0" cy="3024336"/>
          </a:xfrm>
          <a:prstGeom prst="straightConnector1">
            <a:avLst/>
          </a:prstGeom>
          <a:ln w="127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6200000">
            <a:off x="7334230" y="2905865"/>
            <a:ext cx="3053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Global Memory address space</a:t>
            </a:r>
            <a:endParaRPr lang="en-CA" dirty="0">
              <a:solidFill>
                <a:srgbClr val="002060"/>
              </a:solidFill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7164288" y="1203598"/>
          <a:ext cx="1440160" cy="337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</a:tblGrid>
              <a:tr h="324000">
                <a:tc>
                  <a:txBody>
                    <a:bodyPr/>
                    <a:lstStyle/>
                    <a:p>
                      <a:pPr algn="ctr"/>
                      <a:endParaRPr lang="en-CA" sz="1400" b="1" dirty="0">
                        <a:latin typeface="Lucida Sans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Lucida Sans" pitchFamily="34" charset="0"/>
                        </a:rPr>
                        <a:t>#10 </a:t>
                      </a:r>
                      <a:endParaRPr lang="en-CA" sz="1400" b="1" dirty="0">
                        <a:solidFill>
                          <a:schemeClr val="bg1"/>
                        </a:solidFill>
                        <a:latin typeface="Lucida Sans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Lucida Sans" pitchFamily="34" charset="0"/>
                        </a:rPr>
                        <a:t>#9</a:t>
                      </a:r>
                      <a:endParaRPr lang="en-CA" sz="1400" b="1" dirty="0">
                        <a:latin typeface="Lucida Sans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Lucida Sans" pitchFamily="34" charset="0"/>
                        </a:rPr>
                        <a:t>#8</a:t>
                      </a:r>
                      <a:endParaRPr lang="en-CA" sz="1400" b="1" dirty="0">
                        <a:latin typeface="Lucida Sans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Lucida Sans" pitchFamily="34" charset="0"/>
                        </a:rPr>
                        <a:t>#7</a:t>
                      </a:r>
                      <a:endParaRPr lang="en-CA" sz="1400" b="1" dirty="0">
                        <a:latin typeface="Lucida Sans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Lucida Sans" pitchFamily="34" charset="0"/>
                        </a:rPr>
                        <a:t>#6</a:t>
                      </a:r>
                      <a:endParaRPr lang="en-CA" sz="1400" b="1" dirty="0">
                        <a:latin typeface="Lucida Sans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Lucida Sans" pitchFamily="34" charset="0"/>
                        </a:rPr>
                        <a:t>#5</a:t>
                      </a:r>
                      <a:endParaRPr lang="en-CA" sz="1400" b="1" dirty="0">
                        <a:solidFill>
                          <a:schemeClr val="bg1"/>
                        </a:solidFill>
                        <a:latin typeface="Lucida Sans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Lucida Sans" pitchFamily="34" charset="0"/>
                        </a:rPr>
                        <a:t>#4</a:t>
                      </a:r>
                      <a:endParaRPr lang="en-CA" sz="1400" b="1" dirty="0">
                        <a:latin typeface="Lucida Sans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Lucida Sans" pitchFamily="34" charset="0"/>
                        </a:rPr>
                        <a:t>#3</a:t>
                      </a:r>
                      <a:endParaRPr lang="en-CA" sz="1400" b="1" dirty="0">
                        <a:solidFill>
                          <a:schemeClr val="bg1"/>
                        </a:solidFill>
                        <a:latin typeface="Lucida Sans" pitchFamily="34" charset="0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Lucida Sans" pitchFamily="34" charset="0"/>
                        </a:rPr>
                        <a:t>#2</a:t>
                      </a:r>
                      <a:endParaRPr lang="en-CA" sz="1400" b="1" dirty="0">
                        <a:latin typeface="Lucida Sans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Lucida Sans" pitchFamily="34" charset="0"/>
                        </a:rPr>
                        <a:t>#1</a:t>
                      </a:r>
                      <a:endParaRPr lang="en-CA" sz="1400" b="1" dirty="0">
                        <a:solidFill>
                          <a:schemeClr val="bg1"/>
                        </a:solidFill>
                        <a:latin typeface="Lucida Sans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191423"/>
              </p:ext>
            </p:extLst>
          </p:nvPr>
        </p:nvGraphicFramePr>
        <p:xfrm>
          <a:off x="2411760" y="2355726"/>
          <a:ext cx="4644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21755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thread</a:t>
                      </a:r>
                      <a:r>
                        <a:rPr lang="en-US" sz="1600" baseline="0" dirty="0" smtClean="0"/>
                        <a:t> block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T1</a:t>
                      </a:r>
                      <a:endParaRPr lang="en-CA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T2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T3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T4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T5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T6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T7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T8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T9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956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#2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#2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#3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#3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#4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#4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#5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841968"/>
              </p:ext>
            </p:extLst>
          </p:nvPr>
        </p:nvGraphicFramePr>
        <p:xfrm>
          <a:off x="2483768" y="3219822"/>
          <a:ext cx="4644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2895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thread</a:t>
                      </a:r>
                      <a:r>
                        <a:rPr lang="en-US" sz="1600" baseline="0" dirty="0" smtClean="0"/>
                        <a:t> block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T1</a:t>
                      </a:r>
                      <a:endParaRPr lang="en-CA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T2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T3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T4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T5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T6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T7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T8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T9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956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#2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#2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#2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#2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#3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983988"/>
              </p:ext>
            </p:extLst>
          </p:nvPr>
        </p:nvGraphicFramePr>
        <p:xfrm>
          <a:off x="2555776" y="4083918"/>
          <a:ext cx="4644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2895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thread</a:t>
                      </a:r>
                      <a:r>
                        <a:rPr lang="en-US" sz="1600" baseline="0" dirty="0" smtClean="0"/>
                        <a:t> block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T1</a:t>
                      </a:r>
                      <a:endParaRPr lang="en-CA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T2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T3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T4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T5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T6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T7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T8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T9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956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#2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Thread-Latency Plot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995-B4CE-4271-A588-D099D60266EA}" type="slidenum">
              <a:rPr lang="en-CA" smtClean="0"/>
              <a:pPr/>
              <a:t>15</a:t>
            </a:fld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001217"/>
            <a:ext cx="6696744" cy="300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843558"/>
            <a:ext cx="693819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55776" y="771550"/>
            <a:ext cx="356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Loads/thread: 1, pattern: All Unique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Methodology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NVIDIA GPUs:</a:t>
            </a:r>
          </a:p>
          <a:p>
            <a:pPr lvl="1"/>
            <a:r>
              <a:rPr lang="en-US" dirty="0" smtClean="0"/>
              <a:t>Tesla C2070 (Fermi architecture)</a:t>
            </a:r>
          </a:p>
          <a:p>
            <a:pPr lvl="1"/>
            <a:r>
              <a:rPr lang="en-US" dirty="0" smtClean="0"/>
              <a:t>Tesla K20c (</a:t>
            </a:r>
            <a:r>
              <a:rPr lang="en-US" dirty="0" err="1" smtClean="0"/>
              <a:t>Kepler</a:t>
            </a:r>
            <a:r>
              <a:rPr lang="en-US" dirty="0" smtClean="0"/>
              <a:t> architecture)</a:t>
            </a:r>
          </a:p>
          <a:p>
            <a:r>
              <a:rPr lang="en-US" dirty="0" smtClean="0"/>
              <a:t>CUDA Toolkit v5.5</a:t>
            </a:r>
          </a:p>
          <a:p>
            <a:r>
              <a:rPr lang="en-US" dirty="0" smtClean="0"/>
              <a:t>Micro-benchmarking the GPU:</a:t>
            </a:r>
          </a:p>
          <a:p>
            <a:pPr lvl="1"/>
            <a:r>
              <a:rPr lang="en-US" dirty="0" smtClean="0"/>
              <a:t>MSHR or PRT?</a:t>
            </a:r>
          </a:p>
          <a:p>
            <a:pPr lvl="1"/>
            <a:r>
              <a:rPr lang="en-US" dirty="0" smtClean="0"/>
              <a:t>Find the parameters of MSHR or PRT structure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995-B4CE-4271-A588-D099D60266EA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3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#1 Fermi: MSHR </a:t>
            </a:r>
            <a:r>
              <a:rPr lang="en-US" dirty="0" err="1" smtClean="0"/>
              <a:t>vs</a:t>
            </a:r>
            <a:r>
              <a:rPr lang="en-US" dirty="0" smtClean="0"/>
              <a:t> PRT Test?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995-B4CE-4271-A588-D099D60266EA}" type="slidenum">
              <a:rPr lang="en-CA" smtClean="0"/>
              <a:pPr/>
              <a:t>17</a:t>
            </a:fld>
            <a:endParaRPr lang="en-CA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91630"/>
            <a:ext cx="3312368" cy="154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19622"/>
            <a:ext cx="338705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3635896" y="1131590"/>
            <a:ext cx="2833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Multiple-threads single-load</a:t>
            </a:r>
            <a:endParaRPr lang="en-CA" dirty="0"/>
          </a:p>
        </p:txBody>
      </p:sp>
      <p:sp>
        <p:nvSpPr>
          <p:cNvPr id="40" name="TextBox 39"/>
          <p:cNvSpPr txBox="1"/>
          <p:nvPr/>
        </p:nvSpPr>
        <p:spPr>
          <a:xfrm>
            <a:off x="107504" y="2994506"/>
            <a:ext cx="1827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Memory Pattern:</a:t>
            </a:r>
            <a:endParaRPr lang="en-CA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195736" y="3003798"/>
            <a:ext cx="22653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All Unique:</a:t>
            </a:r>
          </a:p>
          <a:p>
            <a:r>
              <a:rPr lang="en-US" dirty="0" smtClean="0"/>
              <a:t>Every thread fetches a</a:t>
            </a:r>
          </a:p>
          <a:p>
            <a:r>
              <a:rPr lang="en-US" dirty="0" smtClean="0"/>
              <a:t>unique memory block</a:t>
            </a:r>
          </a:p>
          <a:p>
            <a:endParaRPr lang="en-CA" dirty="0"/>
          </a:p>
        </p:txBody>
      </p:sp>
      <p:sp>
        <p:nvSpPr>
          <p:cNvPr id="44" name="TextBox 43"/>
          <p:cNvSpPr txBox="1"/>
          <p:nvPr/>
        </p:nvSpPr>
        <p:spPr>
          <a:xfrm>
            <a:off x="5652120" y="3005834"/>
            <a:ext cx="24702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Two-Coalesced:</a:t>
            </a:r>
          </a:p>
          <a:p>
            <a:r>
              <a:rPr lang="en-US" dirty="0" smtClean="0"/>
              <a:t>Every two neighbor</a:t>
            </a:r>
          </a:p>
          <a:p>
            <a:r>
              <a:rPr lang="en-US" dirty="0" smtClean="0"/>
              <a:t>threads fetch a common</a:t>
            </a:r>
          </a:p>
          <a:p>
            <a:r>
              <a:rPr lang="en-US" dirty="0" smtClean="0"/>
              <a:t>unique memory block</a:t>
            </a:r>
          </a:p>
        </p:txBody>
      </p:sp>
      <p:sp>
        <p:nvSpPr>
          <p:cNvPr id="28" name="Explosion 1 27"/>
          <p:cNvSpPr/>
          <p:nvPr/>
        </p:nvSpPr>
        <p:spPr>
          <a:xfrm>
            <a:off x="4139952" y="2680270"/>
            <a:ext cx="2051720" cy="2051720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May not be PRT</a:t>
            </a:r>
            <a:endParaRPr lang="en-CA" dirty="0"/>
          </a:p>
        </p:txBody>
      </p:sp>
      <p:sp>
        <p:nvSpPr>
          <p:cNvPr id="29" name="Explosion 2 28"/>
          <p:cNvSpPr/>
          <p:nvPr/>
        </p:nvSpPr>
        <p:spPr>
          <a:xfrm>
            <a:off x="4211960" y="2104206"/>
            <a:ext cx="1800200" cy="1512168"/>
          </a:xfrm>
          <a:prstGeom prst="irregularSeal2">
            <a:avLst/>
          </a:prstGeom>
          <a:solidFill>
            <a:srgbClr val="0066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MSHR</a:t>
            </a:r>
            <a:endParaRPr lang="en-C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3" grpId="0"/>
      <p:bldP spid="44" grpId="0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#1 Fermi: MSHR Parameters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995-B4CE-4271-A588-D099D60266EA}" type="slidenum">
              <a:rPr lang="en-CA" smtClean="0"/>
              <a:pPr/>
              <a:t>18</a:t>
            </a:fld>
            <a:endParaRPr lang="en-CA"/>
          </a:p>
        </p:txBody>
      </p:sp>
      <p:graphicFrame>
        <p:nvGraphicFramePr>
          <p:cNvPr id="5" name="Content Placeholder 8"/>
          <p:cNvGraphicFramePr>
            <a:graphicFrameLocks/>
          </p:cNvGraphicFramePr>
          <p:nvPr/>
        </p:nvGraphicFramePr>
        <p:xfrm>
          <a:off x="931590" y="2448381"/>
          <a:ext cx="3888432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3240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Loads per thread (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LdpT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Pattern (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1=All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Unique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2=Two-coalesced, etc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Threads</a:t>
                      </a:r>
                      <a:endParaRPr lang="en-C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#</a:t>
                      </a:r>
                      <a:r>
                        <a:rPr lang="en-US" sz="1600" b="1" baseline="0" dirty="0" smtClean="0"/>
                        <a:t> warp = Threads / 32</a:t>
                      </a:r>
                      <a:endParaRPr lang="en-C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Unique </a:t>
                      </a:r>
                      <a:r>
                        <a:rPr lang="en-US" sz="1600" b="1" dirty="0" err="1" smtClean="0"/>
                        <a:t>m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em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LdpT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* (Threads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/ Pattern)</a:t>
                      </a:r>
                      <a:endParaRPr lang="en-CA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max # MSHR entries =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Unique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min # MSHR mergers = pattern</a:t>
                      </a:r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820182" y="2448381"/>
          <a:ext cx="891278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820182" y="3118224"/>
          <a:ext cx="89127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128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128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820182" y="4126336"/>
          <a:ext cx="891278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128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99992" y="1934711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Lucida Sans" pitchFamily="34" charset="0"/>
                <a:cs typeface="Times New Roman" pitchFamily="18" charset="0"/>
              </a:rPr>
              <a:t>Loads/thread: 1, pattern: All Unique</a:t>
            </a:r>
            <a:endParaRPr lang="en-CA" sz="1200" dirty="0">
              <a:latin typeface="Lucida Sans" pitchFamily="34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43558"/>
            <a:ext cx="308843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067944" y="1056526"/>
          <a:ext cx="4644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2895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thread</a:t>
                      </a:r>
                      <a:r>
                        <a:rPr lang="en-US" sz="1600" baseline="0" dirty="0" smtClean="0"/>
                        <a:t> block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T1</a:t>
                      </a:r>
                      <a:endParaRPr lang="en-CA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T2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T3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T4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T5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T6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T7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T8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T9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956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#2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#3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#4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#5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#6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#7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#8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#9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771550"/>
            <a:ext cx="309252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148064" y="1923678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Lucida Sans" pitchFamily="34" charset="0"/>
                <a:cs typeface="Times New Roman" pitchFamily="18" charset="0"/>
              </a:rPr>
              <a:t>Loads/thread: 1, pattern: Two-Coalesced</a:t>
            </a:r>
            <a:endParaRPr lang="en-CA" sz="1200" dirty="0">
              <a:latin typeface="Lucida Sans" pitchFamily="34" charset="0"/>
              <a:cs typeface="Times New Roman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067944" y="1056526"/>
          <a:ext cx="4644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2895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thread</a:t>
                      </a:r>
                      <a:r>
                        <a:rPr lang="en-US" sz="1600" baseline="0" dirty="0" smtClean="0"/>
                        <a:t> block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T1</a:t>
                      </a:r>
                      <a:endParaRPr lang="en-CA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T2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T3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T4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T5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T6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T7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T8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T9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956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#2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#2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#3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#3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#4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#4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#5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711460" y="2449505"/>
          <a:ext cx="891278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711460" y="3119348"/>
          <a:ext cx="89127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256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128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711460" y="4127460"/>
          <a:ext cx="891278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128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865329"/>
            <a:ext cx="300623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572000" y="1923678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Lucida Sans" pitchFamily="34" charset="0"/>
                <a:cs typeface="Times New Roman" pitchFamily="18" charset="0"/>
              </a:rPr>
              <a:t>Loads/thread: 2, pattern: Four-Coalesced</a:t>
            </a:r>
            <a:endParaRPr lang="en-CA" sz="1200" dirty="0">
              <a:latin typeface="Lucida Sans" pitchFamily="34" charset="0"/>
              <a:cs typeface="Times New Roman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067944" y="1054998"/>
          <a:ext cx="4644000" cy="86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289560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thread</a:t>
                      </a:r>
                      <a:r>
                        <a:rPr lang="en-US" sz="1600" baseline="0" dirty="0" smtClean="0"/>
                        <a:t> block</a:t>
                      </a:r>
                      <a:endParaRPr lang="en-CA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T1</a:t>
                      </a:r>
                      <a:endParaRPr lang="en-CA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T2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T3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T4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T5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T6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T7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T8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T9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956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#2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#2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#2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#2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#3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60">
                <a:tc vMerge="1"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#a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#a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#a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#a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#b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#b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#b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#b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#c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605306" y="2449505"/>
          <a:ext cx="891278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C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605306" y="3119348"/>
          <a:ext cx="89127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256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128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6605306" y="4127460"/>
          <a:ext cx="891278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128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843558"/>
            <a:ext cx="301410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220072" y="2154216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Lucida Sans" pitchFamily="34" charset="0"/>
                <a:cs typeface="Times New Roman" pitchFamily="18" charset="0"/>
              </a:rPr>
              <a:t>Loads/thread: 4, pattern: Eight-Coalesced</a:t>
            </a:r>
            <a:endParaRPr lang="en-CA" sz="1200" dirty="0">
              <a:latin typeface="Lucida Sans" pitchFamily="34" charset="0"/>
              <a:cs typeface="Times New Roman" pitchFamily="18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4067944" y="699542"/>
          <a:ext cx="4644000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289560">
                <a:tc rowSpan="5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thread</a:t>
                      </a:r>
                      <a:r>
                        <a:rPr lang="en-US" sz="1600" baseline="0" dirty="0" smtClean="0"/>
                        <a:t> block</a:t>
                      </a:r>
                      <a:endParaRPr lang="en-CA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T1</a:t>
                      </a:r>
                      <a:endParaRPr lang="en-CA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T2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T3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T4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T5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T6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T7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T8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T9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956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#2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60">
                <a:tc vMerge="1"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#a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#a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#a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#a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#a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#a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#a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#a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/>
                        <a:t>#b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60">
                <a:tc vMerge="1"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#^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#^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#^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#^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#^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#^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#^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#^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bg1"/>
                          </a:solidFill>
                        </a:rPr>
                        <a:t>#$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60">
                <a:tc vMerge="1"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#ᵷ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#ᵷ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#ᵷ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#ᵷ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#ᵷ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#ᵷ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#ᵷ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#ᵷ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bg1"/>
                          </a:solidFill>
                        </a:rPr>
                        <a:t>#ᶋ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7497146" y="2449505"/>
          <a:ext cx="891278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C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7497146" y="3119348"/>
          <a:ext cx="89127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256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128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7497146" y="4127460"/>
          <a:ext cx="891278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128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951312" y="1266314"/>
            <a:ext cx="409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We didn’t observe spike beyond merger8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87624" y="1626354"/>
            <a:ext cx="5258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Conclusion: 128 entries + 8 mergers per entry at least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2" name="Left Brace 31"/>
          <p:cNvSpPr/>
          <p:nvPr/>
        </p:nvSpPr>
        <p:spPr>
          <a:xfrm>
            <a:off x="755014" y="2499742"/>
            <a:ext cx="144016" cy="576064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Left Brace 32"/>
          <p:cNvSpPr/>
          <p:nvPr/>
        </p:nvSpPr>
        <p:spPr>
          <a:xfrm>
            <a:off x="755014" y="3147814"/>
            <a:ext cx="144016" cy="936104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Left Brace 33"/>
          <p:cNvSpPr/>
          <p:nvPr/>
        </p:nvSpPr>
        <p:spPr>
          <a:xfrm>
            <a:off x="755014" y="4141974"/>
            <a:ext cx="144016" cy="662024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TextBox 34"/>
          <p:cNvSpPr txBox="1"/>
          <p:nvPr/>
        </p:nvSpPr>
        <p:spPr>
          <a:xfrm>
            <a:off x="-27829" y="2571750"/>
            <a:ext cx="79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Config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2797" y="3414075"/>
            <a:ext cx="692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Spike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71371" y="4270914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Finding</a:t>
            </a:r>
            <a:endParaRPr lang="en-C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  <p:bldP spid="13" grpId="1"/>
      <p:bldP spid="19" grpId="0"/>
      <p:bldP spid="19" grpId="1"/>
      <p:bldP spid="25" grpId="0"/>
      <p:bldP spid="25" grpId="1"/>
      <p:bldP spid="30" grpId="0"/>
      <p:bldP spid="31" grpId="0"/>
      <p:bldP spid="32" grpId="0" animBg="1"/>
      <p:bldP spid="33" grpId="0" animBg="1"/>
      <p:bldP spid="34" grpId="0" animBg="1"/>
      <p:bldP spid="35" grpId="0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91630"/>
            <a:ext cx="6552728" cy="139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#2 </a:t>
            </a:r>
            <a:r>
              <a:rPr lang="en-US" dirty="0" err="1" smtClean="0"/>
              <a:t>Kepler</a:t>
            </a:r>
            <a:r>
              <a:rPr lang="en-US" dirty="0" smtClean="0"/>
              <a:t>: MSHR </a:t>
            </a:r>
            <a:r>
              <a:rPr lang="en-US" dirty="0" err="1" smtClean="0"/>
              <a:t>vs</a:t>
            </a:r>
            <a:r>
              <a:rPr lang="en-US" dirty="0" smtClean="0"/>
              <a:t> PRT Test?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995-B4CE-4271-A588-D099D60266EA}" type="slidenum">
              <a:rPr lang="en-CA" smtClean="0"/>
              <a:pPr/>
              <a:t>19</a:t>
            </a:fld>
            <a:endParaRPr lang="en-C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003798"/>
            <a:ext cx="6552728" cy="155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xplosion 1 11"/>
          <p:cNvSpPr/>
          <p:nvPr/>
        </p:nvSpPr>
        <p:spPr>
          <a:xfrm>
            <a:off x="3995936" y="2211710"/>
            <a:ext cx="2051720" cy="2051720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May not be MSHR</a:t>
            </a:r>
            <a:endParaRPr lang="en-CA" dirty="0"/>
          </a:p>
        </p:txBody>
      </p:sp>
      <p:sp>
        <p:nvSpPr>
          <p:cNvPr id="13" name="Explosion 2 12"/>
          <p:cNvSpPr/>
          <p:nvPr/>
        </p:nvSpPr>
        <p:spPr>
          <a:xfrm>
            <a:off x="3059832" y="1851670"/>
            <a:ext cx="1800200" cy="1512168"/>
          </a:xfrm>
          <a:prstGeom prst="irregularSeal2">
            <a:avLst/>
          </a:prstGeom>
          <a:solidFill>
            <a:srgbClr val="0066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PRT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39952" y="1131590"/>
            <a:ext cx="2742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Multiple-threads two-loads</a:t>
            </a:r>
            <a:endParaRPr lang="en-CA" dirty="0"/>
          </a:p>
        </p:txBody>
      </p:sp>
      <p:sp>
        <p:nvSpPr>
          <p:cNvPr id="24" name="TextBox 23"/>
          <p:cNvSpPr txBox="1"/>
          <p:nvPr/>
        </p:nvSpPr>
        <p:spPr>
          <a:xfrm>
            <a:off x="85548" y="1131590"/>
            <a:ext cx="1827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Memory Pattern:</a:t>
            </a:r>
            <a:endParaRPr lang="en-CA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5548" y="1563638"/>
            <a:ext cx="22653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All Unique:</a:t>
            </a:r>
          </a:p>
          <a:p>
            <a:r>
              <a:rPr lang="en-US" dirty="0" smtClean="0"/>
              <a:t>Every thread fetches a</a:t>
            </a:r>
          </a:p>
          <a:p>
            <a:r>
              <a:rPr lang="en-US" dirty="0" smtClean="0"/>
              <a:t>unique memory block</a:t>
            </a:r>
          </a:p>
          <a:p>
            <a:endParaRPr lang="en-CA" dirty="0"/>
          </a:p>
        </p:txBody>
      </p:sp>
      <p:sp>
        <p:nvSpPr>
          <p:cNvPr id="26" name="TextBox 25"/>
          <p:cNvSpPr txBox="1"/>
          <p:nvPr/>
        </p:nvSpPr>
        <p:spPr>
          <a:xfrm>
            <a:off x="85548" y="3003798"/>
            <a:ext cx="24702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Two-Coalesced:</a:t>
            </a:r>
          </a:p>
          <a:p>
            <a:r>
              <a:rPr lang="en-US" dirty="0" smtClean="0"/>
              <a:t>Every two neighbor</a:t>
            </a:r>
          </a:p>
          <a:p>
            <a:r>
              <a:rPr lang="en-US" dirty="0" smtClean="0"/>
              <a:t>threads fetch a common</a:t>
            </a:r>
          </a:p>
          <a:p>
            <a:r>
              <a:rPr lang="en-US" dirty="0" smtClean="0"/>
              <a:t>unique memory block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3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71550"/>
            <a:ext cx="8568952" cy="1440160"/>
          </a:xfrm>
        </p:spPr>
        <p:txBody>
          <a:bodyPr>
            <a:normAutofit/>
          </a:bodyPr>
          <a:lstStyle/>
          <a:p>
            <a:r>
              <a:rPr lang="en-US" dirty="0" smtClean="0"/>
              <a:t>GPUs are energy-efficient high-throughput processors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8224" y="4860354"/>
            <a:ext cx="2133600" cy="273844"/>
          </a:xfrm>
        </p:spPr>
        <p:txBody>
          <a:bodyPr/>
          <a:lstStyle/>
          <a:p>
            <a:fld id="{81250995-B4CE-4271-A588-D099D60266EA}" type="slidenum">
              <a:rPr lang="en-CA" smtClean="0"/>
              <a:pPr/>
              <a:t>2</a:t>
            </a:fld>
            <a:endParaRPr lang="en-CA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23528" y="1347614"/>
            <a:ext cx="842493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  <a:r>
              <a:rPr lang="en-US" dirty="0" smtClean="0"/>
              <a:t>Understanding GPUs is critical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Font typeface="Arial" pitchFamily="34" charset="0"/>
              <a:buNone/>
            </a:pPr>
            <a:endParaRPr lang="en-US" dirty="0" smtClean="0"/>
          </a:p>
          <a:p>
            <a:pPr marL="457200" lvl="1" indent="0">
              <a:buFont typeface="Arial" pitchFamily="34" charset="0"/>
              <a:buNone/>
            </a:pPr>
            <a:endParaRPr lang="en-US" dirty="0" smtClean="0"/>
          </a:p>
          <a:p>
            <a:pPr marL="457200" lvl="1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23528" y="1923678"/>
            <a:ext cx="8424936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  <a:r>
              <a:rPr lang="en-US" dirty="0" smtClean="0"/>
              <a:t>We discover GPU microarchitecture details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Font typeface="Arial" pitchFamily="34" charset="0"/>
              <a:buNone/>
            </a:pPr>
            <a:endParaRPr lang="en-US" dirty="0" smtClean="0"/>
          </a:p>
          <a:p>
            <a:pPr marL="457200" lvl="1" indent="0">
              <a:buFont typeface="Arial" pitchFamily="34" charset="0"/>
              <a:buNone/>
            </a:pPr>
            <a:endParaRPr lang="en-US" dirty="0" smtClean="0"/>
          </a:p>
          <a:p>
            <a:pPr marL="457200" lvl="1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67544" y="1995686"/>
            <a:ext cx="828092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HOW? We develop resource targeting </a:t>
            </a:r>
            <a:r>
              <a:rPr lang="en-US" dirty="0" err="1" smtClean="0"/>
              <a:t>microbenchmarks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Font typeface="Arial" pitchFamily="34" charset="0"/>
              <a:buNone/>
            </a:pPr>
            <a:endParaRPr lang="en-US" dirty="0" smtClean="0"/>
          </a:p>
          <a:p>
            <a:pPr marL="457200" lvl="1" indent="0">
              <a:buFont typeface="Arial" pitchFamily="34" charset="0"/>
              <a:buNone/>
            </a:pPr>
            <a:endParaRPr lang="en-US" dirty="0" smtClean="0"/>
          </a:p>
          <a:p>
            <a:pPr marL="457200" lvl="1" indent="0">
              <a:buFont typeface="Arial" pitchFamily="34" charset="0"/>
              <a:buNone/>
            </a:pP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2771800" y="3291830"/>
            <a:ext cx="3066640" cy="1152128"/>
            <a:chOff x="2771800" y="3291830"/>
            <a:chExt cx="3066640" cy="1152128"/>
          </a:xfrm>
        </p:grpSpPr>
        <p:sp>
          <p:nvSpPr>
            <p:cNvPr id="6" name="Rectangle 5"/>
            <p:cNvSpPr/>
            <p:nvPr/>
          </p:nvSpPr>
          <p:spPr>
            <a:xfrm>
              <a:off x="3491880" y="3291830"/>
              <a:ext cx="1584176" cy="11521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GPU</a:t>
              </a:r>
              <a:endParaRPr lang="en-US" dirty="0"/>
            </a:p>
          </p:txBody>
        </p:sp>
        <p:sp>
          <p:nvSpPr>
            <p:cNvPr id="7" name="Striped Right Arrow 6"/>
            <p:cNvSpPr/>
            <p:nvPr/>
          </p:nvSpPr>
          <p:spPr>
            <a:xfrm>
              <a:off x="2771800" y="3651870"/>
              <a:ext cx="762384" cy="360040"/>
            </a:xfrm>
            <a:prstGeom prst="stripedRightArrow">
              <a:avLst>
                <a:gd name="adj1" fmla="val 43084"/>
                <a:gd name="adj2" fmla="val 50000"/>
              </a:avLst>
            </a:prstGeom>
            <a:solidFill>
              <a:schemeClr val="accent3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riped Right Arrow 18"/>
            <p:cNvSpPr/>
            <p:nvPr/>
          </p:nvSpPr>
          <p:spPr>
            <a:xfrm>
              <a:off x="5076056" y="3651870"/>
              <a:ext cx="762384" cy="360040"/>
            </a:xfrm>
            <a:prstGeom prst="stripedRightArrow">
              <a:avLst>
                <a:gd name="adj1" fmla="val 43084"/>
                <a:gd name="adj2" fmla="val 50000"/>
              </a:avLst>
            </a:prstGeom>
            <a:solidFill>
              <a:schemeClr val="accent3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27584" y="3651870"/>
            <a:ext cx="185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Memory pressure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940152" y="365187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Delay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22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build="p"/>
      <p:bldP spid="14" grpId="0" uiExpand="1" build="p"/>
      <p:bldP spid="15" grpId="0" build="p"/>
      <p:bldP spid="9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#2 </a:t>
            </a:r>
            <a:r>
              <a:rPr lang="en-US" dirty="0" err="1" smtClean="0"/>
              <a:t>Kepler</a:t>
            </a:r>
            <a:r>
              <a:rPr lang="en-US" dirty="0" smtClean="0"/>
              <a:t>: PRT Parameters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995-B4CE-4271-A588-D099D60266EA}" type="slidenum">
              <a:rPr lang="en-CA" smtClean="0"/>
              <a:pPr/>
              <a:t>20</a:t>
            </a:fld>
            <a:endParaRPr lang="en-CA"/>
          </a:p>
        </p:txBody>
      </p:sp>
      <p:graphicFrame>
        <p:nvGraphicFramePr>
          <p:cNvPr id="5" name="Content Placeholder 8"/>
          <p:cNvGraphicFramePr>
            <a:graphicFrameLocks/>
          </p:cNvGraphicFramePr>
          <p:nvPr/>
        </p:nvGraphicFramePr>
        <p:xfrm>
          <a:off x="1559737" y="2448381"/>
          <a:ext cx="388843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3240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Loads per thread (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LdpT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Pattern (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1=All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Unique, 2=Two-coalesced, etc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Threads</a:t>
                      </a:r>
                      <a:endParaRPr lang="en-C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#</a:t>
                      </a:r>
                      <a:r>
                        <a:rPr lang="en-US" sz="1600" b="1" baseline="0" dirty="0" smtClean="0"/>
                        <a:t> warp = Threads / 32</a:t>
                      </a:r>
                      <a:endParaRPr lang="en-C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Unique </a:t>
                      </a:r>
                      <a:r>
                        <a:rPr lang="en-US" sz="1600" b="1" dirty="0" err="1" smtClean="0"/>
                        <a:t>m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em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LdpT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* (Threads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/ Pattern)</a:t>
                      </a:r>
                      <a:endParaRPr lang="en-CA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max # PRT entries =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# warp x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LdpT</a:t>
                      </a:r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300192" y="2448381"/>
          <a:ext cx="891278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C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300192" y="3118224"/>
          <a:ext cx="89127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678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~22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1356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300192" y="4126336"/>
          <a:ext cx="89127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~44</a:t>
                      </a:r>
                      <a:endParaRPr lang="en-C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71550"/>
            <a:ext cx="7416824" cy="16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196881" y="2448381"/>
          <a:ext cx="891278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C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196881" y="3118224"/>
          <a:ext cx="89127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454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~15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1362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7196881" y="4126336"/>
          <a:ext cx="89127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~45</a:t>
                      </a:r>
                      <a:endParaRPr lang="en-C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603" y="771550"/>
            <a:ext cx="7488833" cy="16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367" y="843558"/>
            <a:ext cx="7560840" cy="156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436096" y="2448381"/>
          <a:ext cx="891278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436096" y="3118224"/>
          <a:ext cx="89127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</a:rPr>
                        <a:t>Spike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436096" y="4126336"/>
          <a:ext cx="89127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C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951312" y="1266314"/>
            <a:ext cx="4983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We observed scoreboard saturation beyond 3LdpT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7624" y="1626354"/>
            <a:ext cx="3040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Conclusion: 44 entries at least</a:t>
            </a:r>
            <a:endParaRPr lang="en-C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Findings:</a:t>
            </a:r>
          </a:p>
          <a:p>
            <a:pPr lvl="1"/>
            <a:r>
              <a:rPr lang="en-US" dirty="0" smtClean="0"/>
              <a:t>Tesla </a:t>
            </a:r>
            <a:r>
              <a:rPr lang="en-US" dirty="0" smtClean="0"/>
              <a:t>C2070: </a:t>
            </a:r>
            <a:r>
              <a:rPr lang="en-US" dirty="0" smtClean="0"/>
              <a:t>MSHR</a:t>
            </a:r>
          </a:p>
          <a:p>
            <a:pPr lvl="2"/>
            <a:r>
              <a:rPr lang="en-US" dirty="0" smtClean="0"/>
              <a:t>128 MSHR entry, utmost, 8 mergers per entry, at least</a:t>
            </a:r>
          </a:p>
          <a:p>
            <a:pPr lvl="2"/>
            <a:r>
              <a:rPr lang="en-US" dirty="0" smtClean="0"/>
              <a:t>MLP per SM:</a:t>
            </a:r>
          </a:p>
          <a:p>
            <a:pPr lvl="3"/>
            <a:r>
              <a:rPr lang="en-US" dirty="0" smtClean="0"/>
              <a:t>Coalesced = 1024 (128 x 8)</a:t>
            </a:r>
          </a:p>
          <a:p>
            <a:pPr lvl="3"/>
            <a:r>
              <a:rPr lang="en-US" dirty="0" smtClean="0"/>
              <a:t>Un-coalesced = 128</a:t>
            </a:r>
          </a:p>
          <a:p>
            <a:pPr lvl="1"/>
            <a:r>
              <a:rPr lang="en-US" dirty="0" smtClean="0"/>
              <a:t>Tesla K20c: PRT</a:t>
            </a:r>
          </a:p>
          <a:p>
            <a:pPr lvl="2"/>
            <a:r>
              <a:rPr lang="en-US" dirty="0" smtClean="0"/>
              <a:t>44 PRT entries, utmost, 32 requests per entry (warp size)</a:t>
            </a:r>
          </a:p>
          <a:p>
            <a:pPr lvl="2"/>
            <a:r>
              <a:rPr lang="en-US" dirty="0" smtClean="0"/>
              <a:t>MLP per SM:</a:t>
            </a:r>
          </a:p>
          <a:p>
            <a:pPr lvl="3"/>
            <a:r>
              <a:rPr lang="en-US" dirty="0" smtClean="0"/>
              <a:t>Coalesced/Un-coalesced = 1408 (44 x 32)</a:t>
            </a:r>
          </a:p>
          <a:p>
            <a:r>
              <a:rPr lang="en-US" dirty="0" smtClean="0"/>
              <a:t>Optimization for programmer</a:t>
            </a:r>
          </a:p>
          <a:p>
            <a:pPr lvl="1"/>
            <a:r>
              <a:rPr lang="en-US" dirty="0" smtClean="0"/>
              <a:t>Diminishing return of coalescing on recent architectures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995-B4CE-4271-A588-D099D60266EA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995-B4CE-4271-A588-D099D60266EA}" type="slidenum">
              <a:rPr lang="en-CA" smtClean="0"/>
              <a:pPr/>
              <a:t>22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3923928" y="2355726"/>
            <a:ext cx="1235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 You!</a:t>
            </a:r>
          </a:p>
          <a:p>
            <a:r>
              <a:rPr lang="en-US" dirty="0" smtClean="0"/>
              <a:t>Questions?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[Nyland2013] L. </a:t>
            </a:r>
            <a:r>
              <a:rPr lang="en-CA" dirty="0" err="1" smtClean="0"/>
              <a:t>Nyland</a:t>
            </a:r>
            <a:r>
              <a:rPr lang="en-CA" dirty="0" smtClean="0"/>
              <a:t> et al. Systems and methods for coalescing memory accesses of parallel threads, Mar. 5 2013. US Patent 8,392,669.</a:t>
            </a:r>
          </a:p>
          <a:p>
            <a:r>
              <a:rPr lang="en-CA" dirty="0" smtClean="0"/>
              <a:t>[Bakhoda’2009] A. </a:t>
            </a:r>
            <a:r>
              <a:rPr lang="en-CA" dirty="0" err="1" smtClean="0"/>
              <a:t>Bakhoda</a:t>
            </a:r>
            <a:r>
              <a:rPr lang="en-CA" dirty="0" smtClean="0"/>
              <a:t> et al. Analyzing </a:t>
            </a:r>
            <a:r>
              <a:rPr lang="en-CA" dirty="0" err="1" smtClean="0"/>
              <a:t>cuda</a:t>
            </a:r>
            <a:r>
              <a:rPr lang="en-CA" dirty="0" smtClean="0"/>
              <a:t> workloads using a detailed </a:t>
            </a:r>
            <a:r>
              <a:rPr lang="en-CA" dirty="0" err="1" smtClean="0"/>
              <a:t>gpu</a:t>
            </a:r>
            <a:r>
              <a:rPr lang="en-CA" dirty="0" smtClean="0"/>
              <a:t> simulator. In ISPASS 2009.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995-B4CE-4271-A588-D099D60266EA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Micro-benchmark Skeleton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Modifying the UNQ procedure to get different memory patterns</a:t>
            </a:r>
          </a:p>
          <a:p>
            <a:pPr lvl="1"/>
            <a:r>
              <a:rPr lang="en-US" dirty="0" smtClean="0"/>
              <a:t>Each access is unique</a:t>
            </a:r>
          </a:p>
          <a:p>
            <a:pPr lvl="1"/>
            <a:r>
              <a:rPr lang="en-US" dirty="0" smtClean="0"/>
              <a:t>Every two, four, eight, 16, or </a:t>
            </a:r>
          </a:p>
          <a:p>
            <a:pPr lvl="1">
              <a:buNone/>
            </a:pPr>
            <a:r>
              <a:rPr lang="en-US" dirty="0" smtClean="0"/>
              <a:t>32 neighbor threads access a</a:t>
            </a:r>
          </a:p>
          <a:p>
            <a:pPr lvl="1">
              <a:buNone/>
            </a:pPr>
            <a:r>
              <a:rPr lang="en-US" dirty="0" smtClean="0"/>
              <a:t>unique block</a:t>
            </a:r>
          </a:p>
          <a:p>
            <a:r>
              <a:rPr lang="en-US" dirty="0" err="1" smtClean="0"/>
              <a:t>nThreads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1 - 1024</a:t>
            </a:r>
          </a:p>
          <a:p>
            <a:pPr lvl="1">
              <a:buNone/>
            </a:pPr>
            <a:r>
              <a:rPr lang="en-US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995-B4CE-4271-A588-D099D60266EA}" type="slidenum">
              <a:rPr lang="en-CA" smtClean="0"/>
              <a:pPr/>
              <a:t>24</a:t>
            </a:fld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9345" y="1347614"/>
            <a:ext cx="4654003" cy="361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407337" y="2499742"/>
            <a:ext cx="4860032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4407337" y="3795886"/>
            <a:ext cx="4860032" cy="4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4407337" y="4263657"/>
            <a:ext cx="4860032" cy="6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Thread-Latency Plot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995-B4CE-4271-A588-D099D60266EA}" type="slidenum">
              <a:rPr lang="en-CA" smtClean="0"/>
              <a:pPr/>
              <a:t>25</a:t>
            </a:fld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001217"/>
            <a:ext cx="6696744" cy="300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843558"/>
            <a:ext cx="693819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083918"/>
            <a:ext cx="3960440" cy="76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55776" y="771550"/>
            <a:ext cx="3393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Loads/thread: 1, pattern: merger1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533" y="843558"/>
            <a:ext cx="33031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#1 Tesla C2070: MSHR or PRT Test?</a:t>
            </a:r>
            <a:endParaRPr lang="en-CA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40202" y="2448381"/>
          <a:ext cx="3888432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3240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Loads per thread (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LdpT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Pattern (merger1,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2, 4, 8)</a:t>
                      </a:r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Threads</a:t>
                      </a:r>
                      <a:endParaRPr lang="en-C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#</a:t>
                      </a:r>
                      <a:r>
                        <a:rPr lang="en-US" sz="1600" b="1" baseline="0" dirty="0" smtClean="0"/>
                        <a:t> warp = Threads / 32</a:t>
                      </a:r>
                      <a:endParaRPr lang="en-C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Unique </a:t>
                      </a:r>
                      <a:r>
                        <a:rPr lang="en-US" sz="1600" b="1" dirty="0" err="1" smtClean="0"/>
                        <a:t>m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em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LdpT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* (Threads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/ Pattern)</a:t>
                      </a:r>
                      <a:endParaRPr lang="en-CA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max # PRT entries =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# warp x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LdpT</a:t>
                      </a:r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max # MSHR entries =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Unique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995-B4CE-4271-A588-D099D60266EA}" type="slidenum">
              <a:rPr lang="en-CA" smtClean="0"/>
              <a:pPr/>
              <a:t>26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3960448" y="1851670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Lucida Sans" pitchFamily="34" charset="0"/>
                <a:cs typeface="Times New Roman" pitchFamily="18" charset="0"/>
              </a:rPr>
              <a:t>Loads/thread: 1, pattern: merger1</a:t>
            </a:r>
            <a:endParaRPr lang="en-CA" sz="1200" dirty="0">
              <a:latin typeface="Lucida Sans" pitchFamily="34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8" y="843557"/>
            <a:ext cx="3312368" cy="154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60448" y="915566"/>
          <a:ext cx="4644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2895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thread</a:t>
                      </a:r>
                      <a:r>
                        <a:rPr lang="en-US" sz="1600" baseline="0" dirty="0" smtClean="0"/>
                        <a:t> block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T1</a:t>
                      </a:r>
                      <a:endParaRPr lang="en-CA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T2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T3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T4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T5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T6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T7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T8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T9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956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#2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#3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#4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#5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#6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#7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#8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#9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328794" y="2448381"/>
          <a:ext cx="144000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328794" y="3118224"/>
          <a:ext cx="14400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128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128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328794" y="4126336"/>
          <a:ext cx="144000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4 </a:t>
                      </a:r>
                      <a:endParaRPr lang="en-C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128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768954" y="2448381"/>
          <a:ext cx="144000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C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768954" y="3118224"/>
          <a:ext cx="14400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128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768954" y="4126336"/>
          <a:ext cx="144000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4 </a:t>
                      </a:r>
                      <a:endParaRPr lang="en-C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128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209114" y="2448381"/>
          <a:ext cx="144000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209114" y="3118224"/>
          <a:ext cx="14400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256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128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209114" y="4126336"/>
          <a:ext cx="144000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C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128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888440" y="1851670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Lucida Sans" pitchFamily="34" charset="0"/>
                <a:cs typeface="Times New Roman" pitchFamily="18" charset="0"/>
              </a:rPr>
              <a:t>Loads/thread: 2, pattern: merger1</a:t>
            </a:r>
            <a:endParaRPr lang="en-CA" sz="1200" dirty="0">
              <a:latin typeface="Lucida Sans" pitchFamily="34" charset="0"/>
              <a:cs typeface="Times New Roman" pitchFamily="18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960448" y="915566"/>
          <a:ext cx="4644000" cy="86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289560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thread</a:t>
                      </a:r>
                      <a:r>
                        <a:rPr lang="en-US" sz="1600" baseline="0" dirty="0" smtClean="0"/>
                        <a:t> block</a:t>
                      </a:r>
                      <a:endParaRPr lang="en-CA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T1</a:t>
                      </a:r>
                      <a:endParaRPr lang="en-CA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T2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T3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T4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T5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T6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T7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T8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T9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956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#2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#3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#4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#5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#6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#7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#8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#9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60">
                <a:tc vMerge="1"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#a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#b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#c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#d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#e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#f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#g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#h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en-CA" sz="1200" b="1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531" y="771550"/>
            <a:ext cx="3174846" cy="155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4010685" y="1851670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Lucida Sans" pitchFamily="34" charset="0"/>
                <a:cs typeface="Times New Roman" pitchFamily="18" charset="0"/>
              </a:rPr>
              <a:t>Loads/thread: 1, pattern: merger2</a:t>
            </a:r>
            <a:endParaRPr lang="en-CA" sz="1200" dirty="0">
              <a:latin typeface="Lucida Sans" pitchFamily="34" charset="0"/>
              <a:cs typeface="Times New Roman" pitchFamily="18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960448" y="915566"/>
          <a:ext cx="4644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2895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thread</a:t>
                      </a:r>
                      <a:r>
                        <a:rPr lang="en-US" sz="1600" baseline="0" dirty="0" smtClean="0"/>
                        <a:t> block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T1</a:t>
                      </a:r>
                      <a:endParaRPr lang="en-CA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T2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T3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T4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T5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T6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T7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T8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T9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956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#2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#2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#3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#3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#4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#4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#5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31" name="Straight Connector 30"/>
          <p:cNvCxnSpPr/>
          <p:nvPr/>
        </p:nvCxnSpPr>
        <p:spPr>
          <a:xfrm>
            <a:off x="323528" y="4299942"/>
            <a:ext cx="8352928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xplosion 1 27"/>
          <p:cNvSpPr/>
          <p:nvPr/>
        </p:nvSpPr>
        <p:spPr>
          <a:xfrm>
            <a:off x="6444208" y="2499742"/>
            <a:ext cx="2051720" cy="2051720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May not be PRT</a:t>
            </a:r>
            <a:endParaRPr lang="en-CA" dirty="0"/>
          </a:p>
        </p:txBody>
      </p:sp>
      <p:sp>
        <p:nvSpPr>
          <p:cNvPr id="29" name="Explosion 2 28"/>
          <p:cNvSpPr/>
          <p:nvPr/>
        </p:nvSpPr>
        <p:spPr>
          <a:xfrm>
            <a:off x="5436096" y="2960256"/>
            <a:ext cx="1800200" cy="1512168"/>
          </a:xfrm>
          <a:prstGeom prst="irregularSeal2">
            <a:avLst/>
          </a:prstGeom>
          <a:solidFill>
            <a:srgbClr val="0066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MSHR</a:t>
            </a:r>
            <a:endParaRPr lang="en-C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3" grpId="0"/>
      <p:bldP spid="23" grpId="1"/>
      <p:bldP spid="26" grpId="0"/>
      <p:bldP spid="28" grpId="0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#1 Tesla C2070: MSHR Parameters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995-B4CE-4271-A588-D099D60266EA}" type="slidenum">
              <a:rPr lang="en-CA" smtClean="0"/>
              <a:pPr/>
              <a:t>27</a:t>
            </a:fld>
            <a:endParaRPr lang="en-CA"/>
          </a:p>
        </p:txBody>
      </p:sp>
      <p:graphicFrame>
        <p:nvGraphicFramePr>
          <p:cNvPr id="5" name="Content Placeholder 8"/>
          <p:cNvGraphicFramePr>
            <a:graphicFrameLocks/>
          </p:cNvGraphicFramePr>
          <p:nvPr/>
        </p:nvGraphicFramePr>
        <p:xfrm>
          <a:off x="440202" y="2448381"/>
          <a:ext cx="3888432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3240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Loads per thread (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LdpT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Pattern (merger1,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2, 4, 8)</a:t>
                      </a:r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Threads</a:t>
                      </a:r>
                      <a:endParaRPr lang="en-C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#</a:t>
                      </a:r>
                      <a:r>
                        <a:rPr lang="en-US" sz="1600" b="1" baseline="0" dirty="0" smtClean="0"/>
                        <a:t> warp = Threads / 32</a:t>
                      </a:r>
                      <a:endParaRPr lang="en-C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Unique </a:t>
                      </a:r>
                      <a:r>
                        <a:rPr lang="en-US" sz="1600" b="1" dirty="0" err="1" smtClean="0"/>
                        <a:t>m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em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LdpT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* (Threads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/ Pattern)</a:t>
                      </a:r>
                      <a:endParaRPr lang="en-CA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max # MSHR entries =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Unique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min # MSHR mergers = pattern</a:t>
                      </a:r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28794" y="2448381"/>
          <a:ext cx="891278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328794" y="3118224"/>
          <a:ext cx="89127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128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128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328794" y="4126336"/>
          <a:ext cx="891278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128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99992" y="1934711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Lucida Sans" pitchFamily="34" charset="0"/>
                <a:cs typeface="Times New Roman" pitchFamily="18" charset="0"/>
              </a:rPr>
              <a:t>Loads/thread: 1, pattern: merger1</a:t>
            </a:r>
            <a:endParaRPr lang="en-CA" sz="1200" dirty="0">
              <a:latin typeface="Lucida Sans" pitchFamily="34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43558"/>
            <a:ext cx="308843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067944" y="1056526"/>
          <a:ext cx="4644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2895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thread</a:t>
                      </a:r>
                      <a:r>
                        <a:rPr lang="en-US" sz="1600" baseline="0" dirty="0" smtClean="0"/>
                        <a:t> block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T1</a:t>
                      </a:r>
                      <a:endParaRPr lang="en-CA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T2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T3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T4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T5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T6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T7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T8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T9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956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#2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#3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#4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#5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#6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#7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#8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#9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771550"/>
            <a:ext cx="309252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521763" y="1934711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Lucida Sans" pitchFamily="34" charset="0"/>
                <a:cs typeface="Times New Roman" pitchFamily="18" charset="0"/>
              </a:rPr>
              <a:t>Loads/thread: 1, pattern: merger2</a:t>
            </a:r>
            <a:endParaRPr lang="en-CA" sz="1200" dirty="0">
              <a:latin typeface="Lucida Sans" pitchFamily="34" charset="0"/>
              <a:cs typeface="Times New Roman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067944" y="1056526"/>
          <a:ext cx="4644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2895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thread</a:t>
                      </a:r>
                      <a:r>
                        <a:rPr lang="en-US" sz="1600" baseline="0" dirty="0" smtClean="0"/>
                        <a:t> block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T1</a:t>
                      </a:r>
                      <a:endParaRPr lang="en-CA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T2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T3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T4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T5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T6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T7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T8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T9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956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#2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#2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#3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#3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#4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#4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#5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220072" y="2449505"/>
          <a:ext cx="891278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220072" y="3119348"/>
          <a:ext cx="89127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256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128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220072" y="4127460"/>
          <a:ext cx="891278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128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865329"/>
            <a:ext cx="300623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607723" y="1934711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Lucida Sans" pitchFamily="34" charset="0"/>
                <a:cs typeface="Times New Roman" pitchFamily="18" charset="0"/>
              </a:rPr>
              <a:t>Loads/thread: 2, pattern: merger4</a:t>
            </a:r>
            <a:endParaRPr lang="en-CA" sz="1200" dirty="0">
              <a:latin typeface="Lucida Sans" pitchFamily="34" charset="0"/>
              <a:cs typeface="Times New Roman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067944" y="1054998"/>
          <a:ext cx="4644000" cy="86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289560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thread</a:t>
                      </a:r>
                      <a:r>
                        <a:rPr lang="en-US" sz="1600" baseline="0" dirty="0" smtClean="0"/>
                        <a:t> block</a:t>
                      </a:r>
                      <a:endParaRPr lang="en-CA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T1</a:t>
                      </a:r>
                      <a:endParaRPr lang="en-CA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T2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T3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T4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T5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T6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T7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T8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T9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956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#2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#2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#2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#2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#3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60">
                <a:tc vMerge="1"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#a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#a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#a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#a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#b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#b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#b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#b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#c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113918" y="2449505"/>
          <a:ext cx="891278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C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113918" y="3119348"/>
          <a:ext cx="89127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256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128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6113918" y="4127460"/>
          <a:ext cx="891278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128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843558"/>
            <a:ext cx="301410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220072" y="2154216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Lucida Sans" pitchFamily="34" charset="0"/>
                <a:cs typeface="Times New Roman" pitchFamily="18" charset="0"/>
              </a:rPr>
              <a:t>Loads/thread: 4, pattern: merger8</a:t>
            </a:r>
            <a:endParaRPr lang="en-CA" sz="1200" dirty="0">
              <a:latin typeface="Lucida Sans" pitchFamily="34" charset="0"/>
              <a:cs typeface="Times New Roman" pitchFamily="18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4067944" y="699542"/>
          <a:ext cx="4644000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289560">
                <a:tc rowSpan="5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thread</a:t>
                      </a:r>
                      <a:r>
                        <a:rPr lang="en-US" sz="1600" baseline="0" dirty="0" smtClean="0"/>
                        <a:t> block</a:t>
                      </a:r>
                      <a:endParaRPr lang="en-CA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T1</a:t>
                      </a:r>
                      <a:endParaRPr lang="en-CA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T2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T3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T4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T5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T6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T7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T8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T9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CA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956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#2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60">
                <a:tc vMerge="1"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#a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#a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#a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#a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#a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#a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#a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#a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/>
                        <a:t>#b</a:t>
                      </a:r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60">
                <a:tc vMerge="1"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#^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#^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#^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#^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#^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#^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#^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#^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bg1"/>
                          </a:solidFill>
                        </a:rPr>
                        <a:t>#$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60">
                <a:tc vMerge="1"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#ᵷ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#ᵷ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#ᵷ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#ᵷ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#ᵷ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#ᵷ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#ᵷ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#ᵷ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bg1"/>
                          </a:solidFill>
                        </a:rPr>
                        <a:t>#ᶋ</a:t>
                      </a:r>
                      <a:endParaRPr lang="en-C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7005758" y="2449505"/>
          <a:ext cx="891278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C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7005758" y="3119348"/>
          <a:ext cx="89127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256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128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7005758" y="4127460"/>
          <a:ext cx="891278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128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951312" y="1266314"/>
            <a:ext cx="409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We didn’t observe spike beyond merger8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87624" y="1626354"/>
            <a:ext cx="5258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Conclusion: 128 entries + 8 mergers per entry at least</a:t>
            </a:r>
            <a:endParaRPr lang="en-C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  <p:bldP spid="13" grpId="1"/>
      <p:bldP spid="19" grpId="0"/>
      <p:bldP spid="19" grpId="1"/>
      <p:bldP spid="25" grpId="0"/>
      <p:bldP spid="25" grpId="1"/>
      <p:bldP spid="30" grpId="0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23130"/>
            <a:ext cx="7200800" cy="153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#2 Tesla K20c: MSHR or PRT Test?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995-B4CE-4271-A588-D099D60266EA}" type="slidenum">
              <a:rPr lang="en-CA" smtClean="0"/>
              <a:pPr/>
              <a:t>28</a:t>
            </a:fld>
            <a:endParaRPr lang="en-CA"/>
          </a:p>
        </p:txBody>
      </p:sp>
      <p:graphicFrame>
        <p:nvGraphicFramePr>
          <p:cNvPr id="5" name="Content Placeholder 8"/>
          <p:cNvGraphicFramePr>
            <a:graphicFrameLocks/>
          </p:cNvGraphicFramePr>
          <p:nvPr/>
        </p:nvGraphicFramePr>
        <p:xfrm>
          <a:off x="1133100" y="2448381"/>
          <a:ext cx="3888432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3240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Loads per thread (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LdpT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Pattern (merger1,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2, 4, 8)</a:t>
                      </a:r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Threads</a:t>
                      </a:r>
                      <a:endParaRPr lang="en-C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#</a:t>
                      </a:r>
                      <a:r>
                        <a:rPr lang="en-US" sz="1600" b="1" baseline="0" dirty="0" smtClean="0"/>
                        <a:t> warp = Threads / 32</a:t>
                      </a:r>
                      <a:endParaRPr lang="en-C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Unique </a:t>
                      </a:r>
                      <a:r>
                        <a:rPr lang="en-US" sz="1600" b="1" dirty="0" err="1" smtClean="0"/>
                        <a:t>m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em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LdpT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* (Threads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/ Pattern)</a:t>
                      </a:r>
                      <a:endParaRPr lang="en-CA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max # PRT entries =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# warp x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LdpT</a:t>
                      </a:r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max # MSHR entries =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Unique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21692" y="2448381"/>
          <a:ext cx="891278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C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021692" y="3118224"/>
          <a:ext cx="89127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678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~22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1356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21692" y="4126336"/>
          <a:ext cx="891278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44</a:t>
                      </a:r>
                      <a:endParaRPr lang="en-C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1356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651122"/>
            <a:ext cx="7200800" cy="170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723130"/>
            <a:ext cx="7200800" cy="155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912970" y="2448381"/>
          <a:ext cx="891278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C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912970" y="3118224"/>
          <a:ext cx="89127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682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~22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682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5912970" y="4126336"/>
          <a:ext cx="891278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44</a:t>
                      </a:r>
                      <a:endParaRPr lang="en-C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682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777066" y="2448381"/>
          <a:ext cx="891278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C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777066" y="3118224"/>
          <a:ext cx="89127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682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~22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341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777066" y="4126336"/>
          <a:ext cx="891278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44</a:t>
                      </a:r>
                      <a:endParaRPr lang="en-C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341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12" name="Explosion 1 11"/>
          <p:cNvSpPr/>
          <p:nvPr/>
        </p:nvSpPr>
        <p:spPr>
          <a:xfrm>
            <a:off x="7092280" y="2643758"/>
            <a:ext cx="2051720" cy="2051720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May not be MSHR</a:t>
            </a:r>
            <a:endParaRPr lang="en-CA" dirty="0"/>
          </a:p>
        </p:txBody>
      </p:sp>
      <p:sp>
        <p:nvSpPr>
          <p:cNvPr id="13" name="Explosion 2 12"/>
          <p:cNvSpPr/>
          <p:nvPr/>
        </p:nvSpPr>
        <p:spPr>
          <a:xfrm>
            <a:off x="6156176" y="2283718"/>
            <a:ext cx="1800200" cy="1512168"/>
          </a:xfrm>
          <a:prstGeom prst="irregularSeal2">
            <a:avLst/>
          </a:prstGeom>
          <a:solidFill>
            <a:srgbClr val="0066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PRT</a:t>
            </a:r>
            <a:endParaRPr lang="en-C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#2 Tesla K20c: PRT Parameters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995-B4CE-4271-A588-D099D60266EA}" type="slidenum">
              <a:rPr lang="en-CA" smtClean="0"/>
              <a:pPr/>
              <a:t>29</a:t>
            </a:fld>
            <a:endParaRPr lang="en-CA"/>
          </a:p>
        </p:txBody>
      </p:sp>
      <p:graphicFrame>
        <p:nvGraphicFramePr>
          <p:cNvPr id="5" name="Content Placeholder 8"/>
          <p:cNvGraphicFramePr>
            <a:graphicFrameLocks/>
          </p:cNvGraphicFramePr>
          <p:nvPr/>
        </p:nvGraphicFramePr>
        <p:xfrm>
          <a:off x="1559737" y="2448381"/>
          <a:ext cx="388843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3240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Loads per thread (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LdpT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Pattern (merger1,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2, 4, 8)</a:t>
                      </a:r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Threads</a:t>
                      </a:r>
                      <a:endParaRPr lang="en-C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#</a:t>
                      </a:r>
                      <a:r>
                        <a:rPr lang="en-US" sz="1600" b="1" baseline="0" dirty="0" smtClean="0"/>
                        <a:t> warp = Threads / 32</a:t>
                      </a:r>
                      <a:endParaRPr lang="en-C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Unique </a:t>
                      </a:r>
                      <a:r>
                        <a:rPr lang="en-US" sz="1600" b="1" dirty="0" err="1" smtClean="0"/>
                        <a:t>m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em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LdpT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* (Threads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/ Pattern)</a:t>
                      </a:r>
                      <a:endParaRPr lang="en-CA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max # PRT entries =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# warp x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LdpT</a:t>
                      </a:r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300192" y="2448381"/>
          <a:ext cx="891278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C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300192" y="3118224"/>
          <a:ext cx="89127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678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~22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1356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300192" y="4126336"/>
          <a:ext cx="89127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~44</a:t>
                      </a:r>
                      <a:endParaRPr lang="en-C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71550"/>
            <a:ext cx="7416824" cy="16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196881" y="2448381"/>
          <a:ext cx="891278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C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196881" y="3118224"/>
          <a:ext cx="89127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454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~15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1362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7196881" y="4126336"/>
          <a:ext cx="89127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~45</a:t>
                      </a:r>
                      <a:endParaRPr lang="en-C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603" y="771550"/>
            <a:ext cx="7488833" cy="16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367" y="843558"/>
            <a:ext cx="7560840" cy="156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436096" y="2448381"/>
          <a:ext cx="891278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436096" y="3118224"/>
          <a:ext cx="89127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</a:rPr>
                        <a:t>Spike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436096" y="4126336"/>
          <a:ext cx="89127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27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C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951312" y="1266314"/>
            <a:ext cx="4983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We observed scoreboard saturation beyond 3LdpT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7624" y="1626354"/>
            <a:ext cx="3040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Conclusion: 44 entries at least</a:t>
            </a:r>
            <a:endParaRPr lang="en-C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Overview</a:t>
            </a:r>
          </a:p>
          <a:p>
            <a:r>
              <a:rPr lang="en-US" dirty="0" smtClean="0"/>
              <a:t>GPU Micro-architecture design</a:t>
            </a:r>
          </a:p>
          <a:p>
            <a:r>
              <a:rPr lang="en-US" dirty="0" smtClean="0"/>
              <a:t>Outstanding Memory Access Handling Unit</a:t>
            </a:r>
          </a:p>
          <a:p>
            <a:pPr lvl="1"/>
            <a:r>
              <a:rPr lang="en-US" dirty="0" smtClean="0"/>
              <a:t>MSHR or PRT</a:t>
            </a:r>
          </a:p>
          <a:p>
            <a:r>
              <a:rPr lang="en-US" dirty="0" smtClean="0"/>
              <a:t>Thread-Latency plot</a:t>
            </a:r>
          </a:p>
          <a:p>
            <a:r>
              <a:rPr lang="en-US" dirty="0" smtClean="0"/>
              <a:t>Micro-benchmarking Fermi and </a:t>
            </a:r>
            <a:r>
              <a:rPr lang="en-US" dirty="0" err="1" smtClean="0"/>
              <a:t>Kepler</a:t>
            </a:r>
            <a:r>
              <a:rPr lang="en-US" dirty="0" smtClean="0"/>
              <a:t> GPUs</a:t>
            </a:r>
          </a:p>
          <a:p>
            <a:r>
              <a:rPr lang="en-US" dirty="0" smtClean="0"/>
              <a:t>Conclusions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995-B4CE-4271-A588-D099D60266EA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ounded Rectangle 86"/>
          <p:cNvSpPr/>
          <p:nvPr/>
        </p:nvSpPr>
        <p:spPr>
          <a:xfrm>
            <a:off x="107504" y="3075806"/>
            <a:ext cx="1584176" cy="187220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Thread Block</a:t>
            </a: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/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Stressing Outstanding Memory Access Resources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Launch single thread block</a:t>
            </a:r>
          </a:p>
          <a:p>
            <a:pPr lvl="1"/>
            <a:r>
              <a:rPr lang="en-US" dirty="0" smtClean="0"/>
              <a:t>1 to 1024 threads</a:t>
            </a:r>
          </a:p>
          <a:p>
            <a:r>
              <a:rPr lang="en-US" dirty="0" smtClean="0"/>
              <a:t>Each threads fetches single unique memory block</a:t>
            </a:r>
          </a:p>
          <a:p>
            <a:r>
              <a:rPr lang="en-US" dirty="0" smtClean="0"/>
              <a:t>Multiple loads per thread</a:t>
            </a:r>
          </a:p>
          <a:p>
            <a:pPr lvl="1"/>
            <a:r>
              <a:rPr lang="en-US" dirty="0" smtClean="0"/>
              <a:t>1 to 4 loads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995-B4CE-4271-A588-D099D60266EA}" type="slidenum">
              <a:rPr lang="en-CA" smtClean="0"/>
              <a:pPr/>
              <a:t>30</a:t>
            </a:fld>
            <a:endParaRPr lang="en-CA"/>
          </a:p>
        </p:txBody>
      </p:sp>
      <p:sp>
        <p:nvSpPr>
          <p:cNvPr id="7" name="Flowchart: Document 6"/>
          <p:cNvSpPr/>
          <p:nvPr/>
        </p:nvSpPr>
        <p:spPr>
          <a:xfrm rot="10800000">
            <a:off x="6372200" y="1822783"/>
            <a:ext cx="2088232" cy="2016224"/>
          </a:xfrm>
          <a:prstGeom prst="flowChartDocumen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6372200" y="2326839"/>
            <a:ext cx="2088232" cy="25202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6372200" y="2686879"/>
            <a:ext cx="208823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72200" y="3046919"/>
            <a:ext cx="208823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72200" y="3406959"/>
            <a:ext cx="208823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72200" y="3766999"/>
            <a:ext cx="208823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72200" y="4127039"/>
            <a:ext cx="208823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72200" y="4487079"/>
            <a:ext cx="208823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72200" y="4847119"/>
            <a:ext cx="208823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372200" y="2542863"/>
            <a:ext cx="2088232" cy="0"/>
          </a:xfrm>
          <a:prstGeom prst="straightConnector1">
            <a:avLst/>
          </a:prstGeom>
          <a:ln w="127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660232" y="2182823"/>
            <a:ext cx="166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128-byte blocks</a:t>
            </a:r>
            <a:endParaRPr lang="en-CA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8604448" y="1822783"/>
            <a:ext cx="0" cy="3024336"/>
          </a:xfrm>
          <a:prstGeom prst="straightConnector1">
            <a:avLst/>
          </a:prstGeom>
          <a:ln w="127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6200000">
            <a:off x="7262222" y="3165009"/>
            <a:ext cx="3053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Global Memory address space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92080" y="4487079"/>
            <a:ext cx="1085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0x0000</a:t>
            </a:r>
            <a:endParaRPr lang="en-CA" dirty="0"/>
          </a:p>
        </p:txBody>
      </p:sp>
      <p:sp>
        <p:nvSpPr>
          <p:cNvPr id="38" name="TextBox 37"/>
          <p:cNvSpPr txBox="1"/>
          <p:nvPr/>
        </p:nvSpPr>
        <p:spPr>
          <a:xfrm>
            <a:off x="5292080" y="4127039"/>
            <a:ext cx="1085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0x0080</a:t>
            </a:r>
            <a:endParaRPr lang="en-CA" dirty="0"/>
          </a:p>
        </p:txBody>
      </p:sp>
      <p:sp>
        <p:nvSpPr>
          <p:cNvPr id="39" name="TextBox 38"/>
          <p:cNvSpPr txBox="1"/>
          <p:nvPr/>
        </p:nvSpPr>
        <p:spPr>
          <a:xfrm>
            <a:off x="5292080" y="3766999"/>
            <a:ext cx="1085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0x0100</a:t>
            </a:r>
            <a:endParaRPr lang="en-CA" dirty="0"/>
          </a:p>
        </p:txBody>
      </p:sp>
      <p:sp>
        <p:nvSpPr>
          <p:cNvPr id="40" name="TextBox 39"/>
          <p:cNvSpPr txBox="1"/>
          <p:nvPr/>
        </p:nvSpPr>
        <p:spPr>
          <a:xfrm>
            <a:off x="5292080" y="3406959"/>
            <a:ext cx="1085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0x0180</a:t>
            </a:r>
            <a:endParaRPr lang="en-CA" dirty="0"/>
          </a:p>
        </p:txBody>
      </p:sp>
      <p:sp>
        <p:nvSpPr>
          <p:cNvPr id="41" name="TextBox 40"/>
          <p:cNvSpPr txBox="1"/>
          <p:nvPr/>
        </p:nvSpPr>
        <p:spPr>
          <a:xfrm>
            <a:off x="5292080" y="3046919"/>
            <a:ext cx="1085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0x0200</a:t>
            </a:r>
            <a:endParaRPr lang="en-CA" dirty="0"/>
          </a:p>
        </p:txBody>
      </p:sp>
      <p:sp>
        <p:nvSpPr>
          <p:cNvPr id="42" name="TextBox 41"/>
          <p:cNvSpPr txBox="1"/>
          <p:nvPr/>
        </p:nvSpPr>
        <p:spPr>
          <a:xfrm>
            <a:off x="5292080" y="2686879"/>
            <a:ext cx="1085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0x0280</a:t>
            </a:r>
            <a:endParaRPr lang="en-CA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4270493"/>
            <a:ext cx="1085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2060"/>
                </a:solidFill>
              </a:rPr>
              <a:t>Thread#3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5536" y="3930610"/>
            <a:ext cx="1085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2060"/>
                </a:solidFill>
              </a:rPr>
              <a:t>Thread#2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35696" y="42704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Address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35696" y="393060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Address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75856" y="427049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Address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75856" y="393061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Address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5536" y="3579862"/>
            <a:ext cx="1085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2060"/>
                </a:solidFill>
              </a:rPr>
              <a:t>Thread#1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35696" y="357986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Address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75856" y="357986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Address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267744" y="3867894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206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267744" y="421955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206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2267744" y="4587974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206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995936" y="3867894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206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995936" y="421955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206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995936" y="4587974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2060"/>
              </a:solidFill>
            </a:endParaRPr>
          </a:p>
        </p:txBody>
      </p:sp>
      <p:cxnSp>
        <p:nvCxnSpPr>
          <p:cNvPr id="64" name="Straight Arrow Connector 63"/>
          <p:cNvCxnSpPr>
            <a:stCxn id="59" idx="6"/>
            <a:endCxn id="37" idx="1"/>
          </p:cNvCxnSpPr>
          <p:nvPr/>
        </p:nvCxnSpPr>
        <p:spPr>
          <a:xfrm>
            <a:off x="2339752" y="4623978"/>
            <a:ext cx="2952328" cy="477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58" idx="6"/>
            <a:endCxn id="38" idx="1"/>
          </p:cNvCxnSpPr>
          <p:nvPr/>
        </p:nvCxnSpPr>
        <p:spPr>
          <a:xfrm>
            <a:off x="2339752" y="4255554"/>
            <a:ext cx="2952328" cy="561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57" idx="6"/>
            <a:endCxn id="39" idx="1"/>
          </p:cNvCxnSpPr>
          <p:nvPr/>
        </p:nvCxnSpPr>
        <p:spPr>
          <a:xfrm>
            <a:off x="2339752" y="3903898"/>
            <a:ext cx="2952328" cy="477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2" idx="7"/>
            <a:endCxn id="40" idx="1"/>
          </p:cNvCxnSpPr>
          <p:nvPr/>
        </p:nvCxnSpPr>
        <p:spPr>
          <a:xfrm flipV="1">
            <a:off x="4057399" y="3591625"/>
            <a:ext cx="1234681" cy="10068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1" idx="7"/>
            <a:endCxn id="41" idx="1"/>
          </p:cNvCxnSpPr>
          <p:nvPr/>
        </p:nvCxnSpPr>
        <p:spPr>
          <a:xfrm flipV="1">
            <a:off x="4057399" y="3231585"/>
            <a:ext cx="1234681" cy="9985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0" idx="7"/>
            <a:endCxn id="42" idx="1"/>
          </p:cNvCxnSpPr>
          <p:nvPr/>
        </p:nvCxnSpPr>
        <p:spPr>
          <a:xfrm flipV="1">
            <a:off x="4057399" y="2871545"/>
            <a:ext cx="1234681" cy="10068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741917" y="3435846"/>
            <a:ext cx="0" cy="1029883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1741917" y="3745649"/>
            <a:ext cx="144016" cy="0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1741917" y="4105689"/>
            <a:ext cx="144016" cy="0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1741917" y="4465729"/>
            <a:ext cx="144016" cy="0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139097" y="3435846"/>
            <a:ext cx="0" cy="1029883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3139097" y="3745649"/>
            <a:ext cx="144016" cy="0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3139097" y="4105689"/>
            <a:ext cx="144016" cy="0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3139097" y="4465729"/>
            <a:ext cx="144016" cy="0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403648" y="314781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First Load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922511" y="314781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Second load</a:t>
            </a:r>
            <a:endParaRPr lang="en-CA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3" grpId="0"/>
      <p:bldP spid="55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99" grpId="0"/>
      <p:bldP spid="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NVIDIA-like GPU Micro-architecture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SM is a multi-threaded SIMD core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611560" y="1348738"/>
            <a:ext cx="2376264" cy="2520280"/>
          </a:xfrm>
          <a:prstGeom prst="rect">
            <a:avLst/>
          </a:prstGeom>
          <a:solidFill>
            <a:srgbClr val="7FAAF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GPU</a:t>
            </a:r>
          </a:p>
          <a:p>
            <a:pPr algn="ctr"/>
            <a:endParaRPr lang="en-US" b="1" dirty="0" smtClean="0">
              <a:solidFill>
                <a:srgbClr val="002060"/>
              </a:solidFill>
            </a:endParaRPr>
          </a:p>
          <a:p>
            <a:pPr algn="ctr"/>
            <a:endParaRPr lang="en-US" b="1" dirty="0" smtClean="0">
              <a:solidFill>
                <a:srgbClr val="002060"/>
              </a:solidFill>
            </a:endParaRPr>
          </a:p>
          <a:p>
            <a:pPr algn="ctr"/>
            <a:endParaRPr lang="en-CA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4085042"/>
            <a:ext cx="2376264" cy="792088"/>
          </a:xfrm>
          <a:prstGeom prst="rect">
            <a:avLst/>
          </a:prstGeom>
          <a:solidFill>
            <a:schemeClr val="tx2"/>
          </a:solidFill>
          <a:ln>
            <a:solidFill>
              <a:srgbClr val="7FAA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DRAM</a:t>
            </a:r>
          </a:p>
          <a:p>
            <a:pPr algn="ctr"/>
            <a:endParaRPr lang="en-CA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683568" y="1420746"/>
            <a:ext cx="611560" cy="432048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</a:t>
            </a:r>
            <a:r>
              <a:rPr lang="en-US" baseline="-25000" dirty="0" smtClean="0"/>
              <a:t>1</a:t>
            </a:r>
            <a:endParaRPr lang="en-CA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2324728" y="1420746"/>
            <a:ext cx="611560" cy="432048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</a:t>
            </a:r>
            <a:r>
              <a:rPr lang="en-US" baseline="-25000" dirty="0" smtClean="0"/>
              <a:t>N</a:t>
            </a:r>
            <a:endParaRPr lang="en-CA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1383176" y="857206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002060"/>
                </a:solidFill>
              </a:rPr>
              <a:t>…</a:t>
            </a:r>
            <a:endParaRPr lang="en-CA" sz="72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3436970"/>
            <a:ext cx="648072" cy="36004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MC</a:t>
            </a:r>
            <a:r>
              <a:rPr lang="en-US" baseline="-25000" dirty="0" smtClean="0"/>
              <a:t>1</a:t>
            </a:r>
            <a:endParaRPr lang="en-CA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2267744" y="3436970"/>
            <a:ext cx="648072" cy="36004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MC</a:t>
            </a:r>
            <a:r>
              <a:rPr lang="en-US" baseline="-25000" dirty="0" smtClean="0"/>
              <a:t>N</a:t>
            </a:r>
            <a:endParaRPr lang="en-CA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683568" y="1852794"/>
            <a:ext cx="61156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L1$</a:t>
            </a:r>
            <a:endParaRPr lang="en-CA" baseline="-25000" dirty="0"/>
          </a:p>
        </p:txBody>
      </p:sp>
      <p:sp>
        <p:nvSpPr>
          <p:cNvPr id="14" name="Rectangle 13"/>
          <p:cNvSpPr/>
          <p:nvPr/>
        </p:nvSpPr>
        <p:spPr>
          <a:xfrm>
            <a:off x="2326104" y="1852794"/>
            <a:ext cx="61156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L1$</a:t>
            </a:r>
            <a:endParaRPr lang="en-CA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683568" y="3076930"/>
            <a:ext cx="64807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L2$</a:t>
            </a:r>
            <a:endParaRPr lang="en-CA" baseline="-25000" dirty="0"/>
          </a:p>
        </p:txBody>
      </p:sp>
      <p:sp>
        <p:nvSpPr>
          <p:cNvPr id="16" name="Rectangle 15"/>
          <p:cNvSpPr/>
          <p:nvPr/>
        </p:nvSpPr>
        <p:spPr>
          <a:xfrm>
            <a:off x="2267744" y="3076930"/>
            <a:ext cx="64807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L2$</a:t>
            </a:r>
            <a:endParaRPr lang="en-CA" baseline="-250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971600" y="2284842"/>
            <a:ext cx="0" cy="216024"/>
          </a:xfrm>
          <a:prstGeom prst="straightConnector1">
            <a:avLst/>
          </a:prstGeom>
          <a:ln w="190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627784" y="2284842"/>
            <a:ext cx="0" cy="216024"/>
          </a:xfrm>
          <a:prstGeom prst="straightConnector1">
            <a:avLst/>
          </a:prstGeom>
          <a:ln w="190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627784" y="2860906"/>
            <a:ext cx="0" cy="216024"/>
          </a:xfrm>
          <a:prstGeom prst="straightConnector1">
            <a:avLst/>
          </a:prstGeom>
          <a:ln w="190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83568" y="2500866"/>
            <a:ext cx="2232248" cy="36004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Interconnect</a:t>
            </a:r>
            <a:endParaRPr lang="en-CA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1383176" y="2559938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002060"/>
                </a:solidFill>
              </a:rPr>
              <a:t>…</a:t>
            </a:r>
            <a:endParaRPr lang="en-CA" sz="7200" dirty="0">
              <a:solidFill>
                <a:srgbClr val="00206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971600" y="3869018"/>
            <a:ext cx="0" cy="216024"/>
          </a:xfrm>
          <a:prstGeom prst="straightConnector1">
            <a:avLst/>
          </a:prstGeom>
          <a:ln w="190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627784" y="3869018"/>
            <a:ext cx="0" cy="216024"/>
          </a:xfrm>
          <a:prstGeom prst="straightConnector1">
            <a:avLst/>
          </a:prstGeom>
          <a:ln w="190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491880" y="1347614"/>
            <a:ext cx="2448272" cy="2519156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</a:t>
            </a:r>
            <a:r>
              <a:rPr lang="en-US" baseline="-25000" dirty="0" smtClean="0"/>
              <a:t>N</a:t>
            </a:r>
          </a:p>
          <a:p>
            <a:pPr algn="ctr"/>
            <a:endParaRPr lang="en-US" baseline="-25000" dirty="0" smtClean="0"/>
          </a:p>
          <a:p>
            <a:pPr algn="ctr"/>
            <a:endParaRPr lang="en-US" baseline="-25000" dirty="0" smtClean="0"/>
          </a:p>
          <a:p>
            <a:pPr algn="ctr"/>
            <a:endParaRPr lang="en-US" baseline="-25000" dirty="0" smtClean="0"/>
          </a:p>
          <a:p>
            <a:pPr algn="ctr"/>
            <a:endParaRPr lang="en-US" baseline="-25000" dirty="0" smtClean="0"/>
          </a:p>
          <a:p>
            <a:pPr algn="ctr"/>
            <a:endParaRPr lang="en-US" baseline="-25000" dirty="0" smtClean="0"/>
          </a:p>
          <a:p>
            <a:pPr algn="ctr"/>
            <a:endParaRPr lang="en-US" baseline="-25000" dirty="0" smtClean="0"/>
          </a:p>
          <a:p>
            <a:pPr algn="ctr"/>
            <a:endParaRPr lang="en-US" baseline="-25000" dirty="0" smtClean="0"/>
          </a:p>
          <a:p>
            <a:pPr algn="ctr"/>
            <a:endParaRPr lang="en-US" baseline="-25000" dirty="0" smtClean="0"/>
          </a:p>
          <a:p>
            <a:pPr algn="ctr"/>
            <a:endParaRPr lang="en-US" baseline="-25000" dirty="0" smtClean="0"/>
          </a:p>
          <a:p>
            <a:pPr algn="ctr"/>
            <a:endParaRPr lang="en-US" baseline="-25000" dirty="0" smtClean="0"/>
          </a:p>
          <a:p>
            <a:pPr algn="ctr"/>
            <a:endParaRPr lang="en-US" baseline="-25000" dirty="0" smtClean="0"/>
          </a:p>
          <a:p>
            <a:pPr algn="ctr"/>
            <a:endParaRPr lang="en-CA" baseline="-25000" dirty="0"/>
          </a:p>
        </p:txBody>
      </p:sp>
      <p:sp>
        <p:nvSpPr>
          <p:cNvPr id="39" name="Rectangle 38"/>
          <p:cNvSpPr/>
          <p:nvPr/>
        </p:nvSpPr>
        <p:spPr>
          <a:xfrm>
            <a:off x="3491880" y="3941026"/>
            <a:ext cx="2448272" cy="9349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L1$</a:t>
            </a:r>
          </a:p>
          <a:p>
            <a:pPr algn="ctr"/>
            <a:endParaRPr lang="en-US" sz="900" dirty="0" smtClean="0"/>
          </a:p>
          <a:p>
            <a:pPr algn="ctr"/>
            <a:endParaRPr lang="en-US" baseline="-25000" dirty="0" smtClean="0"/>
          </a:p>
          <a:p>
            <a:pPr algn="ctr"/>
            <a:endParaRPr lang="en-US" baseline="-25000" dirty="0" smtClean="0"/>
          </a:p>
          <a:p>
            <a:pPr algn="ctr"/>
            <a:endParaRPr lang="en-CA" baseline="-25000" dirty="0"/>
          </a:p>
        </p:txBody>
      </p:sp>
      <p:sp>
        <p:nvSpPr>
          <p:cNvPr id="40" name="Rectangle 39"/>
          <p:cNvSpPr/>
          <p:nvPr/>
        </p:nvSpPr>
        <p:spPr>
          <a:xfrm rot="16200000">
            <a:off x="4381744" y="870450"/>
            <a:ext cx="668544" cy="2304256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Warp Pool</a:t>
            </a:r>
          </a:p>
          <a:p>
            <a:pPr algn="ctr"/>
            <a:endParaRPr lang="en-US" b="1" dirty="0" smtClean="0">
              <a:solidFill>
                <a:srgbClr val="002060"/>
              </a:solidFill>
            </a:endParaRPr>
          </a:p>
          <a:p>
            <a:pPr algn="ctr"/>
            <a:endParaRPr lang="en-US" sz="1200" b="1" dirty="0" smtClean="0">
              <a:solidFill>
                <a:srgbClr val="002060"/>
              </a:solidFill>
            </a:endParaRPr>
          </a:p>
          <a:p>
            <a:pPr algn="ctr"/>
            <a:endParaRPr lang="en-US" sz="1200" b="1" dirty="0" smtClean="0">
              <a:solidFill>
                <a:srgbClr val="002060"/>
              </a:solidFill>
            </a:endParaRPr>
          </a:p>
          <a:p>
            <a:pPr algn="ctr"/>
            <a:endParaRPr lang="en-US" sz="1200" b="1" dirty="0" smtClean="0">
              <a:solidFill>
                <a:srgbClr val="002060"/>
              </a:solidFill>
            </a:endParaRPr>
          </a:p>
          <a:p>
            <a:pPr algn="ctr"/>
            <a:endParaRPr lang="en-US" sz="1200" b="1" dirty="0" smtClean="0">
              <a:solidFill>
                <a:srgbClr val="002060"/>
              </a:solidFill>
            </a:endParaRPr>
          </a:p>
          <a:p>
            <a:pPr algn="ctr"/>
            <a:endParaRPr lang="en-US" sz="1200" b="1" dirty="0" smtClean="0">
              <a:solidFill>
                <a:srgbClr val="002060"/>
              </a:solidFill>
            </a:endParaRPr>
          </a:p>
          <a:p>
            <a:pPr algn="ctr"/>
            <a:endParaRPr lang="en-US" sz="1200" b="1" dirty="0" smtClean="0">
              <a:solidFill>
                <a:srgbClr val="002060"/>
              </a:solidFill>
            </a:endParaRPr>
          </a:p>
          <a:p>
            <a:pPr algn="ctr"/>
            <a:endParaRPr lang="en-US" sz="1200" b="1" dirty="0" smtClean="0">
              <a:solidFill>
                <a:srgbClr val="002060"/>
              </a:solidFill>
            </a:endParaRPr>
          </a:p>
          <a:p>
            <a:pPr algn="ctr"/>
            <a:endParaRPr lang="en-US" sz="1200" b="1" dirty="0" smtClean="0">
              <a:solidFill>
                <a:srgbClr val="002060"/>
              </a:solidFill>
            </a:endParaRPr>
          </a:p>
          <a:p>
            <a:pPr algn="ctr"/>
            <a:endParaRPr lang="en-CA" sz="1200" b="1" dirty="0">
              <a:solidFill>
                <a:srgbClr val="00206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961816" y="1742898"/>
            <a:ext cx="1872208" cy="2160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Warp 1 | PC | T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 T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 T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 T</a:t>
            </a:r>
            <a:r>
              <a:rPr lang="en-US" sz="1200" baseline="-25000" dirty="0" smtClean="0"/>
              <a:t>4</a:t>
            </a:r>
            <a:r>
              <a:rPr lang="en-US" sz="1200" dirty="0" smtClean="0"/>
              <a:t> |</a:t>
            </a:r>
            <a:endParaRPr lang="en-CA" sz="1200" dirty="0"/>
          </a:p>
        </p:txBody>
      </p:sp>
      <p:sp>
        <p:nvSpPr>
          <p:cNvPr id="42" name="Rectangle 41"/>
          <p:cNvSpPr/>
          <p:nvPr/>
        </p:nvSpPr>
        <p:spPr>
          <a:xfrm>
            <a:off x="3961816" y="2068818"/>
            <a:ext cx="1872208" cy="2160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Warp 2 | PC | T</a:t>
            </a:r>
            <a:r>
              <a:rPr lang="en-US" sz="1200" baseline="-25000" dirty="0" smtClean="0"/>
              <a:t>5</a:t>
            </a:r>
            <a:r>
              <a:rPr lang="en-US" sz="1200" dirty="0" smtClean="0"/>
              <a:t> T</a:t>
            </a:r>
            <a:r>
              <a:rPr lang="en-US" sz="1200" baseline="-25000" dirty="0" smtClean="0"/>
              <a:t>6</a:t>
            </a:r>
            <a:r>
              <a:rPr lang="en-US" sz="1200" dirty="0" smtClean="0"/>
              <a:t> T</a:t>
            </a:r>
            <a:r>
              <a:rPr lang="en-US" sz="1200" baseline="-25000" dirty="0" smtClean="0"/>
              <a:t>7</a:t>
            </a:r>
            <a:r>
              <a:rPr lang="en-US" sz="1200" dirty="0" smtClean="0"/>
              <a:t> T</a:t>
            </a:r>
            <a:r>
              <a:rPr lang="en-US" sz="1200" baseline="-25000" dirty="0" smtClean="0"/>
              <a:t>8</a:t>
            </a:r>
            <a:r>
              <a:rPr lang="en-US" sz="1200" dirty="0" smtClean="0"/>
              <a:t> |</a:t>
            </a:r>
            <a:endParaRPr lang="en-CA" sz="1200" dirty="0"/>
          </a:p>
        </p:txBody>
      </p:sp>
      <p:sp>
        <p:nvSpPr>
          <p:cNvPr id="43" name="Rectangle 42"/>
          <p:cNvSpPr/>
          <p:nvPr/>
        </p:nvSpPr>
        <p:spPr>
          <a:xfrm rot="16200000">
            <a:off x="3347302" y="3075244"/>
            <a:ext cx="865220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Load/Store Unit</a:t>
            </a:r>
          </a:p>
        </p:txBody>
      </p:sp>
      <p:sp>
        <p:nvSpPr>
          <p:cNvPr id="44" name="Rectangle 43"/>
          <p:cNvSpPr/>
          <p:nvPr/>
        </p:nvSpPr>
        <p:spPr>
          <a:xfrm rot="16200000">
            <a:off x="3851358" y="3075244"/>
            <a:ext cx="865220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Int</a:t>
            </a:r>
            <a:r>
              <a:rPr lang="en-US" sz="1200" dirty="0" smtClean="0"/>
              <a:t>/Float</a:t>
            </a:r>
          </a:p>
          <a:p>
            <a:pPr algn="ctr"/>
            <a:r>
              <a:rPr lang="en-US" sz="1200" dirty="0" smtClean="0"/>
              <a:t>Unit</a:t>
            </a:r>
          </a:p>
        </p:txBody>
      </p:sp>
      <p:sp>
        <p:nvSpPr>
          <p:cNvPr id="45" name="Rectangle 44"/>
          <p:cNvSpPr/>
          <p:nvPr/>
        </p:nvSpPr>
        <p:spPr>
          <a:xfrm rot="16200000">
            <a:off x="4355414" y="3075244"/>
            <a:ext cx="865220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Special </a:t>
            </a:r>
            <a:r>
              <a:rPr lang="en-US" sz="1200" dirty="0" err="1" smtClean="0"/>
              <a:t>Fcn</a:t>
            </a:r>
            <a:endParaRPr lang="en-US" sz="1200" dirty="0" smtClean="0"/>
          </a:p>
          <a:p>
            <a:pPr algn="ctr"/>
            <a:r>
              <a:rPr lang="en-US" sz="1200" dirty="0" smtClean="0"/>
              <a:t>Unit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76056" y="2451541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002060"/>
                </a:solidFill>
              </a:rPr>
              <a:t>…</a:t>
            </a:r>
            <a:endParaRPr lang="en-CA" sz="7200" dirty="0">
              <a:solidFill>
                <a:srgbClr val="00206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779912" y="3723878"/>
            <a:ext cx="0" cy="216024"/>
          </a:xfrm>
          <a:prstGeom prst="straightConnector1">
            <a:avLst/>
          </a:prstGeom>
          <a:ln w="190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2915816" y="1348738"/>
            <a:ext cx="576064" cy="72008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915816" y="2284842"/>
            <a:ext cx="576064" cy="2592288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547184" y="4229058"/>
            <a:ext cx="576064" cy="576064"/>
          </a:xfrm>
          <a:prstGeom prst="rect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Tag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177840" y="4229058"/>
            <a:ext cx="576064" cy="576064"/>
          </a:xfrm>
          <a:prstGeom prst="rect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808496" y="4229058"/>
            <a:ext cx="1080120" cy="576064"/>
          </a:xfrm>
          <a:prstGeom prst="rect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Outstanding </a:t>
            </a:r>
            <a:r>
              <a:rPr lang="en-US" sz="1200" dirty="0" err="1" smtClean="0"/>
              <a:t>mem</a:t>
            </a:r>
            <a:r>
              <a:rPr lang="en-US" sz="1200" dirty="0" smtClean="0"/>
              <a:t>. access handling unit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300192" y="1348738"/>
            <a:ext cx="2448272" cy="3384376"/>
          </a:xfrm>
          <a:prstGeom prst="rect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Outstanding memory access handling unit</a:t>
            </a:r>
          </a:p>
          <a:p>
            <a:pPr algn="ctr"/>
            <a:endParaRPr lang="en-US" sz="1200" dirty="0" smtClean="0"/>
          </a:p>
          <a:p>
            <a:pPr algn="ctr"/>
            <a:r>
              <a:rPr lang="en-US" sz="16600" dirty="0" smtClean="0"/>
              <a:t>?</a:t>
            </a:r>
            <a:endParaRPr lang="en-US" sz="1400" dirty="0" smtClean="0"/>
          </a:p>
          <a:p>
            <a:pPr algn="ctr"/>
            <a:endParaRPr lang="en-US" sz="1200" dirty="0" smtClean="0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5868144" y="1348738"/>
            <a:ext cx="432048" cy="2879196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868144" y="4733114"/>
            <a:ext cx="432048" cy="72008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995-B4CE-4271-A588-D099D60266EA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48" name="Rectangle 47"/>
          <p:cNvSpPr/>
          <p:nvPr/>
        </p:nvSpPr>
        <p:spPr>
          <a:xfrm>
            <a:off x="3563888" y="2499742"/>
            <a:ext cx="2304256" cy="216024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Scoreboard</a:t>
            </a:r>
            <a:endParaRPr lang="en-CA" sz="1200" b="1" dirty="0">
              <a:solidFill>
                <a:schemeClr val="tx1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3779912" y="2715766"/>
            <a:ext cx="0" cy="144016"/>
          </a:xfrm>
          <a:prstGeom prst="straightConnector1">
            <a:avLst/>
          </a:prstGeom>
          <a:ln w="127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4283968" y="2715766"/>
            <a:ext cx="0" cy="144016"/>
          </a:xfrm>
          <a:prstGeom prst="straightConnector1">
            <a:avLst/>
          </a:prstGeom>
          <a:ln w="127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788024" y="2715766"/>
            <a:ext cx="0" cy="144016"/>
          </a:xfrm>
          <a:prstGeom prst="straightConnector1">
            <a:avLst/>
          </a:prstGeom>
          <a:ln w="127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4788024" y="2355726"/>
            <a:ext cx="0" cy="144016"/>
          </a:xfrm>
          <a:prstGeom prst="straightConnector1">
            <a:avLst/>
          </a:prstGeom>
          <a:ln w="127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52" grpId="0" animBg="1"/>
      <p:bldP spid="53" grpId="0" animBg="1"/>
      <p:bldP spid="54" grpId="0" animBg="1"/>
      <p:bldP spid="55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Outstanding Memory Access Handling Unit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MSHR</a:t>
            </a:r>
          </a:p>
          <a:p>
            <a:pPr lvl="1"/>
            <a:r>
              <a:rPr lang="en-US" dirty="0" smtClean="0"/>
              <a:t>Miss Status/Information Holding Register</a:t>
            </a:r>
          </a:p>
          <a:p>
            <a:pPr lvl="1"/>
            <a:r>
              <a:rPr lang="en-US" dirty="0" smtClean="0"/>
              <a:t>Used in GPGPU-</a:t>
            </a:r>
            <a:r>
              <a:rPr lang="en-US" dirty="0" err="1" smtClean="0"/>
              <a:t>sim</a:t>
            </a:r>
            <a:r>
              <a:rPr lang="en-US" dirty="0" smtClean="0"/>
              <a:t> [Bakhoda’2010]</a:t>
            </a:r>
          </a:p>
          <a:p>
            <a:r>
              <a:rPr lang="en-US" dirty="0" smtClean="0"/>
              <a:t>PRT</a:t>
            </a:r>
          </a:p>
          <a:p>
            <a:pPr lvl="1"/>
            <a:r>
              <a:rPr lang="en-US" dirty="0" smtClean="0"/>
              <a:t>Pending Request Table</a:t>
            </a:r>
          </a:p>
          <a:p>
            <a:pPr lvl="1"/>
            <a:r>
              <a:rPr lang="en-US" dirty="0" smtClean="0"/>
              <a:t>Introduced in an NVIDIA patent </a:t>
            </a:r>
            <a:r>
              <a:rPr lang="en-CA" dirty="0" smtClean="0"/>
              <a:t>[Nyland2013]</a:t>
            </a:r>
            <a:endParaRPr lang="en-US" dirty="0" smtClean="0"/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995-B4CE-4271-A588-D099D60266EA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8116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MSHR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structure known as memory access handling unit:</a:t>
            </a:r>
          </a:p>
          <a:p>
            <a:pPr lvl="1"/>
            <a:r>
              <a:rPr lang="en-US" dirty="0" smtClean="0"/>
              <a:t>Miss Status/Information Holding Register</a:t>
            </a:r>
          </a:p>
          <a:p>
            <a:r>
              <a:rPr lang="en-US" dirty="0" smtClean="0"/>
              <a:t>A table of N entries</a:t>
            </a:r>
          </a:p>
          <a:p>
            <a:r>
              <a:rPr lang="en-US" dirty="0" smtClean="0"/>
              <a:t>Each entry tracks one missing memory block</a:t>
            </a:r>
          </a:p>
          <a:p>
            <a:r>
              <a:rPr lang="en-US" dirty="0" smtClean="0"/>
              <a:t>Each entry can be shared among M memory requests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995-B4CE-4271-A588-D099D60266EA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/>
          <p:cNvSpPr/>
          <p:nvPr/>
        </p:nvSpPr>
        <p:spPr>
          <a:xfrm>
            <a:off x="539552" y="1160618"/>
            <a:ext cx="2664296" cy="4320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Issued Instruction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3851920" y="3867894"/>
            <a:ext cx="2232248" cy="151216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 the Lower Memory Level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6156176" y="3867894"/>
            <a:ext cx="2232248" cy="151216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From the Lower Memory Level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3779912" y="1184055"/>
            <a:ext cx="2232248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Tag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3779912" y="1635646"/>
            <a:ext cx="4752528" cy="187220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MSHR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MSHR Sample Operation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995-B4CE-4271-A588-D099D60266EA}" type="slidenum">
              <a:rPr lang="en-CA" smtClean="0"/>
              <a:pPr/>
              <a:t>7</a:t>
            </a:fld>
            <a:endParaRPr lang="en-CA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4571998" y="1972806"/>
          <a:ext cx="324036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648072"/>
                <a:gridCol w="648072"/>
                <a:gridCol w="648072"/>
                <a:gridCol w="648072"/>
              </a:tblGrid>
              <a:tr h="356759">
                <a:tc>
                  <a:txBody>
                    <a:bodyPr/>
                    <a:lstStyle/>
                    <a:p>
                      <a:pPr algn="ctr"/>
                      <a:r>
                        <a:rPr lang="en-CA" b="0" dirty="0" smtClean="0">
                          <a:solidFill>
                            <a:srgbClr val="00B050"/>
                          </a:solidFill>
                        </a:rPr>
                        <a:t>#1</a:t>
                      </a:r>
                      <a:endParaRPr lang="en-CA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356759">
                <a:tc>
                  <a:txBody>
                    <a:bodyPr/>
                    <a:lstStyle/>
                    <a:p>
                      <a:pPr algn="ctr"/>
                      <a:r>
                        <a:rPr lang="en-CA" b="0" dirty="0" smtClean="0">
                          <a:solidFill>
                            <a:srgbClr val="00B050"/>
                          </a:solidFill>
                        </a:rPr>
                        <a:t>#2</a:t>
                      </a:r>
                      <a:endParaRPr lang="en-CA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56759">
                <a:tc>
                  <a:txBody>
                    <a:bodyPr/>
                    <a:lstStyle/>
                    <a:p>
                      <a:pPr algn="ctr"/>
                      <a:r>
                        <a:rPr lang="en-CA" b="0" dirty="0" smtClean="0">
                          <a:solidFill>
                            <a:srgbClr val="00B050"/>
                          </a:solidFill>
                        </a:rPr>
                        <a:t>#3</a:t>
                      </a:r>
                      <a:endParaRPr lang="en-CA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356759">
                <a:tc>
                  <a:txBody>
                    <a:bodyPr/>
                    <a:lstStyle/>
                    <a:p>
                      <a:pPr algn="ctr"/>
                      <a:r>
                        <a:rPr lang="en-CA" b="0" dirty="0" smtClean="0">
                          <a:solidFill>
                            <a:srgbClr val="00B050"/>
                          </a:solidFill>
                        </a:rPr>
                        <a:t>#4</a:t>
                      </a:r>
                      <a:endParaRPr lang="en-CA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5108890" y="1756782"/>
            <a:ext cx="79208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90699" y="1972806"/>
            <a:ext cx="0" cy="144016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3873217" y="2518280"/>
            <a:ext cx="884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 entry</a:t>
            </a:r>
            <a:endParaRPr lang="en-CA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868144" y="1842378"/>
            <a:ext cx="1944216" cy="9292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68144" y="1554346"/>
            <a:ext cx="1935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 merged threads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1563638"/>
            <a:ext cx="1208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Block </a:t>
            </a:r>
            <a:r>
              <a:rPr lang="en-US" dirty="0" err="1" smtClean="0">
                <a:solidFill>
                  <a:srgbClr val="FF0000"/>
                </a:solidFill>
              </a:rPr>
              <a:t>addr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26715" y="192328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T1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560" y="1203598"/>
            <a:ext cx="2520280" cy="3600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Warp 1 | PC | T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T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T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T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 |</a:t>
            </a:r>
            <a:endParaRPr lang="en-CA" sz="1600" dirty="0"/>
          </a:p>
        </p:txBody>
      </p:sp>
      <p:sp>
        <p:nvSpPr>
          <p:cNvPr id="17" name="Rectangle 16"/>
          <p:cNvSpPr/>
          <p:nvPr/>
        </p:nvSpPr>
        <p:spPr>
          <a:xfrm>
            <a:off x="539552" y="1779662"/>
            <a:ext cx="2664296" cy="151216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Load/Store Unit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CA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1560" y="2355726"/>
            <a:ext cx="2520280" cy="2880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     |     T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    |     T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     |     T</a:t>
            </a:r>
            <a:r>
              <a:rPr lang="en-US" sz="1400" baseline="-25000" dirty="0" smtClean="0"/>
              <a:t>4</a:t>
            </a:r>
            <a:r>
              <a:rPr lang="en-US" sz="1400" dirty="0" smtClean="0"/>
              <a:t> </a:t>
            </a:r>
            <a:endParaRPr lang="en-CA" sz="1400" dirty="0"/>
          </a:p>
        </p:txBody>
      </p:sp>
      <p:sp>
        <p:nvSpPr>
          <p:cNvPr id="19" name="Rectangle 18"/>
          <p:cNvSpPr/>
          <p:nvPr/>
        </p:nvSpPr>
        <p:spPr>
          <a:xfrm>
            <a:off x="611560" y="2643758"/>
            <a:ext cx="2520280" cy="2880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0x0A4</a:t>
            </a:r>
            <a:r>
              <a:rPr lang="en-US" sz="1200" b="1" dirty="0" smtClean="0">
                <a:solidFill>
                  <a:srgbClr val="FFFF00"/>
                </a:solidFill>
              </a:rPr>
              <a:t>0</a:t>
            </a:r>
            <a:r>
              <a:rPr lang="en-US" sz="1200" b="1" dirty="0" smtClean="0"/>
              <a:t> | </a:t>
            </a:r>
            <a:r>
              <a:rPr lang="en-US" sz="1200" b="1" dirty="0" smtClean="0">
                <a:solidFill>
                  <a:srgbClr val="FF0000"/>
                </a:solidFill>
              </a:rPr>
              <a:t>0x0A4</a:t>
            </a:r>
            <a:r>
              <a:rPr lang="en-US" sz="1200" b="1" dirty="0" smtClean="0">
                <a:solidFill>
                  <a:srgbClr val="FFFF00"/>
                </a:solidFill>
              </a:rPr>
              <a:t>4</a:t>
            </a:r>
            <a:r>
              <a:rPr lang="en-US" sz="1200" b="1" dirty="0" smtClean="0"/>
              <a:t> | </a:t>
            </a:r>
            <a:r>
              <a:rPr lang="en-US" sz="1200" b="1" dirty="0" smtClean="0">
                <a:solidFill>
                  <a:srgbClr val="FF0000"/>
                </a:solidFill>
              </a:rPr>
              <a:t>0x0A5</a:t>
            </a:r>
            <a:r>
              <a:rPr lang="en-US" sz="1200" b="1" dirty="0" smtClean="0">
                <a:solidFill>
                  <a:srgbClr val="FFFF00"/>
                </a:solidFill>
              </a:rPr>
              <a:t>0</a:t>
            </a:r>
            <a:r>
              <a:rPr lang="en-US" sz="1200" b="1" dirty="0" smtClean="0"/>
              <a:t> | </a:t>
            </a:r>
            <a:r>
              <a:rPr lang="en-US" sz="1200" b="1" dirty="0" smtClean="0">
                <a:solidFill>
                  <a:srgbClr val="FF0000"/>
                </a:solidFill>
              </a:rPr>
              <a:t>0x0A5</a:t>
            </a:r>
            <a:r>
              <a:rPr lang="en-US" sz="1200" b="1" dirty="0" smtClean="0">
                <a:solidFill>
                  <a:srgbClr val="FFFF00"/>
                </a:solidFill>
              </a:rPr>
              <a:t>4</a:t>
            </a:r>
            <a:endParaRPr lang="en-CA" sz="1200" b="1" dirty="0">
              <a:solidFill>
                <a:srgbClr val="FFFF00"/>
              </a:solidFill>
            </a:endParaRPr>
          </a:p>
        </p:txBody>
      </p:sp>
      <p:cxnSp>
        <p:nvCxnSpPr>
          <p:cNvPr id="20" name="Straight Arrow Connector 19"/>
          <p:cNvCxnSpPr>
            <a:stCxn id="128" idx="2"/>
            <a:endCxn id="17" idx="0"/>
          </p:cNvCxnSpPr>
          <p:nvPr/>
        </p:nvCxnSpPr>
        <p:spPr>
          <a:xfrm>
            <a:off x="1871700" y="1592666"/>
            <a:ext cx="0" cy="1869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674787" y="192328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T2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1560" y="2355726"/>
            <a:ext cx="2520280" cy="2880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</a:t>
            </a:r>
            <a:r>
              <a:rPr lang="en-US" sz="1400" baseline="-25000" dirty="0" smtClean="0"/>
              <a:t>5</a:t>
            </a:r>
            <a:r>
              <a:rPr lang="en-US" sz="1400" dirty="0" smtClean="0"/>
              <a:t>     |     T</a:t>
            </a:r>
            <a:r>
              <a:rPr lang="en-US" sz="1400" baseline="-25000" dirty="0" smtClean="0"/>
              <a:t>6</a:t>
            </a:r>
            <a:r>
              <a:rPr lang="en-US" sz="1400" dirty="0" smtClean="0"/>
              <a:t>     |     -     |     T</a:t>
            </a:r>
            <a:r>
              <a:rPr lang="en-US" sz="1400" baseline="-25000" dirty="0" smtClean="0"/>
              <a:t>8</a:t>
            </a:r>
            <a:r>
              <a:rPr lang="en-US" sz="1400" dirty="0" smtClean="0"/>
              <a:t> </a:t>
            </a:r>
            <a:endParaRPr lang="en-CA" sz="1400" dirty="0"/>
          </a:p>
        </p:txBody>
      </p:sp>
      <p:sp>
        <p:nvSpPr>
          <p:cNvPr id="29" name="Rectangle 28"/>
          <p:cNvSpPr/>
          <p:nvPr/>
        </p:nvSpPr>
        <p:spPr>
          <a:xfrm>
            <a:off x="611560" y="2643758"/>
            <a:ext cx="2520280" cy="2880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0x0A6</a:t>
            </a:r>
            <a:r>
              <a:rPr lang="en-US" sz="1200" b="1" dirty="0" smtClean="0">
                <a:solidFill>
                  <a:srgbClr val="FFFF00"/>
                </a:solidFill>
              </a:rPr>
              <a:t>4</a:t>
            </a:r>
            <a:r>
              <a:rPr lang="en-US" sz="1200" b="1" dirty="0" smtClean="0"/>
              <a:t> | </a:t>
            </a:r>
            <a:r>
              <a:rPr lang="en-US" sz="1200" b="1" dirty="0" smtClean="0">
                <a:solidFill>
                  <a:srgbClr val="FF0000"/>
                </a:solidFill>
              </a:rPr>
              <a:t>0x0A6</a:t>
            </a:r>
            <a:r>
              <a:rPr lang="en-US" sz="1200" b="1" dirty="0" smtClean="0">
                <a:solidFill>
                  <a:srgbClr val="FFFF00"/>
                </a:solidFill>
              </a:rPr>
              <a:t>8</a:t>
            </a:r>
            <a:r>
              <a:rPr lang="en-US" sz="1200" b="1" dirty="0" smtClean="0"/>
              <a:t> |      -     | </a:t>
            </a:r>
            <a:r>
              <a:rPr lang="en-US" sz="1200" b="1" dirty="0" smtClean="0">
                <a:solidFill>
                  <a:srgbClr val="FF0000"/>
                </a:solidFill>
              </a:rPr>
              <a:t>0x0A6</a:t>
            </a:r>
            <a:r>
              <a:rPr lang="en-US" sz="1200" b="1" dirty="0" smtClean="0">
                <a:solidFill>
                  <a:srgbClr val="FFFF00"/>
                </a:solidFill>
              </a:rPr>
              <a:t>F</a:t>
            </a:r>
            <a:endParaRPr lang="en-CA" sz="1200" b="1" dirty="0">
              <a:solidFill>
                <a:srgbClr val="FFFF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1560" y="1203598"/>
            <a:ext cx="2520280" cy="3600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Warp 2 | PC | T</a:t>
            </a:r>
            <a:r>
              <a:rPr lang="en-US" sz="1600" baseline="-25000" dirty="0" smtClean="0"/>
              <a:t>5</a:t>
            </a:r>
            <a:r>
              <a:rPr lang="en-US" sz="1600" dirty="0" smtClean="0"/>
              <a:t> T</a:t>
            </a:r>
            <a:r>
              <a:rPr lang="en-US" sz="1600" baseline="-25000" dirty="0" smtClean="0"/>
              <a:t>6</a:t>
            </a:r>
            <a:r>
              <a:rPr lang="en-US" sz="1600" dirty="0" smtClean="0"/>
              <a:t>  -  T</a:t>
            </a:r>
            <a:r>
              <a:rPr lang="en-US" sz="1600" baseline="-25000" dirty="0" smtClean="0"/>
              <a:t>8</a:t>
            </a:r>
            <a:r>
              <a:rPr lang="en-US" sz="1600" dirty="0" smtClean="0"/>
              <a:t> |</a:t>
            </a:r>
            <a:endParaRPr lang="en-CA" sz="1600" dirty="0"/>
          </a:p>
        </p:txBody>
      </p:sp>
      <p:sp>
        <p:nvSpPr>
          <p:cNvPr id="45" name="Rectangle 44"/>
          <p:cNvSpPr/>
          <p:nvPr/>
        </p:nvSpPr>
        <p:spPr>
          <a:xfrm>
            <a:off x="4139952" y="3867894"/>
            <a:ext cx="1728192" cy="3600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0x0A4</a:t>
            </a:r>
            <a:r>
              <a:rPr lang="en-US" sz="1600" dirty="0" smtClean="0"/>
              <a:t> | </a:t>
            </a:r>
            <a:r>
              <a:rPr lang="en-US" sz="1600" dirty="0" smtClean="0">
                <a:solidFill>
                  <a:srgbClr val="00B050"/>
                </a:solidFill>
              </a:rPr>
              <a:t>#1 </a:t>
            </a:r>
            <a:endParaRPr lang="en-CA" sz="1600" dirty="0"/>
          </a:p>
        </p:txBody>
      </p:sp>
      <p:sp>
        <p:nvSpPr>
          <p:cNvPr id="46" name="Rectangle 45"/>
          <p:cNvSpPr/>
          <p:nvPr/>
        </p:nvSpPr>
        <p:spPr>
          <a:xfrm>
            <a:off x="5165064" y="1951866"/>
            <a:ext cx="768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0x0A4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985838" y="2089582"/>
            <a:ext cx="4459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0x0</a:t>
            </a:r>
            <a:endParaRPr lang="en-CA" sz="1400" dirty="0">
              <a:solidFill>
                <a:srgbClr val="FFFF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588224" y="2089582"/>
            <a:ext cx="5373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0x04</a:t>
            </a:r>
            <a:endParaRPr lang="en-CA" sz="1400" dirty="0">
              <a:solidFill>
                <a:srgbClr val="FFFF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139952" y="4227934"/>
            <a:ext cx="1728192" cy="3600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0x0A5</a:t>
            </a:r>
            <a:r>
              <a:rPr lang="en-US" sz="1600" dirty="0" smtClean="0"/>
              <a:t> | </a:t>
            </a:r>
            <a:r>
              <a:rPr lang="en-US" sz="1600" dirty="0" smtClean="0">
                <a:solidFill>
                  <a:srgbClr val="00B050"/>
                </a:solidFill>
              </a:rPr>
              <a:t>#2</a:t>
            </a:r>
            <a:endParaRPr lang="en-CA" sz="1600" dirty="0"/>
          </a:p>
        </p:txBody>
      </p:sp>
      <p:sp>
        <p:nvSpPr>
          <p:cNvPr id="68" name="Oval 67"/>
          <p:cNvSpPr/>
          <p:nvPr/>
        </p:nvSpPr>
        <p:spPr>
          <a:xfrm>
            <a:off x="4427984" y="1756782"/>
            <a:ext cx="79208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707904" y="1779662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MSHR ID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5098541" y="3845409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932040" y="4227934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MSHR ID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4499992" y="3723878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665876" y="4227934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Block </a:t>
            </a:r>
            <a:r>
              <a:rPr lang="en-US" dirty="0" err="1" smtClean="0">
                <a:solidFill>
                  <a:srgbClr val="FF0000"/>
                </a:solidFill>
              </a:rPr>
              <a:t>addr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139952" y="4587974"/>
            <a:ext cx="1728192" cy="3600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0x0A6</a:t>
            </a:r>
            <a:r>
              <a:rPr lang="en-US" sz="1600" dirty="0" smtClean="0"/>
              <a:t> | </a:t>
            </a:r>
            <a:r>
              <a:rPr lang="en-US" sz="1600" dirty="0" smtClean="0">
                <a:solidFill>
                  <a:srgbClr val="00B050"/>
                </a:solidFill>
              </a:rPr>
              <a:t>#3</a:t>
            </a:r>
            <a:endParaRPr lang="en-CA" sz="1600" dirty="0"/>
          </a:p>
        </p:txBody>
      </p:sp>
      <p:sp>
        <p:nvSpPr>
          <p:cNvPr id="82" name="Rectangle 81"/>
          <p:cNvSpPr/>
          <p:nvPr/>
        </p:nvSpPr>
        <p:spPr>
          <a:xfrm>
            <a:off x="6026715" y="230426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T3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674787" y="230426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T4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165064" y="2332846"/>
            <a:ext cx="768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0x0A5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985838" y="2470562"/>
            <a:ext cx="4459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0x0</a:t>
            </a:r>
            <a:endParaRPr lang="en-CA" sz="1400" dirty="0">
              <a:solidFill>
                <a:srgbClr val="FFFF0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588224" y="2470562"/>
            <a:ext cx="5373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0x04</a:t>
            </a:r>
            <a:endParaRPr lang="en-CA" sz="1400" dirty="0">
              <a:solidFill>
                <a:srgbClr val="FFFF00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395536" y="930556"/>
            <a:ext cx="3024336" cy="272131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SM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CA" b="1" dirty="0">
              <a:solidFill>
                <a:schemeClr val="tx1"/>
              </a:solidFill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 flipV="1">
            <a:off x="3203848" y="2571750"/>
            <a:ext cx="288032" cy="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ounded Rectangle 107"/>
          <p:cNvSpPr/>
          <p:nvPr/>
        </p:nvSpPr>
        <p:spPr>
          <a:xfrm>
            <a:off x="3491880" y="915566"/>
            <a:ext cx="5328592" cy="27363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L1 $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228184" y="1184055"/>
            <a:ext cx="2304256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Data</a:t>
            </a:r>
          </a:p>
        </p:txBody>
      </p:sp>
      <p:cxnSp>
        <p:nvCxnSpPr>
          <p:cNvPr id="118" name="Straight Arrow Connector 117"/>
          <p:cNvCxnSpPr/>
          <p:nvPr/>
        </p:nvCxnSpPr>
        <p:spPr>
          <a:xfrm>
            <a:off x="5004048" y="3651870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6372200" y="3867894"/>
            <a:ext cx="1728192" cy="3600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DATA </a:t>
            </a:r>
            <a:r>
              <a:rPr lang="en-US" sz="1600" dirty="0" smtClean="0"/>
              <a:t>| </a:t>
            </a:r>
            <a:r>
              <a:rPr lang="en-US" sz="1600" dirty="0" smtClean="0">
                <a:solidFill>
                  <a:srgbClr val="00B050"/>
                </a:solidFill>
              </a:rPr>
              <a:t>#1 </a:t>
            </a:r>
            <a:endParaRPr lang="en-CA" sz="1600" dirty="0"/>
          </a:p>
        </p:txBody>
      </p:sp>
      <p:sp>
        <p:nvSpPr>
          <p:cNvPr id="120" name="Rectangle 119"/>
          <p:cNvSpPr/>
          <p:nvPr/>
        </p:nvSpPr>
        <p:spPr>
          <a:xfrm>
            <a:off x="6372200" y="3867894"/>
            <a:ext cx="1728192" cy="3600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DATA</a:t>
            </a:r>
            <a:r>
              <a:rPr lang="en-US" sz="1600" dirty="0" smtClean="0"/>
              <a:t> | </a:t>
            </a:r>
            <a:r>
              <a:rPr lang="en-US" sz="1600" dirty="0" smtClean="0">
                <a:solidFill>
                  <a:srgbClr val="00B050"/>
                </a:solidFill>
              </a:rPr>
              <a:t>#2 </a:t>
            </a:r>
            <a:endParaRPr lang="en-CA" sz="1600" dirty="0"/>
          </a:p>
        </p:txBody>
      </p:sp>
      <p:sp>
        <p:nvSpPr>
          <p:cNvPr id="121" name="Rectangle 120"/>
          <p:cNvSpPr/>
          <p:nvPr/>
        </p:nvSpPr>
        <p:spPr>
          <a:xfrm>
            <a:off x="6372200" y="3867894"/>
            <a:ext cx="1728192" cy="3600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DATA</a:t>
            </a:r>
            <a:r>
              <a:rPr lang="en-US" sz="1600" dirty="0" smtClean="0"/>
              <a:t> | </a:t>
            </a:r>
            <a:r>
              <a:rPr lang="en-US" sz="1600" dirty="0" smtClean="0">
                <a:solidFill>
                  <a:srgbClr val="00B050"/>
                </a:solidFill>
              </a:rPr>
              <a:t>#3 </a:t>
            </a:r>
            <a:endParaRPr lang="en-CA" sz="1600" dirty="0"/>
          </a:p>
        </p:txBody>
      </p:sp>
      <p:cxnSp>
        <p:nvCxnSpPr>
          <p:cNvPr id="122" name="Straight Arrow Connector 121"/>
          <p:cNvCxnSpPr/>
          <p:nvPr/>
        </p:nvCxnSpPr>
        <p:spPr>
          <a:xfrm flipV="1">
            <a:off x="7236296" y="3651870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Explosion 1 123"/>
          <p:cNvSpPr/>
          <p:nvPr/>
        </p:nvSpPr>
        <p:spPr>
          <a:xfrm>
            <a:off x="3779912" y="627534"/>
            <a:ext cx="1872208" cy="1656184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Cache Miss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026715" y="2664698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T5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294651" y="2664698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T8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674787" y="2664698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T6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165064" y="2693281"/>
            <a:ext cx="768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0x0A6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5940152" y="2830997"/>
            <a:ext cx="5373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0x04</a:t>
            </a:r>
            <a:endParaRPr lang="en-CA" sz="1400" dirty="0">
              <a:solidFill>
                <a:srgbClr val="FFFF00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212898" y="2830997"/>
            <a:ext cx="5277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0x0F</a:t>
            </a:r>
            <a:endParaRPr lang="en-CA" sz="1400" dirty="0">
              <a:solidFill>
                <a:srgbClr val="FFFF00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588224" y="2830997"/>
            <a:ext cx="5373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0x08</a:t>
            </a:r>
            <a:endParaRPr lang="en-CA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/>
      <p:bldP spid="10" grpId="0"/>
      <p:bldP spid="11" grpId="0"/>
      <p:bldP spid="11" grpId="1"/>
      <p:bldP spid="13" grpId="0"/>
      <p:bldP spid="13" grpId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2" grpId="0"/>
      <p:bldP spid="22" grpId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45" grpId="0" animBg="1"/>
      <p:bldP spid="45" grpId="1" animBg="1"/>
      <p:bldP spid="46" grpId="0"/>
      <p:bldP spid="46" grpId="1"/>
      <p:bldP spid="58" grpId="0"/>
      <p:bldP spid="58" grpId="1"/>
      <p:bldP spid="61" grpId="0"/>
      <p:bldP spid="61" grpId="1"/>
      <p:bldP spid="67" grpId="0" animBg="1"/>
      <p:bldP spid="67" grpId="1" animBg="1"/>
      <p:bldP spid="68" grpId="0" animBg="1"/>
      <p:bldP spid="68" grpId="1" animBg="1"/>
      <p:bldP spid="69" grpId="0"/>
      <p:bldP spid="69" grpId="1"/>
      <p:bldP spid="70" grpId="0" animBg="1"/>
      <p:bldP spid="70" grpId="1" animBg="1"/>
      <p:bldP spid="71" grpId="0"/>
      <p:bldP spid="71" grpId="1"/>
      <p:bldP spid="72" grpId="0" animBg="1"/>
      <p:bldP spid="72" grpId="1" animBg="1"/>
      <p:bldP spid="73" grpId="0"/>
      <p:bldP spid="73" grpId="1"/>
      <p:bldP spid="79" grpId="0" animBg="1"/>
      <p:bldP spid="79" grpId="1" animBg="1"/>
      <p:bldP spid="82" grpId="0"/>
      <p:bldP spid="82" grpId="1"/>
      <p:bldP spid="85" grpId="0"/>
      <p:bldP spid="85" grpId="1"/>
      <p:bldP spid="86" grpId="0"/>
      <p:bldP spid="86" grpId="1"/>
      <p:bldP spid="88" grpId="0"/>
      <p:bldP spid="88" grpId="1"/>
      <p:bldP spid="91" grpId="0"/>
      <p:bldP spid="91" grpId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4" grpId="0" animBg="1"/>
      <p:bldP spid="124" grpId="1" animBg="1"/>
      <p:bldP spid="124" grpId="2" animBg="1"/>
      <p:bldP spid="124" grpId="3" animBg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PRT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 structure known as memory access handling unit:</a:t>
            </a:r>
          </a:p>
          <a:p>
            <a:pPr lvl="1"/>
            <a:r>
              <a:rPr lang="en-US" dirty="0" smtClean="0"/>
              <a:t>Pending Request Table</a:t>
            </a:r>
          </a:p>
          <a:p>
            <a:r>
              <a:rPr lang="en-US" dirty="0" smtClean="0"/>
              <a:t>A table of N entries</a:t>
            </a:r>
          </a:p>
          <a:p>
            <a:r>
              <a:rPr lang="en-US" dirty="0" smtClean="0"/>
              <a:t>Each entry tracks one warp memory instruction</a:t>
            </a:r>
          </a:p>
          <a:p>
            <a:r>
              <a:rPr lang="en-US" dirty="0" smtClean="0"/>
              <a:t>Each entry may generate multiple memory requests</a:t>
            </a:r>
          </a:p>
          <a:p>
            <a:pPr lvl="1"/>
            <a:r>
              <a:rPr lang="en-US" dirty="0" smtClean="0"/>
              <a:t>Thread mask specifies the associated threads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995-B4CE-4271-A588-D099D60266EA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/>
          <p:cNvSpPr/>
          <p:nvPr/>
        </p:nvSpPr>
        <p:spPr>
          <a:xfrm>
            <a:off x="539552" y="1160618"/>
            <a:ext cx="2664296" cy="4320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Issued Instruction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3851920" y="3867894"/>
            <a:ext cx="2232248" cy="151216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 the Lower Memory Level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6156176" y="3867894"/>
            <a:ext cx="2232248" cy="151216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From the Lower Memory Level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3779912" y="1184055"/>
            <a:ext cx="2232248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Tag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3779912" y="1635646"/>
            <a:ext cx="4752528" cy="187220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PRT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PRT Sample Operation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995-B4CE-4271-A588-D099D60266EA}" type="slidenum">
              <a:rPr lang="en-CA" smtClean="0"/>
              <a:pPr/>
              <a:t>9</a:t>
            </a:fld>
            <a:endParaRPr lang="en-CA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3923927" y="1972806"/>
          <a:ext cx="453650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648072"/>
                <a:gridCol w="648072"/>
                <a:gridCol w="648072"/>
                <a:gridCol w="648072"/>
                <a:gridCol w="648072"/>
                <a:gridCol w="648072"/>
              </a:tblGrid>
              <a:tr h="356759">
                <a:tc>
                  <a:txBody>
                    <a:bodyPr/>
                    <a:lstStyle/>
                    <a:p>
                      <a:pPr algn="ctr"/>
                      <a:r>
                        <a:rPr lang="en-CA" b="0" dirty="0" smtClean="0">
                          <a:solidFill>
                            <a:srgbClr val="00B050"/>
                          </a:solidFill>
                        </a:rPr>
                        <a:t>#1</a:t>
                      </a:r>
                      <a:endParaRPr lang="en-CA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356759">
                <a:tc>
                  <a:txBody>
                    <a:bodyPr/>
                    <a:lstStyle/>
                    <a:p>
                      <a:pPr algn="ctr"/>
                      <a:r>
                        <a:rPr lang="en-CA" b="0" dirty="0" smtClean="0">
                          <a:solidFill>
                            <a:srgbClr val="00B050"/>
                          </a:solidFill>
                        </a:rPr>
                        <a:t>#2</a:t>
                      </a:r>
                      <a:endParaRPr lang="en-CA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56759">
                <a:tc>
                  <a:txBody>
                    <a:bodyPr/>
                    <a:lstStyle/>
                    <a:p>
                      <a:pPr algn="ctr"/>
                      <a:r>
                        <a:rPr lang="en-CA" b="0" dirty="0" smtClean="0">
                          <a:solidFill>
                            <a:srgbClr val="00B050"/>
                          </a:solidFill>
                        </a:rPr>
                        <a:t>#3</a:t>
                      </a:r>
                      <a:endParaRPr lang="en-CA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356759">
                <a:tc>
                  <a:txBody>
                    <a:bodyPr/>
                    <a:lstStyle/>
                    <a:p>
                      <a:pPr algn="ctr"/>
                      <a:r>
                        <a:rPr lang="en-CA" b="0" dirty="0" smtClean="0">
                          <a:solidFill>
                            <a:srgbClr val="00B050"/>
                          </a:solidFill>
                        </a:rPr>
                        <a:t>#4</a:t>
                      </a:r>
                      <a:endParaRPr lang="en-CA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4460819" y="1756782"/>
            <a:ext cx="79208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42628" y="1972806"/>
            <a:ext cx="0" cy="144016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3225146" y="2518280"/>
            <a:ext cx="884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 entry</a:t>
            </a:r>
            <a:endParaRPr lang="en-CA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868145" y="1842378"/>
            <a:ext cx="2592288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56177" y="1482338"/>
            <a:ext cx="2304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Offsets in </a:t>
            </a:r>
            <a:r>
              <a:rPr lang="en-US" dirty="0" err="1" smtClean="0">
                <a:solidFill>
                  <a:srgbClr val="FF0000"/>
                </a:solidFill>
              </a:rPr>
              <a:t>mem</a:t>
            </a:r>
            <a:r>
              <a:rPr lang="en-US" dirty="0" smtClean="0">
                <a:solidFill>
                  <a:srgbClr val="FF0000"/>
                </a:solidFill>
              </a:rPr>
              <a:t>. blocks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1" y="1396742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Warp ID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22443" y="1951866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65000" y="192328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T1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25811" y="192328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T3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73883" y="192328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T4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560" y="1203598"/>
            <a:ext cx="2520280" cy="3600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Warp 1 | PC | T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T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T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T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 |</a:t>
            </a:r>
            <a:endParaRPr lang="en-CA" sz="1600" dirty="0"/>
          </a:p>
        </p:txBody>
      </p:sp>
      <p:sp>
        <p:nvSpPr>
          <p:cNvPr id="17" name="Rectangle 16"/>
          <p:cNvSpPr/>
          <p:nvPr/>
        </p:nvSpPr>
        <p:spPr>
          <a:xfrm>
            <a:off x="539552" y="1779662"/>
            <a:ext cx="2664296" cy="151216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Load/Store Unit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CA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1560" y="2355726"/>
            <a:ext cx="2520280" cy="2880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     |     T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    |     T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     |     T</a:t>
            </a:r>
            <a:r>
              <a:rPr lang="en-US" sz="1400" baseline="-25000" dirty="0" smtClean="0"/>
              <a:t>4</a:t>
            </a:r>
            <a:r>
              <a:rPr lang="en-US" sz="1400" dirty="0" smtClean="0"/>
              <a:t> </a:t>
            </a:r>
            <a:endParaRPr lang="en-CA" sz="1400" dirty="0"/>
          </a:p>
        </p:txBody>
      </p:sp>
      <p:sp>
        <p:nvSpPr>
          <p:cNvPr id="19" name="Rectangle 18"/>
          <p:cNvSpPr/>
          <p:nvPr/>
        </p:nvSpPr>
        <p:spPr>
          <a:xfrm>
            <a:off x="611560" y="2643758"/>
            <a:ext cx="2520280" cy="2880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0x0A4</a:t>
            </a:r>
            <a:r>
              <a:rPr lang="en-US" sz="1200" b="1" dirty="0" smtClean="0">
                <a:solidFill>
                  <a:srgbClr val="FFFF00"/>
                </a:solidFill>
              </a:rPr>
              <a:t>0</a:t>
            </a:r>
            <a:r>
              <a:rPr lang="en-US" sz="1200" b="1" dirty="0" smtClean="0"/>
              <a:t> | </a:t>
            </a:r>
            <a:r>
              <a:rPr lang="en-US" sz="1200" b="1" dirty="0" smtClean="0">
                <a:solidFill>
                  <a:srgbClr val="FF0000"/>
                </a:solidFill>
              </a:rPr>
              <a:t>0x0A4</a:t>
            </a:r>
            <a:r>
              <a:rPr lang="en-US" sz="1200" b="1" dirty="0" smtClean="0">
                <a:solidFill>
                  <a:srgbClr val="FFFF00"/>
                </a:solidFill>
              </a:rPr>
              <a:t>4</a:t>
            </a:r>
            <a:r>
              <a:rPr lang="en-US" sz="1200" b="1" dirty="0" smtClean="0"/>
              <a:t> | </a:t>
            </a:r>
            <a:r>
              <a:rPr lang="en-US" sz="1200" b="1" dirty="0" smtClean="0">
                <a:solidFill>
                  <a:srgbClr val="FF0000"/>
                </a:solidFill>
              </a:rPr>
              <a:t>0x0A5</a:t>
            </a:r>
            <a:r>
              <a:rPr lang="en-US" sz="1200" b="1" dirty="0" smtClean="0">
                <a:solidFill>
                  <a:srgbClr val="FFFF00"/>
                </a:solidFill>
              </a:rPr>
              <a:t>0</a:t>
            </a:r>
            <a:r>
              <a:rPr lang="en-US" sz="1200" b="1" dirty="0" smtClean="0"/>
              <a:t> | </a:t>
            </a:r>
            <a:r>
              <a:rPr lang="en-US" sz="1200" b="1" dirty="0" smtClean="0">
                <a:solidFill>
                  <a:srgbClr val="FF0000"/>
                </a:solidFill>
              </a:rPr>
              <a:t>0x0A5</a:t>
            </a:r>
            <a:r>
              <a:rPr lang="en-US" sz="1200" b="1" dirty="0" smtClean="0">
                <a:solidFill>
                  <a:srgbClr val="FFFF00"/>
                </a:solidFill>
              </a:rPr>
              <a:t>4</a:t>
            </a:r>
            <a:endParaRPr lang="en-CA" sz="1200" b="1" dirty="0">
              <a:solidFill>
                <a:srgbClr val="FFFF00"/>
              </a:solidFill>
            </a:endParaRPr>
          </a:p>
        </p:txBody>
      </p:sp>
      <p:cxnSp>
        <p:nvCxnSpPr>
          <p:cNvPr id="20" name="Straight Arrow Connector 19"/>
          <p:cNvCxnSpPr>
            <a:stCxn id="128" idx="2"/>
            <a:endCxn id="17" idx="0"/>
          </p:cNvCxnSpPr>
          <p:nvPr/>
        </p:nvCxnSpPr>
        <p:spPr>
          <a:xfrm>
            <a:off x="1871700" y="1592666"/>
            <a:ext cx="0" cy="1869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685080" y="192328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T2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1560" y="2355726"/>
            <a:ext cx="2520280" cy="2880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</a:t>
            </a:r>
            <a:r>
              <a:rPr lang="en-US" sz="1400" baseline="-25000" dirty="0" smtClean="0"/>
              <a:t>5</a:t>
            </a:r>
            <a:r>
              <a:rPr lang="en-US" sz="1400" dirty="0" smtClean="0"/>
              <a:t>     |     T</a:t>
            </a:r>
            <a:r>
              <a:rPr lang="en-US" sz="1400" baseline="-25000" dirty="0" smtClean="0"/>
              <a:t>6</a:t>
            </a:r>
            <a:r>
              <a:rPr lang="en-US" sz="1400" dirty="0" smtClean="0"/>
              <a:t>     |     -     |     T</a:t>
            </a:r>
            <a:r>
              <a:rPr lang="en-US" sz="1400" baseline="-25000" dirty="0" smtClean="0"/>
              <a:t>8</a:t>
            </a:r>
            <a:r>
              <a:rPr lang="en-US" sz="1400" dirty="0" smtClean="0"/>
              <a:t> </a:t>
            </a:r>
            <a:endParaRPr lang="en-CA" sz="1400" dirty="0"/>
          </a:p>
        </p:txBody>
      </p:sp>
      <p:sp>
        <p:nvSpPr>
          <p:cNvPr id="29" name="Rectangle 28"/>
          <p:cNvSpPr/>
          <p:nvPr/>
        </p:nvSpPr>
        <p:spPr>
          <a:xfrm>
            <a:off x="611560" y="2643758"/>
            <a:ext cx="2520280" cy="2880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0x0A6</a:t>
            </a:r>
            <a:r>
              <a:rPr lang="en-US" sz="1200" b="1" dirty="0" smtClean="0">
                <a:solidFill>
                  <a:srgbClr val="FFFF00"/>
                </a:solidFill>
              </a:rPr>
              <a:t>4</a:t>
            </a:r>
            <a:r>
              <a:rPr lang="en-US" sz="1200" b="1" dirty="0" smtClean="0"/>
              <a:t> | </a:t>
            </a:r>
            <a:r>
              <a:rPr lang="en-US" sz="1200" b="1" dirty="0" smtClean="0">
                <a:solidFill>
                  <a:srgbClr val="FF0000"/>
                </a:solidFill>
              </a:rPr>
              <a:t>0x0A6</a:t>
            </a:r>
            <a:r>
              <a:rPr lang="en-US" sz="1200" b="1" dirty="0" smtClean="0">
                <a:solidFill>
                  <a:srgbClr val="FFFF00"/>
                </a:solidFill>
              </a:rPr>
              <a:t>8</a:t>
            </a:r>
            <a:r>
              <a:rPr lang="en-US" sz="1200" b="1" dirty="0" smtClean="0"/>
              <a:t> |      -     | </a:t>
            </a:r>
            <a:r>
              <a:rPr lang="en-US" sz="1200" b="1" dirty="0" smtClean="0">
                <a:solidFill>
                  <a:srgbClr val="FF0000"/>
                </a:solidFill>
              </a:rPr>
              <a:t>0x0A6</a:t>
            </a:r>
            <a:r>
              <a:rPr lang="en-US" sz="1200" b="1" dirty="0" smtClean="0">
                <a:solidFill>
                  <a:srgbClr val="FFFF00"/>
                </a:solidFill>
              </a:rPr>
              <a:t>F</a:t>
            </a:r>
            <a:endParaRPr lang="en-CA" sz="1200" b="1" dirty="0">
              <a:solidFill>
                <a:srgbClr val="FFFF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1560" y="1203598"/>
            <a:ext cx="2520280" cy="3600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Warp 2 | PC | T</a:t>
            </a:r>
            <a:r>
              <a:rPr lang="en-US" sz="1600" baseline="-25000" dirty="0" smtClean="0"/>
              <a:t>5</a:t>
            </a:r>
            <a:r>
              <a:rPr lang="en-US" sz="1600" dirty="0" smtClean="0"/>
              <a:t> T</a:t>
            </a:r>
            <a:r>
              <a:rPr lang="en-US" sz="1600" baseline="-25000" dirty="0" smtClean="0"/>
              <a:t>6</a:t>
            </a:r>
            <a:r>
              <a:rPr lang="en-US" sz="1600" dirty="0" smtClean="0"/>
              <a:t>  -  T</a:t>
            </a:r>
            <a:r>
              <a:rPr lang="en-US" sz="1600" baseline="-25000" dirty="0" smtClean="0"/>
              <a:t>8</a:t>
            </a:r>
            <a:r>
              <a:rPr lang="en-US" sz="1600" dirty="0" smtClean="0"/>
              <a:t> |</a:t>
            </a:r>
            <a:endParaRPr lang="en-CA" sz="1600" dirty="0"/>
          </a:p>
        </p:txBody>
      </p:sp>
      <p:sp>
        <p:nvSpPr>
          <p:cNvPr id="45" name="Rectangle 44"/>
          <p:cNvSpPr/>
          <p:nvPr/>
        </p:nvSpPr>
        <p:spPr>
          <a:xfrm>
            <a:off x="4139952" y="3867894"/>
            <a:ext cx="1728192" cy="3600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0x0A4</a:t>
            </a:r>
            <a:r>
              <a:rPr lang="en-US" sz="1600" dirty="0" smtClean="0"/>
              <a:t> | </a:t>
            </a:r>
            <a:r>
              <a:rPr lang="en-US" sz="1600" dirty="0" smtClean="0">
                <a:solidFill>
                  <a:srgbClr val="00B050"/>
                </a:solidFill>
              </a:rPr>
              <a:t>#1 </a:t>
            </a:r>
            <a:r>
              <a:rPr lang="en-US" sz="1600" dirty="0" smtClean="0"/>
              <a:t>| 1100</a:t>
            </a:r>
            <a:endParaRPr lang="en-CA" sz="1600" dirty="0"/>
          </a:p>
        </p:txBody>
      </p:sp>
      <p:sp>
        <p:nvSpPr>
          <p:cNvPr id="46" name="Rectangle 45"/>
          <p:cNvSpPr/>
          <p:nvPr/>
        </p:nvSpPr>
        <p:spPr>
          <a:xfrm>
            <a:off x="4495352" y="1951866"/>
            <a:ext cx="81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Warp1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5292081" y="1900798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76057" y="1396742"/>
            <a:ext cx="1034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Pending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Requests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924123" y="2089582"/>
            <a:ext cx="4459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0x0</a:t>
            </a:r>
            <a:endParaRPr lang="en-CA" sz="1400" dirty="0">
              <a:solidFill>
                <a:srgbClr val="FFFF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284934" y="2089582"/>
            <a:ext cx="4459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0x0</a:t>
            </a:r>
            <a:endParaRPr lang="en-CA" sz="1400" dirty="0">
              <a:solidFill>
                <a:srgbClr val="FFFF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887320" y="2089582"/>
            <a:ext cx="5373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0x04</a:t>
            </a:r>
            <a:endParaRPr lang="en-CA" sz="1400" dirty="0">
              <a:solidFill>
                <a:srgbClr val="FFFF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598517" y="2089582"/>
            <a:ext cx="5373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0x04</a:t>
            </a:r>
            <a:endParaRPr lang="en-CA" sz="1400" dirty="0">
              <a:solidFill>
                <a:srgbClr val="FFFF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139952" y="4227934"/>
            <a:ext cx="1728192" cy="3600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0x0A5</a:t>
            </a:r>
            <a:r>
              <a:rPr lang="en-US" sz="1600" dirty="0" smtClean="0"/>
              <a:t> | </a:t>
            </a:r>
            <a:r>
              <a:rPr lang="en-US" sz="1600" dirty="0" smtClean="0">
                <a:solidFill>
                  <a:srgbClr val="00B050"/>
                </a:solidFill>
              </a:rPr>
              <a:t>#1 </a:t>
            </a:r>
            <a:r>
              <a:rPr lang="en-US" sz="1600" dirty="0" smtClean="0"/>
              <a:t>| 0011</a:t>
            </a:r>
            <a:endParaRPr lang="en-CA" sz="1600" dirty="0"/>
          </a:p>
        </p:txBody>
      </p:sp>
      <p:sp>
        <p:nvSpPr>
          <p:cNvPr id="68" name="Oval 67"/>
          <p:cNvSpPr/>
          <p:nvPr/>
        </p:nvSpPr>
        <p:spPr>
          <a:xfrm>
            <a:off x="3779913" y="1756782"/>
            <a:ext cx="79208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347865" y="1540758"/>
            <a:ext cx="79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PRT ID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810509" y="3845409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536802" y="3570570"/>
            <a:ext cx="79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PRT ID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4181980" y="3723878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87824" y="3723878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Block </a:t>
            </a:r>
            <a:r>
              <a:rPr lang="en-US" dirty="0" err="1" smtClean="0">
                <a:solidFill>
                  <a:srgbClr val="FF0000"/>
                </a:solidFill>
              </a:rPr>
              <a:t>addr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292080" y="3723878"/>
            <a:ext cx="7920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220072" y="4443958"/>
            <a:ext cx="1385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Thread mask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139952" y="4587974"/>
            <a:ext cx="1728192" cy="3600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0x0A6</a:t>
            </a:r>
            <a:r>
              <a:rPr lang="en-US" sz="1600" dirty="0" smtClean="0"/>
              <a:t> | </a:t>
            </a:r>
            <a:r>
              <a:rPr lang="en-US" sz="1600" dirty="0" smtClean="0">
                <a:solidFill>
                  <a:srgbClr val="00B050"/>
                </a:solidFill>
              </a:rPr>
              <a:t>#2 </a:t>
            </a:r>
            <a:r>
              <a:rPr lang="en-US" sz="1600" dirty="0" smtClean="0"/>
              <a:t>| 1101</a:t>
            </a:r>
            <a:endParaRPr lang="en-CA" sz="1600" dirty="0"/>
          </a:p>
        </p:txBody>
      </p:sp>
      <p:sp>
        <p:nvSpPr>
          <p:cNvPr id="81" name="Rectangle 80"/>
          <p:cNvSpPr/>
          <p:nvPr/>
        </p:nvSpPr>
        <p:spPr>
          <a:xfrm>
            <a:off x="5422444" y="2332846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965000" y="230426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T5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325811" y="230426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T7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973883" y="230426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T8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685080" y="230426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T6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495352" y="2332846"/>
            <a:ext cx="81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Warp2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878437" y="2470562"/>
            <a:ext cx="5373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0x04</a:t>
            </a:r>
            <a:endParaRPr lang="en-CA" sz="1400" dirty="0">
              <a:solidFill>
                <a:srgbClr val="FFFF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388328" y="2470562"/>
            <a:ext cx="2391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-</a:t>
            </a:r>
            <a:endParaRPr lang="en-CA" sz="1400" dirty="0">
              <a:solidFill>
                <a:srgbClr val="FFFF0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892130" y="2470562"/>
            <a:ext cx="5277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0x0F</a:t>
            </a:r>
            <a:endParaRPr lang="en-CA" sz="1400" dirty="0">
              <a:solidFill>
                <a:srgbClr val="FFFF0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598517" y="2470562"/>
            <a:ext cx="5373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0x08</a:t>
            </a:r>
            <a:endParaRPr lang="en-CA" sz="1400" dirty="0">
              <a:solidFill>
                <a:srgbClr val="FFFF00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395536" y="930556"/>
            <a:ext cx="3024336" cy="272131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SM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CA" b="1" dirty="0">
              <a:solidFill>
                <a:schemeClr val="tx1"/>
              </a:solidFill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 flipV="1">
            <a:off x="3203848" y="2571750"/>
            <a:ext cx="288032" cy="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ounded Rectangle 107"/>
          <p:cNvSpPr/>
          <p:nvPr/>
        </p:nvSpPr>
        <p:spPr>
          <a:xfrm>
            <a:off x="3491880" y="915566"/>
            <a:ext cx="5328592" cy="27363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L1 $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228184" y="1184055"/>
            <a:ext cx="2304256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5436096" y="1946163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CA" dirty="0">
              <a:solidFill>
                <a:schemeClr val="bg1"/>
              </a:solidFill>
            </a:endParaRPr>
          </a:p>
        </p:txBody>
      </p:sp>
      <p:cxnSp>
        <p:nvCxnSpPr>
          <p:cNvPr id="118" name="Straight Arrow Connector 117"/>
          <p:cNvCxnSpPr/>
          <p:nvPr/>
        </p:nvCxnSpPr>
        <p:spPr>
          <a:xfrm>
            <a:off x="5004048" y="3651870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6372200" y="3867894"/>
            <a:ext cx="1728192" cy="3600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DATA </a:t>
            </a:r>
            <a:r>
              <a:rPr lang="en-US" sz="1600" dirty="0" smtClean="0"/>
              <a:t>| </a:t>
            </a:r>
            <a:r>
              <a:rPr lang="en-US" sz="1600" dirty="0" smtClean="0">
                <a:solidFill>
                  <a:srgbClr val="00B050"/>
                </a:solidFill>
              </a:rPr>
              <a:t>#1 </a:t>
            </a:r>
            <a:r>
              <a:rPr lang="en-US" sz="1600" dirty="0" smtClean="0"/>
              <a:t>| 1100</a:t>
            </a:r>
            <a:endParaRPr lang="en-CA" sz="1600" dirty="0"/>
          </a:p>
        </p:txBody>
      </p:sp>
      <p:sp>
        <p:nvSpPr>
          <p:cNvPr id="120" name="Rectangle 119"/>
          <p:cNvSpPr/>
          <p:nvPr/>
        </p:nvSpPr>
        <p:spPr>
          <a:xfrm>
            <a:off x="6372200" y="3867894"/>
            <a:ext cx="1728192" cy="3600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DATA</a:t>
            </a:r>
            <a:r>
              <a:rPr lang="en-US" sz="1600" dirty="0" smtClean="0"/>
              <a:t> | </a:t>
            </a:r>
            <a:r>
              <a:rPr lang="en-US" sz="1600" dirty="0" smtClean="0">
                <a:solidFill>
                  <a:srgbClr val="00B050"/>
                </a:solidFill>
              </a:rPr>
              <a:t>#1 </a:t>
            </a:r>
            <a:r>
              <a:rPr lang="en-US" sz="1600" dirty="0" smtClean="0"/>
              <a:t>| 0011</a:t>
            </a:r>
            <a:endParaRPr lang="en-CA" sz="1600" dirty="0"/>
          </a:p>
        </p:txBody>
      </p:sp>
      <p:sp>
        <p:nvSpPr>
          <p:cNvPr id="121" name="Rectangle 120"/>
          <p:cNvSpPr/>
          <p:nvPr/>
        </p:nvSpPr>
        <p:spPr>
          <a:xfrm>
            <a:off x="6372200" y="3867894"/>
            <a:ext cx="1728192" cy="3600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DATA</a:t>
            </a:r>
            <a:r>
              <a:rPr lang="en-US" sz="1600" dirty="0" smtClean="0"/>
              <a:t> | </a:t>
            </a:r>
            <a:r>
              <a:rPr lang="en-US" sz="1600" dirty="0" smtClean="0">
                <a:solidFill>
                  <a:srgbClr val="00B050"/>
                </a:solidFill>
              </a:rPr>
              <a:t>#2 </a:t>
            </a:r>
            <a:r>
              <a:rPr lang="en-US" sz="1600" dirty="0" smtClean="0"/>
              <a:t>| 1101</a:t>
            </a:r>
            <a:endParaRPr lang="en-CA" sz="1600" dirty="0"/>
          </a:p>
        </p:txBody>
      </p:sp>
      <p:cxnSp>
        <p:nvCxnSpPr>
          <p:cNvPr id="122" name="Straight Arrow Connector 121"/>
          <p:cNvCxnSpPr/>
          <p:nvPr/>
        </p:nvCxnSpPr>
        <p:spPr>
          <a:xfrm flipV="1">
            <a:off x="7236296" y="3651870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Explosion 1 123"/>
          <p:cNvSpPr/>
          <p:nvPr/>
        </p:nvSpPr>
        <p:spPr>
          <a:xfrm>
            <a:off x="3707904" y="627534"/>
            <a:ext cx="1872208" cy="1656184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Cache Miss</a:t>
            </a:r>
            <a:endParaRPr lang="en-CA" dirty="0">
              <a:solidFill>
                <a:srgbClr val="FF0000"/>
              </a:solidFill>
            </a:endParaRPr>
          </a:p>
        </p:txBody>
      </p:sp>
      <p:cxnSp>
        <p:nvCxnSpPr>
          <p:cNvPr id="131" name="Straight Arrow Connector 130"/>
          <p:cNvCxnSpPr/>
          <p:nvPr/>
        </p:nvCxnSpPr>
        <p:spPr>
          <a:xfrm flipH="1">
            <a:off x="5868144" y="1923678"/>
            <a:ext cx="2592288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6156176" y="156363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Warp size</a:t>
            </a:r>
            <a:endParaRPr lang="en-C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2" grpId="0"/>
      <p:bldP spid="22" grpId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45" grpId="0" animBg="1"/>
      <p:bldP spid="45" grpId="1" animBg="1"/>
      <p:bldP spid="46" grpId="0"/>
      <p:bldP spid="46" grpId="1"/>
      <p:bldP spid="51" grpId="0" animBg="1"/>
      <p:bldP spid="51" grpId="1" animBg="1"/>
      <p:bldP spid="52" grpId="0"/>
      <p:bldP spid="52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7" grpId="0" animBg="1"/>
      <p:bldP spid="67" grpId="1" animBg="1"/>
      <p:bldP spid="68" grpId="0" animBg="1"/>
      <p:bldP spid="68" grpId="1" animBg="1"/>
      <p:bldP spid="69" grpId="0"/>
      <p:bldP spid="69" grpId="1"/>
      <p:bldP spid="70" grpId="0" animBg="1"/>
      <p:bldP spid="70" grpId="1" animBg="1"/>
      <p:bldP spid="71" grpId="0"/>
      <p:bldP spid="71" grpId="1"/>
      <p:bldP spid="72" grpId="0" animBg="1"/>
      <p:bldP spid="72" grpId="1" animBg="1"/>
      <p:bldP spid="73" grpId="0"/>
      <p:bldP spid="73" grpId="1"/>
      <p:bldP spid="77" grpId="0" animBg="1"/>
      <p:bldP spid="77" grpId="1" animBg="1"/>
      <p:bldP spid="78" grpId="0"/>
      <p:bldP spid="78" grpId="1"/>
      <p:bldP spid="79" grpId="0" animBg="1"/>
      <p:bldP spid="79" grpId="1" animBg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117" grpId="0"/>
      <p:bldP spid="117" grpId="1"/>
      <p:bldP spid="117" grpId="2"/>
      <p:bldP spid="117" grpId="3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4" grpId="0" animBg="1"/>
      <p:bldP spid="124" grpId="1" animBg="1"/>
      <p:bldP spid="124" grpId="2" animBg="1"/>
      <p:bldP spid="124" grpId="3" animBg="1"/>
      <p:bldP spid="1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5551</TotalTime>
  <Words>2910</Words>
  <Application>Microsoft Macintosh PowerPoint</Application>
  <PresentationFormat>On-screen Show (16:9)</PresentationFormat>
  <Paragraphs>1111</Paragraphs>
  <Slides>30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Understanding Outstanding Memory Request Handling Resources in GPGPUs</vt:lpstr>
      <vt:lpstr>This Work</vt:lpstr>
      <vt:lpstr>Outline</vt:lpstr>
      <vt:lpstr>NVIDIA-like GPU Micro-architecture</vt:lpstr>
      <vt:lpstr>Outstanding Memory Access Handling Unit</vt:lpstr>
      <vt:lpstr>MSHR</vt:lpstr>
      <vt:lpstr>MSHR Sample Operation</vt:lpstr>
      <vt:lpstr>PRT</vt:lpstr>
      <vt:lpstr>PRT Sample Operation</vt:lpstr>
      <vt:lpstr>Stressing Memory Access Handling Unit</vt:lpstr>
      <vt:lpstr>Stressing Memory Access Handling Unit (2)</vt:lpstr>
      <vt:lpstr>Stressing Memory Access Handling Unit (3)</vt:lpstr>
      <vt:lpstr>MSHR vs PRT test?</vt:lpstr>
      <vt:lpstr>Finding MSHR Parameters</vt:lpstr>
      <vt:lpstr>Thread-Latency Plot</vt:lpstr>
      <vt:lpstr>Methodology</vt:lpstr>
      <vt:lpstr>#1 Fermi: MSHR vs PRT Test?</vt:lpstr>
      <vt:lpstr>#1 Fermi: MSHR Parameters</vt:lpstr>
      <vt:lpstr>#2 Kepler: MSHR vs PRT Test?</vt:lpstr>
      <vt:lpstr>#2 Kepler: PRT Parameters</vt:lpstr>
      <vt:lpstr>Conclusion</vt:lpstr>
      <vt:lpstr>PowerPoint Presentation</vt:lpstr>
      <vt:lpstr>References</vt:lpstr>
      <vt:lpstr>Micro-benchmark Skeleton </vt:lpstr>
      <vt:lpstr>Thread-Latency Plot</vt:lpstr>
      <vt:lpstr>#1 Tesla C2070: MSHR or PRT Test?</vt:lpstr>
      <vt:lpstr>#1 Tesla C2070: MSHR Parameters</vt:lpstr>
      <vt:lpstr>#2 Tesla K20c: MSHR or PRT Test?</vt:lpstr>
      <vt:lpstr>#2 Tesla K20c: PRT Parameters</vt:lpstr>
      <vt:lpstr>Stressing Outstanding Memory Access Resources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Outstanding Memory Request Handling Resources in GPGPUs</dc:title>
  <dc:creator>Ahmad</dc:creator>
  <cp:lastModifiedBy>Amirali Baniasadi</cp:lastModifiedBy>
  <cp:revision>404</cp:revision>
  <dcterms:created xsi:type="dcterms:W3CDTF">2015-05-18T17:12:07Z</dcterms:created>
  <dcterms:modified xsi:type="dcterms:W3CDTF">2015-06-01T18:20:30Z</dcterms:modified>
</cp:coreProperties>
</file>