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73" r:id="rId3"/>
    <p:sldId id="257" r:id="rId4"/>
    <p:sldId id="258" r:id="rId5"/>
    <p:sldId id="276" r:id="rId6"/>
    <p:sldId id="274" r:id="rId7"/>
    <p:sldId id="281" r:id="rId8"/>
    <p:sldId id="280" r:id="rId9"/>
    <p:sldId id="259" r:id="rId10"/>
    <p:sldId id="260" r:id="rId11"/>
    <p:sldId id="282" r:id="rId12"/>
    <p:sldId id="285" r:id="rId13"/>
    <p:sldId id="261" r:id="rId14"/>
    <p:sldId id="283" r:id="rId15"/>
    <p:sldId id="286" r:id="rId16"/>
    <p:sldId id="262" r:id="rId17"/>
    <p:sldId id="279" r:id="rId18"/>
    <p:sldId id="278" r:id="rId19"/>
    <p:sldId id="263" r:id="rId20"/>
    <p:sldId id="265" r:id="rId21"/>
    <p:sldId id="266" r:id="rId22"/>
    <p:sldId id="267" r:id="rId23"/>
    <p:sldId id="268" r:id="rId24"/>
    <p:sldId id="287" r:id="rId25"/>
    <p:sldId id="288" r:id="rId26"/>
    <p:sldId id="272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77" autoAdjust="0"/>
  </p:normalViewPr>
  <p:slideViewPr>
    <p:cSldViewPr snapToGrid="0">
      <p:cViewPr varScale="1">
        <p:scale>
          <a:sx n="44" d="100"/>
          <a:sy n="44" d="100"/>
        </p:scale>
        <p:origin x="31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487FC-81BF-4429-9B77-CA9E9168BD56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18A1C-BFE5-446F-B503-A8C366A11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039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Put #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18A1C-BFE5-446F-B503-A8C366A110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20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-Share of Predictable &amp; Unpredictable</a:t>
            </a:r>
            <a:r>
              <a:rPr lang="en-US" baseline="0" dirty="0" smtClean="0"/>
              <a:t> array indexes.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18A1C-BFE5-446F-B503-A8C366A1102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28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18A1C-BFE5-446F-B503-A8C366A1102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78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-Issuing</a:t>
            </a:r>
            <a:r>
              <a:rPr lang="en-US" baseline="0" dirty="0" smtClean="0"/>
              <a:t> prefetching request impose significant performance overhead (Comparing I-Machine to S-Machine)</a:t>
            </a:r>
          </a:p>
          <a:p>
            <a:r>
              <a:rPr lang="en-US" baseline="0" dirty="0" smtClean="0"/>
              <a:t>-Overhead of stalling thread block is significant when the total load of block is low (e.g. NNC)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18A1C-BFE5-446F-B503-A8C366A1102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6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-Generally improves row locality while keeping the total</a:t>
            </a:r>
            <a:r>
              <a:rPr lang="en-US" baseline="0" dirty="0" smtClean="0"/>
              <a:t> accesses the same (except BPT and EDS)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18A1C-BFE5-446F-B503-A8C366A1102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42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we pointed it</a:t>
            </a:r>
            <a:r>
              <a:rPr lang="en-US" baseline="0" dirty="0" smtClean="0"/>
              <a:t> out earlier, machine models have unlimited </a:t>
            </a:r>
            <a:r>
              <a:rPr lang="en-US" baseline="0" dirty="0" err="1" smtClean="0"/>
              <a:t>prefetch</a:t>
            </a:r>
            <a:r>
              <a:rPr lang="en-US" baseline="0" dirty="0" smtClean="0"/>
              <a:t> buffer size.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18A1C-BFE5-446F-B503-A8C366A1102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26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-Adjusting the prefetching</a:t>
            </a:r>
            <a:r>
              <a:rPr lang="en-US" baseline="0" dirty="0" smtClean="0"/>
              <a:t> size to the cache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18A1C-BFE5-446F-B503-A8C366A1102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71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2C29-0802-4C6F-8B52-77B78D9808FF}" type="datetime1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0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4F78-2273-489B-A868-475D0406A242}" type="datetime1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6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D341-2330-4A8E-9561-7DE0EBC8FC15}" type="datetime1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3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219" y="147485"/>
            <a:ext cx="11636478" cy="811160"/>
          </a:xfrm>
        </p:spPr>
        <p:txBody>
          <a:bodyPr>
            <a:normAutofit/>
          </a:bodyPr>
          <a:lstStyle>
            <a:lvl1pPr>
              <a:defRPr sz="3200"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219" y="1106129"/>
            <a:ext cx="11636478" cy="5070834"/>
          </a:xfrm>
        </p:spPr>
        <p:txBody>
          <a:bodyPr>
            <a:normAutofit/>
          </a:bodyPr>
          <a:lstStyle>
            <a:lvl1pPr>
              <a:defRPr sz="2400">
                <a:latin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</a:defRPr>
            </a:lvl3pPr>
            <a:lvl4pPr>
              <a:defRPr sz="1600">
                <a:latin typeface="Verdana" panose="020B0604030504040204" pitchFamily="34" charset="0"/>
              </a:defRPr>
            </a:lvl4pPr>
            <a:lvl5pPr>
              <a:defRPr sz="1600">
                <a:latin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0219" y="6356350"/>
            <a:ext cx="3301181" cy="365125"/>
          </a:xfrm>
        </p:spPr>
        <p:txBody>
          <a:bodyPr/>
          <a:lstStyle/>
          <a:p>
            <a:fld id="{E4624CC6-C817-4707-9730-4C71BC745A98}" type="datetime1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306097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8D1216BD-D883-4A83-AB2B-6734D0E33A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0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DA32-72F9-470C-923C-3FDF09B0389F}" type="datetime1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1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A204-048A-4095-A2C4-C8B73026986A}" type="datetime1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1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5B17D-B797-419E-989F-17C2BC1FFDC1}" type="datetime1">
              <a:rPr lang="en-US" smtClean="0"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5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F8E4-A9AA-45F5-93C1-44F42A01636A}" type="datetime1">
              <a:rPr lang="en-US" smtClean="0"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7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C033-6898-4061-B50F-EBFF88F6271E}" type="datetime1">
              <a:rPr lang="en-US" smtClean="0"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72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77B5-E232-4E12-9304-8A1C6C54481E}" type="datetime1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34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31AB-2AA5-4901-B60E-391B37D6A964}" type="datetime1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4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037D7-2B0A-44BA-A137-8388661B00E5}" type="datetime1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216BD-D883-4A83-AB2B-6734D0E33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9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Rethinking Prefetching in GPGPUs:</a:t>
            </a:r>
            <a:br>
              <a:rPr lang="en-US" sz="4800" dirty="0" smtClean="0"/>
            </a:br>
            <a:r>
              <a:rPr lang="en-US" sz="4800" dirty="0" smtClean="0"/>
              <a:t>Exploiting Unique Opportunities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Ahmad </a:t>
            </a:r>
            <a:r>
              <a:rPr lang="en-US" dirty="0" err="1" smtClean="0"/>
              <a:t>Lashgar</a:t>
            </a:r>
            <a:r>
              <a:rPr lang="en-US" dirty="0" smtClean="0"/>
              <a:t> and </a:t>
            </a:r>
            <a:r>
              <a:rPr lang="en-US" dirty="0" err="1" smtClean="0"/>
              <a:t>Amirali</a:t>
            </a:r>
            <a:r>
              <a:rPr lang="en-US" dirty="0" smtClean="0"/>
              <a:t> </a:t>
            </a:r>
            <a:r>
              <a:rPr lang="en-US" dirty="0" err="1" smtClean="0"/>
              <a:t>Baniasadi</a:t>
            </a:r>
            <a:endParaRPr lang="en-US" dirty="0" smtClean="0"/>
          </a:p>
          <a:p>
            <a:r>
              <a:rPr lang="en-US" dirty="0" smtClean="0"/>
              <a:t>ECE Department</a:t>
            </a:r>
          </a:p>
          <a:p>
            <a:r>
              <a:rPr lang="en-US" dirty="0" smtClean="0"/>
              <a:t>University of Victoria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3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 the information in form of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look for minimum and maximum values that index may have</a:t>
            </a:r>
          </a:p>
          <a:p>
            <a:r>
              <a:rPr lang="en-US" dirty="0" smtClean="0"/>
              <a:t>CUDA built-in variables:</a:t>
            </a:r>
          </a:p>
          <a:p>
            <a:pPr lvl="1"/>
            <a:r>
              <a:rPr lang="en-US" dirty="0" err="1" smtClean="0"/>
              <a:t>threadIdx</a:t>
            </a:r>
            <a:r>
              <a:rPr lang="en-US" dirty="0"/>
              <a:t> </a:t>
            </a:r>
            <a:r>
              <a:rPr lang="en-US" dirty="0" smtClean="0"/>
              <a:t>  		</a:t>
            </a:r>
            <a:r>
              <a:rPr lang="en-US" dirty="0" smtClean="0">
                <a:solidFill>
                  <a:srgbClr val="00B050"/>
                </a:solidFill>
              </a:rPr>
              <a:t>-&gt;   Range of this variable is constant</a:t>
            </a:r>
          </a:p>
          <a:p>
            <a:pPr lvl="1"/>
            <a:r>
              <a:rPr lang="en-US" dirty="0" err="1" smtClean="0"/>
              <a:t>gridDim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blockDim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B050"/>
                </a:solidFill>
              </a:rPr>
              <a:t>-&gt;   Constant for each kernel</a:t>
            </a:r>
          </a:p>
          <a:p>
            <a:pPr lvl="1"/>
            <a:r>
              <a:rPr lang="en-US" dirty="0" err="1" smtClean="0"/>
              <a:t>blockIdx</a:t>
            </a:r>
            <a:r>
              <a:rPr lang="en-US" dirty="0" smtClean="0"/>
              <a:t>   		</a:t>
            </a:r>
            <a:r>
              <a:rPr lang="en-US" dirty="0" smtClean="0">
                <a:solidFill>
                  <a:srgbClr val="00B050"/>
                </a:solidFill>
              </a:rPr>
              <a:t>-&gt;   Constant for each thread block</a:t>
            </a:r>
          </a:p>
          <a:p>
            <a:r>
              <a:rPr lang="en-US" dirty="0" smtClean="0"/>
              <a:t>Predictable index can be simplified to one CUDA built-in variable</a:t>
            </a:r>
          </a:p>
          <a:p>
            <a:pPr lvl="1"/>
            <a:r>
              <a:rPr lang="en-US" dirty="0" smtClean="0"/>
              <a:t>Example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If kernel launch sets </a:t>
            </a:r>
            <a:r>
              <a:rPr lang="en-US" dirty="0" err="1" smtClean="0"/>
              <a:t>blockDim.x</a:t>
            </a:r>
            <a:r>
              <a:rPr lang="en-US" dirty="0" smtClean="0"/>
              <a:t> to 256, then: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06297" y="3641546"/>
            <a:ext cx="8186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 = array[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blockIdx.x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blockDim.x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06297" y="4608757"/>
            <a:ext cx="57246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 minimum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blockIdx.x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*256 + 0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 maximum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blockIdx.x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*256 + 255</a:t>
            </a:r>
          </a:p>
        </p:txBody>
      </p:sp>
    </p:spTree>
    <p:extLst>
      <p:ext uri="{BB962C8B-B14F-4D97-AF65-F5344CB8AC3E}">
        <p14:creationId xmlns:p14="http://schemas.microsoft.com/office/powerpoint/2010/main" val="71624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API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Prototype of the API call passing a </a:t>
            </a:r>
            <a:r>
              <a:rPr lang="en-US" dirty="0" err="1" smtClean="0"/>
              <a:t>prefetch</a:t>
            </a:r>
            <a:r>
              <a:rPr lang="en-US" dirty="0" smtClean="0"/>
              <a:t> stride to hardware</a:t>
            </a:r>
          </a:p>
          <a:p>
            <a:r>
              <a:rPr lang="en-US" dirty="0" smtClean="0"/>
              <a:t>Sets a row in </a:t>
            </a:r>
            <a:r>
              <a:rPr lang="en-US" dirty="0" err="1" smtClean="0"/>
              <a:t>prefetch</a:t>
            </a:r>
            <a:r>
              <a:rPr lang="en-US" dirty="0" smtClean="0"/>
              <a:t> table on the GPU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520" y="2433902"/>
            <a:ext cx="9667875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56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– </a:t>
            </a:r>
            <a:r>
              <a:rPr lang="en-US" dirty="0" err="1" smtClean="0"/>
              <a:t>Prefetch</a:t>
            </a:r>
            <a:r>
              <a:rPr lang="en-US" dirty="0" smtClean="0"/>
              <a:t>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row stores information from one API call and corresponds to an stride of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04659" y="2085484"/>
            <a:ext cx="5578641" cy="13635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Thread Block Dispatch</a:t>
            </a: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08805" y="2630913"/>
            <a:ext cx="2229852" cy="70585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Prefetch</a:t>
            </a:r>
            <a:r>
              <a:rPr lang="en-US" sz="2400" b="1" dirty="0" smtClean="0"/>
              <a:t> Table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3304658" y="4170954"/>
            <a:ext cx="2695074" cy="139884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GPU Core #0</a:t>
            </a: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04658" y="3571585"/>
            <a:ext cx="5578642" cy="45612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Interconn</a:t>
            </a:r>
            <a:r>
              <a:rPr lang="en-US" sz="2400" dirty="0" smtClean="0">
                <a:solidFill>
                  <a:schemeClr val="tx1"/>
                </a:solidFill>
              </a:rPr>
              <a:t>. Network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88226" y="4170954"/>
            <a:ext cx="2695074" cy="139884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GPU Core #1</a:t>
            </a: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16200000">
            <a:off x="7668249" y="3481114"/>
            <a:ext cx="3480967" cy="68970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Memory Controller #1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rot="16200000">
            <a:off x="1030826" y="3481114"/>
            <a:ext cx="3480967" cy="68970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Memory Controller #0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5995721" y="3499395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108191" y="3769898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8883300" y="3769898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4652204" y="4099898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7555827" y="4099898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Content Placeholder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304893"/>
              </p:ext>
            </p:extLst>
          </p:nvPr>
        </p:nvGraphicFramePr>
        <p:xfrm>
          <a:off x="741932" y="5820109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"/>
                <a:gridCol w="1051560"/>
                <a:gridCol w="1051560"/>
                <a:gridCol w="1051560"/>
                <a:gridCol w="1051560"/>
                <a:gridCol w="1051560"/>
                <a:gridCol w="1051560"/>
                <a:gridCol w="1051560"/>
                <a:gridCol w="1051560"/>
                <a:gridCol w="10515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ptr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Type size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min-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bxp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min-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byp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min-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bzp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min-off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max-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bxp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max-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byp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max-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bzp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max-off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 flipH="1">
            <a:off x="838200" y="3336765"/>
            <a:ext cx="5570605" cy="2454433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638658" y="3336765"/>
            <a:ext cx="2590816" cy="2454433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90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– </a:t>
            </a:r>
            <a:r>
              <a:rPr lang="en-US" dirty="0" err="1" smtClean="0"/>
              <a:t>Prefetch</a:t>
            </a:r>
            <a:r>
              <a:rPr lang="en-US" dirty="0" smtClean="0"/>
              <a:t> Controller Unit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96126" y="2644524"/>
            <a:ext cx="5578641" cy="13635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Thread Block Dispatch</a:t>
            </a: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16704" y="3189953"/>
            <a:ext cx="2229852" cy="70585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Prefetch</a:t>
            </a:r>
            <a:r>
              <a:rPr lang="en-US" sz="2400" b="1" dirty="0" smtClean="0"/>
              <a:t> Controller Unit</a:t>
            </a:r>
            <a:endParaRPr lang="en-US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6200272" y="3189953"/>
            <a:ext cx="2229852" cy="70585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Prefetch</a:t>
            </a:r>
            <a:r>
              <a:rPr lang="en-US" sz="2400" b="1" dirty="0" smtClean="0"/>
              <a:t> Table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3096125" y="4729994"/>
            <a:ext cx="2695074" cy="139884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GPU Core #0</a:t>
            </a: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6125" y="4130625"/>
            <a:ext cx="5578642" cy="45612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Interconn</a:t>
            </a:r>
            <a:r>
              <a:rPr lang="en-US" sz="2400" dirty="0" smtClean="0">
                <a:solidFill>
                  <a:schemeClr val="tx1"/>
                </a:solidFill>
              </a:rPr>
              <a:t>. Network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979693" y="4729994"/>
            <a:ext cx="2695074" cy="139884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GPU Core #1</a:t>
            </a: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16200000">
            <a:off x="7459716" y="4040154"/>
            <a:ext cx="3480967" cy="68970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Memory Controller #1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16200000">
            <a:off x="822293" y="4040154"/>
            <a:ext cx="3480967" cy="68970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Memory Controller #0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5787188" y="4058435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899658" y="4328938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674767" y="4328938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4443671" y="4658938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7347294" y="4658938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Prefetch</a:t>
            </a:r>
            <a:r>
              <a:rPr lang="en-US" dirty="0" smtClean="0"/>
              <a:t> controller unit calculates the range of </a:t>
            </a:r>
            <a:r>
              <a:rPr lang="en-US" dirty="0" err="1" smtClean="0"/>
              <a:t>prefetch</a:t>
            </a:r>
            <a:r>
              <a:rPr lang="en-US" dirty="0" smtClean="0"/>
              <a:t> stride for about-to-dispatch thread blocks from </a:t>
            </a:r>
            <a:r>
              <a:rPr lang="en-US" dirty="0" err="1" smtClean="0"/>
              <a:t>prefetch</a:t>
            </a:r>
            <a:r>
              <a:rPr lang="en-US" dirty="0" smtClean="0"/>
              <a:t> table: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393" y="2765950"/>
            <a:ext cx="7289884" cy="285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92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– </a:t>
            </a:r>
            <a:r>
              <a:rPr lang="en-US" dirty="0" err="1" smtClean="0"/>
              <a:t>Prefetch</a:t>
            </a:r>
            <a:r>
              <a:rPr lang="en-US" dirty="0" smtClean="0"/>
              <a:t>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Prefetch</a:t>
            </a:r>
            <a:r>
              <a:rPr lang="en-US" dirty="0" smtClean="0"/>
              <a:t> buffer is a logical buffer at each GPU core to store </a:t>
            </a:r>
            <a:r>
              <a:rPr lang="en-US" dirty="0" err="1" smtClean="0"/>
              <a:t>prefetched</a:t>
            </a:r>
            <a:r>
              <a:rPr lang="en-US" dirty="0" smtClean="0"/>
              <a:t> data</a:t>
            </a:r>
          </a:p>
          <a:p>
            <a:pPr lvl="1"/>
            <a:r>
              <a:rPr lang="en-US" dirty="0" smtClean="0"/>
              <a:t>can be a dedicated buffer, space from the cache, or shared memory.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31958" y="2692650"/>
            <a:ext cx="5578641" cy="13635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Thread Block Dispatch</a:t>
            </a: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52536" y="3238079"/>
            <a:ext cx="2229852" cy="70585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Prefetch</a:t>
            </a:r>
            <a:r>
              <a:rPr lang="en-US" sz="2400" b="1" dirty="0" smtClean="0"/>
              <a:t> Controller Unit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6136104" y="3238079"/>
            <a:ext cx="2229852" cy="70585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Prefetch</a:t>
            </a:r>
            <a:r>
              <a:rPr lang="en-US" sz="2400" b="1" dirty="0" smtClean="0"/>
              <a:t> Table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3031957" y="4778120"/>
            <a:ext cx="2695074" cy="139884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GPU Core #0</a:t>
            </a: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52536" y="5356765"/>
            <a:ext cx="2229852" cy="70585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Prefetch</a:t>
            </a:r>
            <a:r>
              <a:rPr lang="en-US" sz="2400" b="1" dirty="0" smtClean="0"/>
              <a:t> Buffer</a:t>
            </a:r>
            <a:endParaRPr lang="en-US" sz="2400" b="1" dirty="0"/>
          </a:p>
        </p:txBody>
      </p:sp>
      <p:sp>
        <p:nvSpPr>
          <p:cNvPr id="10" name="Rectangle 9"/>
          <p:cNvSpPr/>
          <p:nvPr/>
        </p:nvSpPr>
        <p:spPr>
          <a:xfrm>
            <a:off x="3031957" y="4178751"/>
            <a:ext cx="5578642" cy="45612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Interconn</a:t>
            </a:r>
            <a:r>
              <a:rPr lang="en-US" sz="2400" dirty="0" smtClean="0">
                <a:solidFill>
                  <a:schemeClr val="tx1"/>
                </a:solidFill>
              </a:rPr>
              <a:t>. Network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15525" y="4778120"/>
            <a:ext cx="2695074" cy="139884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GPU Core #1</a:t>
            </a: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36104" y="5356765"/>
            <a:ext cx="2229852" cy="705852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/>
              <a:t>Prefetch</a:t>
            </a:r>
            <a:r>
              <a:rPr lang="en-US" sz="2400" b="1" dirty="0" smtClean="0"/>
              <a:t> Buffer</a:t>
            </a:r>
            <a:endParaRPr lang="en-US" sz="2400" b="1" dirty="0"/>
          </a:p>
        </p:txBody>
      </p:sp>
      <p:sp>
        <p:nvSpPr>
          <p:cNvPr id="13" name="Rectangle 12"/>
          <p:cNvSpPr/>
          <p:nvPr/>
        </p:nvSpPr>
        <p:spPr>
          <a:xfrm rot="16200000">
            <a:off x="7395548" y="4088280"/>
            <a:ext cx="3480967" cy="68970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Memory Controller #1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16200000">
            <a:off x="758125" y="4088280"/>
            <a:ext cx="3480967" cy="68970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Memory Controller #0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5723020" y="4106561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835490" y="4377064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610599" y="4377064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4379503" y="4707064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7283126" y="4707064"/>
            <a:ext cx="208548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30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Prefetch</a:t>
            </a:r>
            <a:r>
              <a:rPr lang="en-US" dirty="0" smtClean="0"/>
              <a:t> </a:t>
            </a:r>
            <a:r>
              <a:rPr lang="en-US" dirty="0" smtClean="0"/>
              <a:t>Timeliness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Performing prefetching at the thread block granularity</a:t>
            </a:r>
          </a:p>
          <a:p>
            <a:r>
              <a:rPr lang="en-US" dirty="0" smtClean="0"/>
              <a:t>Assuring timeliness:</a:t>
            </a:r>
          </a:p>
          <a:p>
            <a:pPr lvl="1"/>
            <a:r>
              <a:rPr lang="en-US" dirty="0" smtClean="0"/>
              <a:t>Thread block remains inactive on the GPU core until prefetching completes</a:t>
            </a:r>
          </a:p>
          <a:p>
            <a:r>
              <a:rPr lang="en-US" dirty="0" smtClean="0"/>
              <a:t>Stalling the thread block also prevents threads from issuing redundant accesses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3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BFS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kernel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335" y="365125"/>
            <a:ext cx="6302542" cy="630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94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BFS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Predictability of array accesses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72" y="2348917"/>
            <a:ext cx="11872576" cy="241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00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BFS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API calls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109" y="1394439"/>
            <a:ext cx="7239918" cy="449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73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Prefetching scheme is implemented in GPGPU-</a:t>
            </a:r>
            <a:r>
              <a:rPr lang="en-US" dirty="0" err="1" smtClean="0"/>
              <a:t>sim</a:t>
            </a:r>
            <a:endParaRPr lang="en-US" dirty="0" smtClean="0"/>
          </a:p>
          <a:p>
            <a:r>
              <a:rPr lang="en-US" dirty="0" smtClean="0"/>
              <a:t>Benchmarks from RODINIA, CUDA SDK, and Third-Party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557" y="2127500"/>
            <a:ext cx="7004083" cy="441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89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Prefetching Challenges:</a:t>
            </a:r>
          </a:p>
          <a:p>
            <a:pPr lvl="1"/>
            <a:r>
              <a:rPr lang="en-US" dirty="0" smtClean="0"/>
              <a:t>Prefetching accuracy</a:t>
            </a:r>
          </a:p>
          <a:p>
            <a:pPr lvl="1"/>
            <a:r>
              <a:rPr lang="en-US" dirty="0" smtClean="0"/>
              <a:t>Timeliness</a:t>
            </a:r>
          </a:p>
          <a:p>
            <a:pPr lvl="1"/>
            <a:r>
              <a:rPr lang="en-US" dirty="0" smtClean="0"/>
              <a:t>Bandwidth control</a:t>
            </a:r>
          </a:p>
          <a:p>
            <a:r>
              <a:rPr lang="en-US" dirty="0"/>
              <a:t>Proposed scheme:</a:t>
            </a:r>
          </a:p>
          <a:p>
            <a:pPr lvl="1"/>
            <a:r>
              <a:rPr lang="en-US" dirty="0"/>
              <a:t>Predict data statically in software</a:t>
            </a:r>
          </a:p>
          <a:p>
            <a:pPr lvl="1"/>
            <a:r>
              <a:rPr lang="en-US" dirty="0" err="1"/>
              <a:t>Prefetch</a:t>
            </a:r>
            <a:r>
              <a:rPr lang="en-US" dirty="0"/>
              <a:t> dynamically in hardware (per block)</a:t>
            </a:r>
          </a:p>
          <a:p>
            <a:r>
              <a:rPr lang="en-US" dirty="0" smtClean="0"/>
              <a:t>Addressing Challenges in GPGPUs:</a:t>
            </a:r>
          </a:p>
          <a:p>
            <a:pPr lvl="1"/>
            <a:r>
              <a:rPr lang="en-US" dirty="0" smtClean="0"/>
              <a:t>Prefetching accuracy:</a:t>
            </a:r>
          </a:p>
          <a:p>
            <a:pPr lvl="2"/>
            <a:r>
              <a:rPr lang="en-US" dirty="0" smtClean="0"/>
              <a:t>Software: Static analysis</a:t>
            </a:r>
          </a:p>
          <a:p>
            <a:pPr lvl="1"/>
            <a:r>
              <a:rPr lang="en-US" dirty="0"/>
              <a:t>Timeliness </a:t>
            </a:r>
            <a:r>
              <a:rPr lang="en-US" dirty="0" smtClean="0"/>
              <a:t>&amp; </a:t>
            </a:r>
            <a:r>
              <a:rPr lang="en-US" dirty="0" smtClean="0"/>
              <a:t>Bandwidth </a:t>
            </a:r>
            <a:r>
              <a:rPr lang="en-US" dirty="0"/>
              <a:t>control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Hardware: Stall blocks until prefetching completes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Models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the potential behind the prefetching scheme relaxing the performance overheads</a:t>
            </a:r>
          </a:p>
          <a:p>
            <a:pPr lvl="1"/>
            <a:r>
              <a:rPr lang="en-US" dirty="0" smtClean="0"/>
              <a:t>I-Machine -&gt; 	</a:t>
            </a:r>
            <a:r>
              <a:rPr lang="en-US" dirty="0" smtClean="0">
                <a:solidFill>
                  <a:srgbClr val="00B050"/>
                </a:solidFill>
              </a:rPr>
              <a:t>No Prefetching Request</a:t>
            </a: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No thread block stall</a:t>
            </a:r>
          </a:p>
          <a:p>
            <a:pPr lvl="1"/>
            <a:r>
              <a:rPr lang="en-US" dirty="0" smtClean="0"/>
              <a:t>S-Machine-&gt;	</a:t>
            </a:r>
            <a:r>
              <a:rPr lang="en-US" dirty="0" smtClean="0">
                <a:solidFill>
                  <a:srgbClr val="FF0000"/>
                </a:solidFill>
              </a:rPr>
              <a:t>Prefetching Requests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00B050"/>
                </a:solidFill>
              </a:rPr>
              <a:t>No thread block stall</a:t>
            </a:r>
          </a:p>
          <a:p>
            <a:pPr lvl="1"/>
            <a:r>
              <a:rPr lang="en-US" dirty="0" smtClean="0"/>
              <a:t>R-Machine-&gt;	</a:t>
            </a:r>
            <a:r>
              <a:rPr lang="en-US" dirty="0" smtClean="0">
                <a:solidFill>
                  <a:srgbClr val="FF0000"/>
                </a:solidFill>
              </a:rPr>
              <a:t>Prefetching Requests		Thread block stall</a:t>
            </a:r>
          </a:p>
          <a:p>
            <a:r>
              <a:rPr lang="en-US" dirty="0" smtClean="0"/>
              <a:t>All machines have ideal </a:t>
            </a:r>
            <a:r>
              <a:rPr lang="en-US" dirty="0" err="1" smtClean="0"/>
              <a:t>prefetch</a:t>
            </a:r>
            <a:r>
              <a:rPr lang="en-US" dirty="0" smtClean="0"/>
              <a:t> buffer (unlimited size, fully-associative)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4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Models –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Numbers are normalized to no-prefetching baseline</a:t>
            </a:r>
          </a:p>
          <a:p>
            <a:r>
              <a:rPr lang="en-US" dirty="0" smtClean="0"/>
              <a:t>Labels below the bars show the achievable speedup via ideal zero-latency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158" y="2337605"/>
            <a:ext cx="9785684" cy="392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1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Models – DRAM Row Locality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Row locality = total accesses / row changes</a:t>
            </a:r>
          </a:p>
          <a:p>
            <a:r>
              <a:rPr lang="en-US" dirty="0" smtClean="0"/>
              <a:t>Numbers above the bars reports R-Machine DRAM accesses, normalized to baseline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515" y="2338388"/>
            <a:ext cx="10489285" cy="381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Models – </a:t>
            </a:r>
            <a:r>
              <a:rPr lang="en-US" dirty="0" err="1" smtClean="0"/>
              <a:t>Prefetch</a:t>
            </a:r>
            <a:r>
              <a:rPr lang="en-US" dirty="0" smtClean="0"/>
              <a:t>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Coverage: percentage of memory accesses that found in </a:t>
            </a:r>
            <a:r>
              <a:rPr lang="en-US" dirty="0" err="1" smtClean="0"/>
              <a:t>prefetch</a:t>
            </a:r>
            <a:r>
              <a:rPr lang="en-US" dirty="0" smtClean="0"/>
              <a:t> buffer</a:t>
            </a:r>
          </a:p>
          <a:p>
            <a:r>
              <a:rPr lang="en-US" dirty="0" smtClean="0"/>
              <a:t>Buffer size: maximum size of </a:t>
            </a:r>
            <a:r>
              <a:rPr lang="en-US" dirty="0" err="1" smtClean="0"/>
              <a:t>prefetch</a:t>
            </a:r>
            <a:r>
              <a:rPr lang="en-US" dirty="0" smtClean="0"/>
              <a:t> buffer for a thread block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735" y="2274662"/>
            <a:ext cx="8334876" cy="408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84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Implementations -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Implementing the </a:t>
            </a:r>
            <a:r>
              <a:rPr lang="en-US" dirty="0" err="1" smtClean="0"/>
              <a:t>prefetch</a:t>
            </a:r>
            <a:r>
              <a:rPr lang="en-US" dirty="0" smtClean="0"/>
              <a:t> buffer using a set-associative cache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24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16" y="1690688"/>
            <a:ext cx="1000676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16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Implementations - Tuning Prefetching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behind compiler heuristics injecting API calls intelligently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25</a:t>
            </a:fld>
            <a:endParaRPr lang="en-US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45" y="1909011"/>
            <a:ext cx="11320710" cy="411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29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an scheme to statically predict &amp; dynamically </a:t>
            </a:r>
            <a:r>
              <a:rPr lang="en-US" dirty="0" err="1" smtClean="0"/>
              <a:t>prefetch</a:t>
            </a:r>
            <a:r>
              <a:rPr lang="en-US" dirty="0" smtClean="0"/>
              <a:t> for thread blocks</a:t>
            </a:r>
          </a:p>
          <a:p>
            <a:r>
              <a:rPr lang="en-US" dirty="0" smtClean="0"/>
              <a:t>Evaluations show a clear advantage behind the prefetching scheme</a:t>
            </a:r>
          </a:p>
          <a:p>
            <a:pPr lvl="1"/>
            <a:r>
              <a:rPr lang="en-US" dirty="0" smtClean="0"/>
              <a:t>20% to 49% over </a:t>
            </a:r>
            <a:r>
              <a:rPr lang="en-US" smtClean="0"/>
              <a:t>the baseline without prefetching</a:t>
            </a:r>
            <a:endParaRPr lang="en-US" dirty="0" smtClean="0"/>
          </a:p>
          <a:p>
            <a:r>
              <a:rPr lang="en-US" dirty="0" smtClean="0"/>
              <a:t>Future work:</a:t>
            </a:r>
          </a:p>
          <a:p>
            <a:pPr lvl="1"/>
            <a:r>
              <a:rPr lang="en-US" dirty="0" smtClean="0"/>
              <a:t>Improving the static analyzer to capture induction unpredictable indexes</a:t>
            </a:r>
          </a:p>
          <a:p>
            <a:pPr lvl="1"/>
            <a:r>
              <a:rPr lang="en-US" dirty="0" smtClean="0"/>
              <a:t>Developing compiler heuristics to adjust API to cache size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2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Predictability of Memory Accesses</a:t>
            </a:r>
          </a:p>
          <a:p>
            <a:r>
              <a:rPr lang="en-US" dirty="0" smtClean="0"/>
              <a:t>Proposed Prefetching Scheme</a:t>
            </a:r>
          </a:p>
          <a:p>
            <a:pPr lvl="1"/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Hardware</a:t>
            </a:r>
          </a:p>
          <a:p>
            <a:r>
              <a:rPr lang="en-US" dirty="0" smtClean="0"/>
              <a:t>Experimental Results:</a:t>
            </a:r>
          </a:p>
          <a:p>
            <a:pPr lvl="1"/>
            <a:r>
              <a:rPr lang="en-US" dirty="0" smtClean="0"/>
              <a:t>Machine Models</a:t>
            </a:r>
          </a:p>
          <a:p>
            <a:pPr lvl="1"/>
            <a:r>
              <a:rPr lang="en-US" dirty="0" err="1" smtClean="0"/>
              <a:t>Prefetch</a:t>
            </a:r>
            <a:r>
              <a:rPr lang="en-US" dirty="0" smtClean="0"/>
              <a:t> Buffer Implementation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8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Predictability of Memory Accesses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Parse the kernel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Extracts all array indexes (global memory accesses)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Groups indexes based on the predictability of the index</a:t>
            </a:r>
          </a:p>
          <a:p>
            <a:r>
              <a:rPr lang="en-US" dirty="0" smtClean="0"/>
              <a:t>Based on the operators and terms forming the index</a:t>
            </a:r>
          </a:p>
          <a:p>
            <a:pPr lvl="1"/>
            <a:r>
              <a:rPr lang="en-US" dirty="0" smtClean="0"/>
              <a:t>Statically Predictable</a:t>
            </a:r>
          </a:p>
          <a:p>
            <a:pPr lvl="1"/>
            <a:r>
              <a:rPr lang="en-US" dirty="0" smtClean="0"/>
              <a:t>Quasi-static Predictable</a:t>
            </a:r>
          </a:p>
          <a:p>
            <a:pPr lvl="1"/>
            <a:r>
              <a:rPr lang="en-US" dirty="0" smtClean="0"/>
              <a:t>Unpredictable (induction, indirect, control)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35369" y="4549413"/>
            <a:ext cx="109200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__global__ void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kernel(float *</a:t>
            </a:r>
            <a:r>
              <a:rPr lang="en-US" sz="20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outArr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float*</a:t>
            </a:r>
            <a:r>
              <a:rPr lang="en-US" sz="20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inArr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lvl="1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bIdx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blockIdx.x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tIdx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sz="20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outArr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bIdx</a:t>
            </a:r>
            <a:r>
              <a:rPr lang="en-US" sz="20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blockDim.x+tIdx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inArr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bIdx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blockDim.x+tIdx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10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Unpredictable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Index is formed by operators other than + and x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Index depends on runtime terms</a:t>
            </a:r>
          </a:p>
          <a:p>
            <a:pPr lvl="1"/>
            <a:r>
              <a:rPr lang="en-US" dirty="0" smtClean="0"/>
              <a:t>Induction: loop iterator variable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Indirect: load from another memory location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Control: a control statement defines the value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25528" y="1577613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e.g. value = array[ 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127 /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varA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varB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74696" y="2714922"/>
            <a:ext cx="66986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e.g. for(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+=m)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value = array[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74696" y="3807972"/>
            <a:ext cx="7279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e.g. value = array[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arrayB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4696" y="4758294"/>
            <a:ext cx="7668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e.g. value = array[ 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control ?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0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54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Statically Predictable</a:t>
            </a:r>
          </a:p>
          <a:p>
            <a:pPr lvl="1"/>
            <a:r>
              <a:rPr lang="en-US" dirty="0" smtClean="0"/>
              <a:t>Index is formed by + and x operators and constant terms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Quasi-static Predictable</a:t>
            </a:r>
          </a:p>
          <a:p>
            <a:pPr lvl="1"/>
            <a:r>
              <a:rPr lang="en-US" dirty="0" smtClean="0"/>
              <a:t>Index is formed by + and x operators, constant terms, and CUDA built-in 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67923" y="1906018"/>
            <a:ext cx="4647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e.g. value = array[ 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128*4+5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7923" y="3506126"/>
            <a:ext cx="89562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e.g. value = array[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e.g. value = array[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blockIdx.x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blockDim.x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e.g. value = array[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blockIdx.x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*13 + 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+ 9*54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5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Predictability Analysis for 14 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arrays and indexes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250" y="1936666"/>
            <a:ext cx="8301038" cy="3730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Predictability Analysis for 14 Benchmarks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Breakdown of predictability of indexes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269" y="1899729"/>
            <a:ext cx="7401502" cy="4163345"/>
          </a:xfrm>
          <a:prstGeom prst="rect">
            <a:avLst/>
          </a:prstGeom>
        </p:spPr>
      </p:pic>
      <p:sp>
        <p:nvSpPr>
          <p:cNvPr id="6" name="Explosion 2 5"/>
          <p:cNvSpPr/>
          <p:nvPr/>
        </p:nvSpPr>
        <p:spPr>
          <a:xfrm>
            <a:off x="7930854" y="2528679"/>
            <a:ext cx="4102692" cy="3031958"/>
          </a:xfrm>
          <a:prstGeom prst="irregularSeal2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Indexes are highly predictable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7726" y="5647576"/>
            <a:ext cx="8941166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Key Idea:</a:t>
            </a:r>
            <a:r>
              <a:rPr lang="en-US" sz="2400" dirty="0" smtClean="0">
                <a:solidFill>
                  <a:srgbClr val="FF0000"/>
                </a:solidFill>
              </a:rPr>
              <a:t> Pass information about predictable indexes to hardware and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based on runtime value of CUDA built-in variables do prefetching.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05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Prefetching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Side</a:t>
            </a:r>
          </a:p>
          <a:p>
            <a:pPr lvl="1"/>
            <a:r>
              <a:rPr lang="en-US" dirty="0" smtClean="0"/>
              <a:t>Static analyzer to extract information</a:t>
            </a:r>
          </a:p>
          <a:p>
            <a:pPr lvl="1"/>
            <a:r>
              <a:rPr lang="en-US" dirty="0" smtClean="0"/>
              <a:t>Forming information </a:t>
            </a:r>
            <a:r>
              <a:rPr lang="en-US" dirty="0" smtClean="0"/>
              <a:t>into </a:t>
            </a:r>
            <a:r>
              <a:rPr lang="en-US" dirty="0" smtClean="0"/>
              <a:t>API calls</a:t>
            </a:r>
          </a:p>
          <a:p>
            <a:pPr lvl="1"/>
            <a:r>
              <a:rPr lang="en-US" dirty="0" smtClean="0"/>
              <a:t>Injecting the calls in the code, immediately before kernel launch</a:t>
            </a:r>
          </a:p>
          <a:p>
            <a:pPr lvl="1"/>
            <a:r>
              <a:rPr lang="en-US" dirty="0" smtClean="0"/>
              <a:t>API calls set a prefetching table in the hardware</a:t>
            </a:r>
          </a:p>
          <a:p>
            <a:r>
              <a:rPr lang="en-US" dirty="0" smtClean="0"/>
              <a:t>Hardware Side</a:t>
            </a:r>
          </a:p>
          <a:p>
            <a:pPr lvl="1"/>
            <a:r>
              <a:rPr lang="en-US" dirty="0" err="1" smtClean="0"/>
              <a:t>Prefetch</a:t>
            </a:r>
            <a:r>
              <a:rPr lang="en-US" dirty="0" smtClean="0"/>
              <a:t> controller</a:t>
            </a:r>
          </a:p>
          <a:p>
            <a:pPr lvl="1"/>
            <a:r>
              <a:rPr lang="en-US" dirty="0" err="1" smtClean="0"/>
              <a:t>Prefetch</a:t>
            </a:r>
            <a:r>
              <a:rPr lang="en-US" dirty="0" smtClean="0"/>
              <a:t> buffer</a:t>
            </a:r>
          </a:p>
          <a:p>
            <a:pPr lvl="1"/>
            <a:r>
              <a:rPr lang="en-US" dirty="0" err="1" smtClean="0"/>
              <a:t>Prefetch</a:t>
            </a:r>
            <a:r>
              <a:rPr lang="en-US" dirty="0" smtClean="0"/>
              <a:t> </a:t>
            </a:r>
            <a:r>
              <a:rPr lang="en-US" dirty="0" smtClean="0"/>
              <a:t>table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16BD-D883-4A83-AB2B-6734D0E33A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1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996</Words>
  <Application>Microsoft Office PowerPoint</Application>
  <PresentationFormat>Widescreen</PresentationFormat>
  <Paragraphs>223</Paragraphs>
  <Slides>26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Gill Sans MT</vt:lpstr>
      <vt:lpstr>Verdana</vt:lpstr>
      <vt:lpstr>Office Theme</vt:lpstr>
      <vt:lpstr>Rethinking Prefetching in GPGPUs: Exploiting Unique Opportunities</vt:lpstr>
      <vt:lpstr>Overview</vt:lpstr>
      <vt:lpstr>Outline</vt:lpstr>
      <vt:lpstr>Static Predictability of Memory Accesses</vt:lpstr>
      <vt:lpstr>Unpredictable indexes</vt:lpstr>
      <vt:lpstr>Predictable</vt:lpstr>
      <vt:lpstr>Predictability Analysis for 14 Benchmarks</vt:lpstr>
      <vt:lpstr>Predictability Analysis for 14 Benchmarks (2)</vt:lpstr>
      <vt:lpstr>Proposed Prefetching Scheme</vt:lpstr>
      <vt:lpstr>Simplify the information in form of API</vt:lpstr>
      <vt:lpstr>Proposed API call</vt:lpstr>
      <vt:lpstr>Hardware – Prefetch Table</vt:lpstr>
      <vt:lpstr>Hardware – Prefetch Controller Unit</vt:lpstr>
      <vt:lpstr>Hardware – Prefetch Buffer</vt:lpstr>
      <vt:lpstr>Prefetch Timeliness</vt:lpstr>
      <vt:lpstr>Case Study: BFS</vt:lpstr>
      <vt:lpstr>Case Study: BFS</vt:lpstr>
      <vt:lpstr>Case Study: BFS</vt:lpstr>
      <vt:lpstr>Methodology</vt:lpstr>
      <vt:lpstr>Machine Models </vt:lpstr>
      <vt:lpstr>Machine Models – Performance</vt:lpstr>
      <vt:lpstr>Machine Models – DRAM Row Locality</vt:lpstr>
      <vt:lpstr>Machine Models – Prefetch Buffer</vt:lpstr>
      <vt:lpstr>Real Implementations - Performance</vt:lpstr>
      <vt:lpstr>Real Implementations - Tuning Prefetching</vt:lpstr>
      <vt:lpstr>Conclusion </vt:lpstr>
    </vt:vector>
  </TitlesOfParts>
  <Company>Asin tiva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 Lashgar</dc:creator>
  <cp:lastModifiedBy>Ahmad Lashgar</cp:lastModifiedBy>
  <cp:revision>99</cp:revision>
  <dcterms:created xsi:type="dcterms:W3CDTF">2015-08-15T06:41:32Z</dcterms:created>
  <dcterms:modified xsi:type="dcterms:W3CDTF">2015-08-24T04:26:09Z</dcterms:modified>
</cp:coreProperties>
</file>