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56" r:id="rId2"/>
    <p:sldId id="303" r:id="rId3"/>
    <p:sldId id="257" r:id="rId4"/>
    <p:sldId id="258" r:id="rId5"/>
    <p:sldId id="287" r:id="rId6"/>
    <p:sldId id="288" r:id="rId7"/>
    <p:sldId id="259" r:id="rId8"/>
    <p:sldId id="292" r:id="rId9"/>
    <p:sldId id="294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1" r:id="rId19"/>
    <p:sldId id="270" r:id="rId20"/>
    <p:sldId id="272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302" r:id="rId29"/>
    <p:sldId id="299" r:id="rId30"/>
    <p:sldId id="286" r:id="rId31"/>
    <p:sldId id="300" r:id="rId32"/>
    <p:sldId id="29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3C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83019" autoAdjust="0"/>
  </p:normalViewPr>
  <p:slideViewPr>
    <p:cSldViewPr>
      <p:cViewPr>
        <p:scale>
          <a:sx n="90" d="100"/>
          <a:sy n="90" d="100"/>
        </p:scale>
        <p:origin x="-1392" y="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BC180-6A5A-422C-89B1-388706AFC2B1}" type="datetimeFigureOut">
              <a:rPr lang="en-CA" smtClean="0"/>
              <a:t>2016-05-23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04ADA-4F7E-4F24-B622-6FF6D40F61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99323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D52E7-9D54-4166-8581-04A17961CF39}" type="datetimeFigureOut">
              <a:rPr lang="en-CA" smtClean="0"/>
              <a:t>2016-05-23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8B982-F0A9-4C2E-9E2C-40B87F76050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64962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8B982-F0A9-4C2E-9E2C-40B87F760503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25452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The exact</a:t>
            </a:r>
            <a:r>
              <a:rPr lang="en-CA" baseline="0" dirty="0" smtClean="0"/>
              <a:t> reverse operation is not efficient. We reformulate to use fused multiply-add unit.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8B982-F0A9-4C2E-9E2C-40B87F760503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7675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Tell about the benchmarks.</a:t>
            </a:r>
            <a:r>
              <a:rPr lang="en-CA" baseline="0" dirty="0" smtClean="0"/>
              <a:t> Kernel time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8B982-F0A9-4C2E-9E2C-40B87F760503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2543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Tell</a:t>
            </a:r>
            <a:r>
              <a:rPr lang="en-CA" baseline="0" dirty="0" smtClean="0"/>
              <a:t> about memory blocks here. The goal is reducing memory transactions.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8B982-F0A9-4C2E-9E2C-40B87F760503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0972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CA" dirty="0" smtClean="0"/>
              <a:t>Directive based </a:t>
            </a:r>
            <a:r>
              <a:rPr lang="en-CA" dirty="0" err="1" smtClean="0"/>
              <a:t>extenstion</a:t>
            </a:r>
            <a:r>
              <a:rPr lang="en-CA" dirty="0" smtClean="0"/>
              <a:t>,  Code</a:t>
            </a:r>
            <a:r>
              <a:rPr lang="en-CA" baseline="0" dirty="0" smtClean="0"/>
              <a:t> still compiles for host-only, </a:t>
            </a:r>
          </a:p>
          <a:p>
            <a:pPr marL="228600" indent="-228600">
              <a:buAutoNum type="arabicPeriod"/>
            </a:pPr>
            <a:r>
              <a:rPr lang="en-CA" baseline="0" dirty="0" smtClean="0"/>
              <a:t>Each iteration to a thread</a:t>
            </a:r>
          </a:p>
          <a:p>
            <a:pPr marL="0" indent="0">
              <a:buNone/>
            </a:pPr>
            <a:r>
              <a:rPr lang="en-CA" baseline="0" dirty="0" smtClean="0"/>
              <a:t>3.</a:t>
            </a:r>
          </a:p>
          <a:p>
            <a:pPr marL="0" indent="0">
              <a:buNone/>
            </a:pPr>
            <a:r>
              <a:rPr lang="en-CA" baseline="0" dirty="0" smtClean="0"/>
              <a:t>4. It’s host directed. Host calls the kernels and data transfer functions.</a:t>
            </a:r>
          </a:p>
          <a:p>
            <a:pPr marL="0" indent="0">
              <a:buNone/>
            </a:pPr>
            <a:r>
              <a:rPr lang="en-CA" baseline="0" dirty="0" smtClean="0"/>
              <a:t>5. The fact that it is directive-based and programmer doesn’t need to change the source code, decreases the programming effort/time.</a:t>
            </a:r>
          </a:p>
          <a:p>
            <a:pPr marL="0" indent="0">
              <a:buNone/>
            </a:pPr>
            <a:r>
              <a:rPr lang="en-CA" dirty="0" smtClean="0"/>
              <a:t>6. But it comes at a price. It has less </a:t>
            </a:r>
            <a:r>
              <a:rPr lang="en-CA" dirty="0" err="1" smtClean="0"/>
              <a:t>flexiblity</a:t>
            </a:r>
            <a:r>
              <a:rPr lang="en-CA" dirty="0" smtClean="0"/>
              <a:t> than</a:t>
            </a:r>
            <a:r>
              <a:rPr lang="en-CA" baseline="0" dirty="0" smtClean="0"/>
              <a:t> CUDA/OpenCL. It’s hard or even not possible to implemented complicated algorithms.</a:t>
            </a:r>
            <a:endParaRPr lang="en-CA" dirty="0" smtClean="0"/>
          </a:p>
          <a:p>
            <a:pPr marL="228600" indent="-228600">
              <a:buAutoNum type="arabicPeriod"/>
            </a:pPr>
            <a:endParaRPr lang="en-CA" dirty="0" smtClean="0"/>
          </a:p>
          <a:p>
            <a:r>
              <a:rPr lang="en-CA" dirty="0" smtClean="0"/>
              <a:t>It’s similar to </a:t>
            </a:r>
            <a:r>
              <a:rPr lang="en-CA" dirty="0" err="1" smtClean="0"/>
              <a:t>OpenMP</a:t>
            </a:r>
            <a:r>
              <a:rPr lang="en-CA" dirty="0" smtClean="0"/>
              <a:t> except </a:t>
            </a:r>
            <a:r>
              <a:rPr lang="en-CA" dirty="0" err="1" smtClean="0"/>
              <a:t>Openacc</a:t>
            </a:r>
            <a:r>
              <a:rPr lang="en-CA" dirty="0" smtClean="0"/>
              <a:t> model</a:t>
            </a:r>
            <a:r>
              <a:rPr lang="en-CA" baseline="0" dirty="0" smtClean="0"/>
              <a:t> is more suitable for accelerators which are capable of running a great number of lightweight threads.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8B982-F0A9-4C2E-9E2C-40B87F760503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0092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smtClean="0"/>
              <a:t>Transparent pragma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dirty="0" smtClean="0"/>
              <a:t>Directives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dirty="0" smtClean="0"/>
              <a:t>Clauses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8B982-F0A9-4C2E-9E2C-40B87F760503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2949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By analysis</a:t>
            </a:r>
            <a:r>
              <a:rPr lang="en-CA" baseline="0" dirty="0" smtClean="0"/>
              <a:t>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8B982-F0A9-4C2E-9E2C-40B87F760503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218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The reason why we separated</a:t>
            </a:r>
            <a:r>
              <a:rPr lang="en-CA" baseline="0" dirty="0" smtClean="0"/>
              <a:t> these two.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8B982-F0A9-4C2E-9E2C-40B87F760503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3103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Min and max are optional.</a:t>
            </a:r>
          </a:p>
          <a:p>
            <a:r>
              <a:rPr lang="en-CA" dirty="0" smtClean="0"/>
              <a:t>The reason</a:t>
            </a:r>
            <a:r>
              <a:rPr lang="en-CA" baseline="0" dirty="0" smtClean="0"/>
              <a:t> for max and min discussed later.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8B982-F0A9-4C2E-9E2C-40B87F760503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04505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*In Which ones we lose accuracy?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8B982-F0A9-4C2E-9E2C-40B87F760503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2689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Dividing</a:t>
            </a:r>
            <a:r>
              <a:rPr lang="en-CA" baseline="0" dirty="0" smtClean="0"/>
              <a:t> by 4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8B982-F0A9-4C2E-9E2C-40B87F760503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2519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5"/>
            <a:ext cx="9144000" cy="21129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9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A52A0-28A7-4ABA-B3BC-83286A746A69}" type="datetime1">
              <a:rPr lang="en-CA" smtClean="0"/>
              <a:t>2016-05-23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Em</a:t>
            </a:r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5B2FB-324A-43E2-AB37-AEC59FE5EC87}" type="datetime1">
              <a:rPr lang="en-CA" smtClean="0"/>
              <a:t>2016-05-23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Em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6225-DD29-48F5-9694-B43F21F47D81}" type="datetime1">
              <a:rPr lang="en-CA" smtClean="0"/>
              <a:t>2016-05-23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Em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70C6-9A61-427D-9B13-8AB87A2E7979}" type="datetime1">
              <a:rPr lang="en-CA" smtClean="0"/>
              <a:t>2016-05-23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Em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5"/>
            <a:ext cx="9144000" cy="21129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9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0E24-4503-4A10-9185-22B5CF2DD7B4}" type="datetime1">
              <a:rPr lang="en-CA" smtClean="0"/>
              <a:t>2016-05-23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Em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1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1F91-5763-449D-B41F-3FD90929BD13}" type="datetime1">
              <a:rPr lang="en-CA" smtClean="0"/>
              <a:t>2016-05-23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Em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1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9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3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516913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318B4-33AD-46FB-AC42-41D79572D125}" type="datetime1">
              <a:rPr lang="en-CA" smtClean="0"/>
              <a:t>2016-05-23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Em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FE75D-6701-433F-A8A1-39DF0D6DAFA4}" type="datetime1">
              <a:rPr lang="en-CA" smtClean="0"/>
              <a:t>2016-05-23</a:t>
            </a:fld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‹#›</a:t>
            </a:fld>
            <a:endParaRPr lang="en-C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Em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E1800-6E86-4D0C-A37D-307CF0614EC0}" type="datetime1">
              <a:rPr lang="en-CA" smtClean="0"/>
              <a:t>2016-05-23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Em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9"/>
            <a:ext cx="3200400" cy="730251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2842D-24E0-403B-A4FA-8B6B7AEBCB01}" type="datetime1">
              <a:rPr lang="en-CA" smtClean="0"/>
              <a:t>2016-05-23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Em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C362C16-6760-4892-83F9-1096015269A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3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C68435F-9203-4974-829F-5E6F31DC6418}" type="datetime1">
              <a:rPr lang="en-CA" smtClean="0"/>
              <a:t>2016-05-23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Em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5"/>
            <a:ext cx="9144000" cy="21129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9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EB8AFFC-6592-4315-8B07-88AD7F5B4841}" type="datetime1">
              <a:rPr lang="en-CA" smtClean="0"/>
              <a:t>2016-05-23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en-CA" smtClean="0"/>
              <a:t>Em</a:t>
            </a:r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C362C16-6760-4892-83F9-1096015269A9}" type="slidenum">
              <a:rPr lang="en-CA" smtClean="0"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8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8031368" cy="2301240"/>
          </a:xfrm>
        </p:spPr>
        <p:txBody>
          <a:bodyPr>
            <a:normAutofit fontScale="90000"/>
          </a:bodyPr>
          <a:lstStyle/>
          <a:p>
            <a:pPr algn="ctr"/>
            <a:r>
              <a:rPr lang="en-CA" dirty="0" smtClean="0"/>
              <a:t>Employing compression solutions under </a:t>
            </a:r>
            <a:r>
              <a:rPr lang="en-CA" dirty="0" err="1" smtClean="0"/>
              <a:t>openacc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060848"/>
            <a:ext cx="6480048" cy="4248472"/>
          </a:xfrm>
        </p:spPr>
        <p:txBody>
          <a:bodyPr>
            <a:normAutofit/>
          </a:bodyPr>
          <a:lstStyle/>
          <a:p>
            <a:pPr algn="ctr"/>
            <a:r>
              <a:rPr lang="en-CA" dirty="0" err="1" smtClean="0"/>
              <a:t>Ebad</a:t>
            </a:r>
            <a:r>
              <a:rPr lang="en-CA" dirty="0" smtClean="0"/>
              <a:t> </a:t>
            </a:r>
            <a:r>
              <a:rPr lang="en-CA" dirty="0" err="1" smtClean="0"/>
              <a:t>Salehi</a:t>
            </a:r>
            <a:r>
              <a:rPr lang="en-CA" dirty="0" smtClean="0"/>
              <a:t>, Ahmad </a:t>
            </a:r>
            <a:r>
              <a:rPr lang="en-CA" dirty="0" err="1" smtClean="0"/>
              <a:t>Lashgar</a:t>
            </a:r>
            <a:r>
              <a:rPr lang="en-CA" dirty="0" smtClean="0"/>
              <a:t> and </a:t>
            </a:r>
            <a:r>
              <a:rPr lang="en-CA" dirty="0" err="1" smtClean="0"/>
              <a:t>Amirali</a:t>
            </a:r>
            <a:r>
              <a:rPr lang="en-CA" dirty="0" smtClean="0"/>
              <a:t> </a:t>
            </a:r>
            <a:r>
              <a:rPr lang="en-CA" dirty="0" err="1" smtClean="0"/>
              <a:t>Baniasadi</a:t>
            </a:r>
            <a:endParaRPr lang="en-CA" dirty="0" smtClean="0"/>
          </a:p>
          <a:p>
            <a:pPr algn="ctr"/>
            <a:endParaRPr lang="en-CA" dirty="0" smtClean="0"/>
          </a:p>
          <a:p>
            <a:pPr algn="ctr"/>
            <a:r>
              <a:rPr lang="en-CA" dirty="0" smtClean="0">
                <a:solidFill>
                  <a:srgbClr val="FF0000"/>
                </a:solidFill>
              </a:rPr>
              <a:t>Electrical and Computer Engineering Department</a:t>
            </a:r>
          </a:p>
          <a:p>
            <a:pPr algn="ctr"/>
            <a:r>
              <a:rPr lang="en-CA" dirty="0" smtClean="0">
                <a:solidFill>
                  <a:srgbClr val="FF0000"/>
                </a:solidFill>
              </a:rPr>
              <a:t>University of Victoria</a:t>
            </a:r>
          </a:p>
          <a:p>
            <a:pPr algn="ctr"/>
            <a:endParaRPr lang="en-CA" dirty="0"/>
          </a:p>
          <a:p>
            <a:pPr algn="ctr"/>
            <a:endParaRPr lang="en-CA" dirty="0" smtClean="0"/>
          </a:p>
          <a:p>
            <a:pPr algn="ctr"/>
            <a:endParaRPr lang="en-CA" dirty="0"/>
          </a:p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5040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Proposed Clauses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Data Transfer </a:t>
            </a:r>
            <a:r>
              <a:rPr lang="en-CA" dirty="0"/>
              <a:t>C</a:t>
            </a:r>
            <a:r>
              <a:rPr lang="en-CA" dirty="0" smtClean="0"/>
              <a:t>lauses</a:t>
            </a:r>
          </a:p>
          <a:p>
            <a:pPr lvl="1"/>
            <a:r>
              <a:rPr lang="en-CA" dirty="0" smtClean="0"/>
              <a:t>Instruct the </a:t>
            </a:r>
            <a:r>
              <a:rPr lang="en-CA" dirty="0"/>
              <a:t>compiler to apply the compression technique to </a:t>
            </a:r>
            <a:r>
              <a:rPr lang="en-CA" dirty="0" smtClean="0"/>
              <a:t>data sets at transfer time. </a:t>
            </a:r>
            <a:endParaRPr lang="en-CA" dirty="0"/>
          </a:p>
          <a:p>
            <a:pPr lvl="1"/>
            <a:endParaRPr lang="en-CA" dirty="0" smtClean="0"/>
          </a:p>
          <a:p>
            <a:r>
              <a:rPr lang="en-CA" dirty="0" smtClean="0"/>
              <a:t>Kernels Compression </a:t>
            </a:r>
            <a:r>
              <a:rPr lang="en-CA" dirty="0"/>
              <a:t>C</a:t>
            </a:r>
            <a:r>
              <a:rPr lang="en-CA" dirty="0" smtClean="0"/>
              <a:t>lause</a:t>
            </a:r>
          </a:p>
          <a:p>
            <a:pPr lvl="1"/>
            <a:r>
              <a:rPr lang="en-CA" dirty="0" smtClean="0"/>
              <a:t>Instructs the compiler to treat the marked data sets as compressed at kernel generation time.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688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Proposed Clauses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518412"/>
            <a:ext cx="8064896" cy="1584176"/>
          </a:xfrm>
        </p:spPr>
        <p:txBody>
          <a:bodyPr/>
          <a:lstStyle/>
          <a:p>
            <a:pPr marL="36576" indent="0">
              <a:buNone/>
            </a:pPr>
            <a:r>
              <a:rPr lang="en-CA" dirty="0" smtClean="0"/>
              <a:t>Example: </a:t>
            </a:r>
          </a:p>
          <a:p>
            <a:pPr marL="36576" indent="0">
              <a:buNone/>
            </a:pPr>
            <a:r>
              <a:rPr lang="en-CA" dirty="0"/>
              <a:t>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834868"/>
              </p:ext>
            </p:extLst>
          </p:nvPr>
        </p:nvGraphicFramePr>
        <p:xfrm>
          <a:off x="755576" y="1606172"/>
          <a:ext cx="7488832" cy="1894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299"/>
                <a:gridCol w="4800533"/>
              </a:tblGrid>
              <a:tr h="473709">
                <a:tc>
                  <a:txBody>
                    <a:bodyPr/>
                    <a:lstStyle/>
                    <a:p>
                      <a:pPr algn="ctr"/>
                      <a:r>
                        <a:rPr lang="en-CA" sz="1900" b="1" dirty="0" smtClean="0">
                          <a:latin typeface="+mn-lt"/>
                          <a:cs typeface="Courier New" panose="02070309020205020404" pitchFamily="49" charset="0"/>
                        </a:rPr>
                        <a:t>Regular Data</a:t>
                      </a:r>
                      <a:endParaRPr lang="en-CA" sz="1900" b="1" dirty="0">
                        <a:latin typeface="+mn-lt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900" b="1" dirty="0" smtClean="0">
                          <a:latin typeface="+mn-lt"/>
                          <a:cs typeface="Courier New" panose="02070309020205020404" pitchFamily="49" charset="0"/>
                        </a:rPr>
                        <a:t>Compressed Data</a:t>
                      </a:r>
                      <a:endParaRPr lang="en-CA" sz="1900" b="1" dirty="0">
                        <a:latin typeface="+mn-lt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473709"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err="1" smtClean="0">
                          <a:solidFill>
                            <a:sysClr val="windowText" lastClr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copyin</a:t>
                      </a:r>
                      <a:endParaRPr lang="en-CA" sz="1600" dirty="0">
                        <a:solidFill>
                          <a:sysClr val="windowText" lastClr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CA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compression_copyin</a:t>
                      </a:r>
                      <a:r>
                        <a:rPr kumimoji="0" lang="en-CA" sz="1600" b="0" i="0" u="none" strike="noStrike" kern="1200" baseline="0" dirty="0" smtClean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(</a:t>
                      </a:r>
                      <a:r>
                        <a:rPr kumimoji="0" lang="en-CA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ccopyin</a:t>
                      </a:r>
                      <a:r>
                        <a:rPr kumimoji="0" lang="en-CA" sz="1600" b="0" i="0" u="none" strike="noStrike" kern="1200" baseline="0" dirty="0" smtClean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)</a:t>
                      </a:r>
                      <a:endParaRPr lang="en-CA" sz="1600" dirty="0">
                        <a:solidFill>
                          <a:sysClr val="windowText" lastClr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473709"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solidFill>
                            <a:sysClr val="windowText" lastClr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copy</a:t>
                      </a:r>
                      <a:endParaRPr lang="en-CA" sz="1600" dirty="0">
                        <a:solidFill>
                          <a:sysClr val="windowText" lastClr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err="1" smtClean="0">
                          <a:solidFill>
                            <a:sysClr val="windowText" lastClr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compression_copy</a:t>
                      </a:r>
                      <a:r>
                        <a:rPr lang="en-CA" sz="1600" dirty="0" smtClean="0">
                          <a:solidFill>
                            <a:sysClr val="windowText" lastClr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CA" sz="1600" dirty="0" err="1" smtClean="0">
                          <a:solidFill>
                            <a:sysClr val="windowText" lastClr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ccopy</a:t>
                      </a:r>
                      <a:r>
                        <a:rPr lang="en-CA" sz="1600" dirty="0" smtClean="0">
                          <a:solidFill>
                            <a:sysClr val="windowText" lastClr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CA" sz="1600" dirty="0">
                        <a:solidFill>
                          <a:sysClr val="windowText" lastClr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473709"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err="1" smtClean="0">
                          <a:solidFill>
                            <a:sysClr val="windowText" lastClr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copyout</a:t>
                      </a:r>
                      <a:endParaRPr lang="en-CA" sz="1600" dirty="0">
                        <a:solidFill>
                          <a:sysClr val="windowText" lastClr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err="1" smtClean="0">
                          <a:solidFill>
                            <a:sysClr val="windowText" lastClr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compression_copyout</a:t>
                      </a:r>
                      <a:r>
                        <a:rPr lang="en-CA" sz="1600" dirty="0" smtClean="0">
                          <a:solidFill>
                            <a:sysClr val="windowText" lastClr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CA" sz="1600" dirty="0" err="1" smtClean="0">
                          <a:solidFill>
                            <a:sysClr val="windowText" lastClr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ccopyout</a:t>
                      </a:r>
                      <a:r>
                        <a:rPr lang="en-CA" sz="1600" dirty="0" smtClean="0">
                          <a:solidFill>
                            <a:sysClr val="windowText" lastClr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CA" sz="1600" dirty="0">
                        <a:solidFill>
                          <a:sysClr val="windowText" lastClr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301208"/>
            <a:ext cx="8064896" cy="369332"/>
          </a:xfrm>
          <a:prstGeom prst="rect">
            <a:avLst/>
          </a:prstGeom>
          <a:solidFill>
            <a:schemeClr val="tx1"/>
          </a:solidFill>
          <a:effectLst>
            <a:glow rad="215900">
              <a:schemeClr val="tx1"/>
            </a:glow>
          </a:effectLst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rgbClr val="013CB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CA" dirty="0" err="1" smtClean="0">
                <a:solidFill>
                  <a:srgbClr val="013CB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</a:t>
            </a:r>
            <a:r>
              <a:rPr lang="en-CA" dirty="0" smtClean="0">
                <a:solidFill>
                  <a:srgbClr val="013CB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data </a:t>
            </a:r>
            <a:r>
              <a:rPr lang="en-CA" b="1" dirty="0" err="1" smtClean="0">
                <a:solidFill>
                  <a:srgbClr val="013CB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compression_copy</a:t>
            </a:r>
            <a:r>
              <a:rPr lang="en-CA" b="1" dirty="0" smtClean="0">
                <a:solidFill>
                  <a:srgbClr val="013CB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(data[0:size:min:max])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992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Proposed Clauses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Compression clause on kernels directive</a:t>
            </a:r>
          </a:p>
          <a:p>
            <a:endParaRPr lang="en-CA" dirty="0" smtClean="0"/>
          </a:p>
          <a:p>
            <a:pPr marL="36576" indent="0">
              <a:buNone/>
            </a:pPr>
            <a:r>
              <a:rPr lang="en-CA" dirty="0" smtClean="0"/>
              <a:t>  Example: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70923" y="3501008"/>
            <a:ext cx="6840760" cy="2492990"/>
          </a:xfrm>
          <a:prstGeom prst="rect">
            <a:avLst/>
          </a:prstGeom>
          <a:solidFill>
            <a:schemeClr val="tx1"/>
          </a:solidFill>
          <a:effectLst>
            <a:glow rad="266700">
              <a:schemeClr val="tx1"/>
            </a:glow>
          </a:effectLst>
        </p:spPr>
        <p:txBody>
          <a:bodyPr wrap="square" rtlCol="0">
            <a:spAutoFit/>
          </a:bodyPr>
          <a:lstStyle/>
          <a:p>
            <a:endParaRPr lang="en-CA" dirty="0" smtClean="0">
              <a:solidFill>
                <a:srgbClr val="013CB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2000" b="1" dirty="0" smtClean="0">
                <a:solidFill>
                  <a:srgbClr val="013CB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#pragma </a:t>
            </a:r>
            <a:r>
              <a:rPr lang="en-CA" sz="2000" b="1" dirty="0" err="1" smtClean="0">
                <a:solidFill>
                  <a:srgbClr val="013CB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</a:t>
            </a:r>
            <a:r>
              <a:rPr lang="en-CA" sz="2000" b="1" dirty="0" smtClean="0">
                <a:solidFill>
                  <a:srgbClr val="013CB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kernels compression(d1, d2, d3)</a:t>
            </a:r>
          </a:p>
          <a:p>
            <a:r>
              <a:rPr lang="en-CA" sz="2000" b="1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CA" sz="2000" b="1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2000" b="1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 </a:t>
            </a:r>
          </a:p>
          <a:p>
            <a:r>
              <a:rPr lang="en-CA" sz="2000" b="1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2000" b="1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//kernels region</a:t>
            </a:r>
          </a:p>
          <a:p>
            <a:r>
              <a:rPr lang="en-CA" sz="2000" b="1" dirty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CA" sz="2000" b="1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CA" sz="2000" b="1" dirty="0">
              <a:solidFill>
                <a:schemeClr val="bg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CA" sz="2000" b="1" dirty="0" smtClean="0">
                <a:solidFill>
                  <a:schemeClr val="bg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CA" dirty="0">
              <a:solidFill>
                <a:srgbClr val="013CB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538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Proposed Clauses</a:t>
            </a:r>
            <a:endParaRPr lang="en-CA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82" y="2375860"/>
            <a:ext cx="7417419" cy="4293501"/>
          </a:xfrm>
          <a:effectLst>
            <a:glow rad="228600">
              <a:schemeClr val="tx1"/>
            </a:glow>
            <a:softEdge rad="0"/>
          </a:effec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1"/>
            <a:ext cx="8363272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Matrix-matrix multiplication example: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13</a:t>
            </a:fld>
            <a:endParaRPr lang="en-CA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169" y="2989506"/>
            <a:ext cx="2260935" cy="3343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709" y="2380949"/>
            <a:ext cx="999687" cy="338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90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Compression Method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Applicable on floating point data. 32 or 64 bit</a:t>
            </a:r>
          </a:p>
          <a:p>
            <a:r>
              <a:rPr lang="en-CA" dirty="0" smtClean="0"/>
              <a:t>Flexible compression ratio</a:t>
            </a:r>
          </a:p>
          <a:p>
            <a:r>
              <a:rPr lang="en-CA" dirty="0" smtClean="0"/>
              <a:t>Low overhead</a:t>
            </a:r>
          </a:p>
          <a:p>
            <a:r>
              <a:rPr lang="en-CA" dirty="0" err="1" smtClean="0"/>
              <a:t>Lossy</a:t>
            </a:r>
            <a:endParaRPr lang="en-CA" dirty="0"/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315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Compression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Floating point:</a:t>
            </a:r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92251"/>
            <a:ext cx="8316416" cy="931308"/>
          </a:xfrm>
          <a:prstGeom prst="rect">
            <a:avLst/>
          </a:prstGeom>
          <a:solidFill>
            <a:schemeClr val="tx1"/>
          </a:solidFill>
          <a:effectLst>
            <a:glow rad="241300">
              <a:schemeClr val="tx1"/>
            </a:glow>
            <a:softEdge rad="0"/>
          </a:effec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15</a:t>
            </a:fld>
            <a:endParaRPr lang="en-CA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365104"/>
            <a:ext cx="6766000" cy="902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9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Compression Steps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715200" cy="4525963"/>
          </a:xfrm>
        </p:spPr>
        <p:txBody>
          <a:bodyPr/>
          <a:lstStyle/>
          <a:p>
            <a:r>
              <a:rPr lang="en-CA" dirty="0" smtClean="0"/>
              <a:t>This process is performed on the data set</a:t>
            </a:r>
          </a:p>
          <a:p>
            <a:endParaRPr lang="en-CA" dirty="0" smtClean="0"/>
          </a:p>
          <a:p>
            <a:pPr marL="852678" lvl="1" indent="-514350">
              <a:buFont typeface="+mj-lt"/>
              <a:buAutoNum type="arabicPeriod"/>
            </a:pPr>
            <a:r>
              <a:rPr lang="en-CA" dirty="0" smtClean="0"/>
              <a:t>Division by twice the maximum absolute value of the data set to map to (-0.5,+0.5).</a:t>
            </a:r>
          </a:p>
          <a:p>
            <a:pPr marL="852678" lvl="1" indent="-514350">
              <a:buFont typeface="+mj-lt"/>
              <a:buAutoNum type="arabicPeriod"/>
            </a:pPr>
            <a:r>
              <a:rPr lang="en-CA" dirty="0" smtClean="0"/>
              <a:t>Adding to 1.5 to map to (1,2).</a:t>
            </a:r>
          </a:p>
          <a:p>
            <a:pPr marL="852678" lvl="1" indent="-514350">
              <a:buFont typeface="+mj-lt"/>
              <a:buAutoNum type="arabicPeriod"/>
            </a:pPr>
            <a:r>
              <a:rPr lang="en-CA" dirty="0" smtClean="0"/>
              <a:t>Omitting the exponent.</a:t>
            </a:r>
          </a:p>
          <a:p>
            <a:pPr marL="852678" lvl="1" indent="-514350">
              <a:buFont typeface="+mj-lt"/>
              <a:buAutoNum type="arabicPeriod"/>
            </a:pPr>
            <a:r>
              <a:rPr lang="en-CA" dirty="0" smtClean="0"/>
              <a:t>Omitting the least significant bits.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397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Compression Steps</a:t>
            </a:r>
            <a:endParaRPr lang="en-CA" dirty="0">
              <a:solidFill>
                <a:srgbClr val="FF0000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792" y="2780930"/>
            <a:ext cx="7467600" cy="965092"/>
          </a:xfrm>
          <a:solidFill>
            <a:schemeClr val="tx1"/>
          </a:solidFill>
          <a:effectLst>
            <a:glow rad="203200">
              <a:schemeClr val="tx1"/>
            </a:glo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Blur/>
                    </a14:imgEffect>
                    <a14:imgEffect>
                      <a14:brightnessContrast bright="-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310" t="10293"/>
          <a:stretch/>
        </p:blipFill>
        <p:spPr>
          <a:xfrm>
            <a:off x="2656224" y="3171450"/>
            <a:ext cx="5385772" cy="485127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10" t="10293"/>
          <a:stretch/>
        </p:blipFill>
        <p:spPr>
          <a:xfrm>
            <a:off x="2656224" y="3171450"/>
            <a:ext cx="5385772" cy="485127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93" r="72690"/>
          <a:stretch/>
        </p:blipFill>
        <p:spPr>
          <a:xfrm>
            <a:off x="632792" y="3171450"/>
            <a:ext cx="2023432" cy="485127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10" t="10293" r="16331"/>
          <a:stretch/>
        </p:blipFill>
        <p:spPr>
          <a:xfrm>
            <a:off x="4267219" y="3171450"/>
            <a:ext cx="2567940" cy="485127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6"/>
          <a:stretch/>
        </p:blipFill>
        <p:spPr>
          <a:xfrm>
            <a:off x="657450" y="3211387"/>
            <a:ext cx="1991566" cy="50564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17</a:t>
            </a:fld>
            <a:endParaRPr lang="en-CA"/>
          </a:p>
        </p:txBody>
      </p:sp>
      <p:sp>
        <p:nvSpPr>
          <p:cNvPr id="3" name="Rectangle 2"/>
          <p:cNvSpPr/>
          <p:nvPr/>
        </p:nvSpPr>
        <p:spPr>
          <a:xfrm>
            <a:off x="117521" y="4471314"/>
            <a:ext cx="9033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400" dirty="0" smtClean="0"/>
              <a:t>Pi most accurate representation in single precision  ≈  3.1415405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21561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467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Decompression Steps</a:t>
            </a:r>
            <a:endParaRPr lang="en-CA" dirty="0">
              <a:solidFill>
                <a:srgbClr val="FF0000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33"/>
          <a:stretch/>
        </p:blipFill>
        <p:spPr>
          <a:xfrm>
            <a:off x="251524" y="2959526"/>
            <a:ext cx="8424935" cy="670753"/>
          </a:xfrm>
          <a:prstGeom prst="rect">
            <a:avLst/>
          </a:prstGeom>
          <a:solidFill>
            <a:schemeClr val="tx1"/>
          </a:solidFill>
          <a:effectLst>
            <a:glow rad="190500">
              <a:schemeClr val="tx1"/>
            </a:glow>
          </a:effectLst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25" y="2708922"/>
            <a:ext cx="8428680" cy="224871"/>
          </a:xfrm>
          <a:prstGeom prst="rect">
            <a:avLst/>
          </a:prstGeom>
          <a:solidFill>
            <a:schemeClr val="tx1"/>
          </a:solidFill>
          <a:effectLst>
            <a:glow rad="228600">
              <a:schemeClr val="tx1"/>
            </a:glow>
          </a:effec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197" y="2997072"/>
            <a:ext cx="1872208" cy="55539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10" t="14473" r="16331"/>
          <a:stretch/>
        </p:blipFill>
        <p:spPr>
          <a:xfrm>
            <a:off x="4355980" y="3015796"/>
            <a:ext cx="2937815" cy="529144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790"/>
          <a:stretch/>
        </p:blipFill>
        <p:spPr>
          <a:xfrm>
            <a:off x="266308" y="2974490"/>
            <a:ext cx="2217460" cy="670753"/>
          </a:xfrm>
          <a:prstGeom prst="rect">
            <a:avLst/>
          </a:prstGeom>
          <a:noFill/>
          <a:effectLst>
            <a:glow rad="190500">
              <a:schemeClr val="tx1"/>
            </a:glow>
          </a:effectLst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5"/>
          <a:stretch/>
        </p:blipFill>
        <p:spPr>
          <a:xfrm>
            <a:off x="7293792" y="3015798"/>
            <a:ext cx="1376314" cy="538777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469"/>
          <a:stretch/>
        </p:blipFill>
        <p:spPr>
          <a:xfrm>
            <a:off x="241426" y="2961755"/>
            <a:ext cx="2263773" cy="638360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31" t="8465" r="1141" b="7135"/>
          <a:stretch/>
        </p:blipFill>
        <p:spPr>
          <a:xfrm>
            <a:off x="2505200" y="3015798"/>
            <a:ext cx="6171259" cy="538777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18</a:t>
            </a:fld>
            <a:endParaRPr lang="en-CA"/>
          </a:p>
        </p:txBody>
      </p:sp>
      <p:sp>
        <p:nvSpPr>
          <p:cNvPr id="12" name="Rectangle 11"/>
          <p:cNvSpPr/>
          <p:nvPr/>
        </p:nvSpPr>
        <p:spPr>
          <a:xfrm>
            <a:off x="1403652" y="5013178"/>
            <a:ext cx="52148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400" dirty="0" smtClean="0"/>
              <a:t>Pi after decompression </a:t>
            </a:r>
            <a:r>
              <a:rPr lang="en-CA" sz="2400" dirty="0"/>
              <a:t>≈ </a:t>
            </a:r>
            <a:r>
              <a:rPr lang="en-CA" sz="2400" dirty="0" smtClean="0"/>
              <a:t> 3.1415</a:t>
            </a:r>
            <a:r>
              <a:rPr lang="en-C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927</a:t>
            </a:r>
            <a:endParaRPr lang="en-CA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7521" y="4471314"/>
            <a:ext cx="9033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400" dirty="0" smtClean="0"/>
              <a:t>Pi most accurate representation in single precision  ≈  3.1415</a:t>
            </a:r>
            <a:r>
              <a:rPr lang="en-CA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405</a:t>
            </a:r>
            <a:endParaRPr lang="en-CA" sz="2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63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Decompression Steps</a:t>
            </a:r>
            <a:endParaRPr lang="en-CA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08" y="3124574"/>
            <a:ext cx="7467600" cy="3040732"/>
          </a:xfrm>
          <a:effectLst>
            <a:glow rad="203200">
              <a:schemeClr val="tx1"/>
            </a:glow>
          </a:effec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600201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Reformulate to use fused multiply-add instruction. 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402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6600"/>
                </a:solidFill>
              </a:rPr>
              <a:t>This Work</a:t>
            </a:r>
            <a:endParaRPr lang="en-CA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715200" cy="4525963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Motivation: Effective memory bandwidth usage is needed to achieve high performance in GPUs.</a:t>
            </a:r>
          </a:p>
          <a:p>
            <a:endParaRPr lang="en-CA" dirty="0" smtClean="0"/>
          </a:p>
          <a:p>
            <a:r>
              <a:rPr lang="en-CA" dirty="0" smtClean="0"/>
              <a:t>Our solution: Compress floating point numbers before transferring</a:t>
            </a:r>
          </a:p>
          <a:p>
            <a:endParaRPr lang="en-CA" dirty="0" smtClean="0"/>
          </a:p>
          <a:p>
            <a:r>
              <a:rPr lang="en-CA" dirty="0" smtClean="0"/>
              <a:t>How: We propose a compression method and set of </a:t>
            </a:r>
            <a:r>
              <a:rPr lang="en-CA" dirty="0" err="1" smtClean="0"/>
              <a:t>OpenACC</a:t>
            </a:r>
            <a:r>
              <a:rPr lang="en-CA" dirty="0" smtClean="0"/>
              <a:t> clauses</a:t>
            </a:r>
          </a:p>
          <a:p>
            <a:pPr marL="448056" lvl="1" indent="0">
              <a:buNone/>
            </a:pPr>
            <a:endParaRPr lang="en-CA" dirty="0" smtClean="0"/>
          </a:p>
          <a:p>
            <a:pPr marL="36576" indent="0">
              <a:buNone/>
            </a:pPr>
            <a:endParaRPr lang="en-CA" dirty="0" smtClean="0"/>
          </a:p>
          <a:p>
            <a:r>
              <a:rPr lang="en-CA" dirty="0" smtClean="0"/>
              <a:t>We achieve up to 1.36X speedup</a:t>
            </a:r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3090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0000"/>
                </a:solidFill>
              </a:rPr>
              <a:t>Methodology and </a:t>
            </a:r>
            <a:r>
              <a:rPr lang="en-CA" dirty="0" smtClean="0">
                <a:solidFill>
                  <a:srgbClr val="FF0000"/>
                </a:solidFill>
              </a:rPr>
              <a:t>Results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Benchmarks:</a:t>
            </a:r>
          </a:p>
          <a:p>
            <a:pPr lvl="1"/>
            <a:r>
              <a:rPr lang="en-CA" dirty="0" smtClean="0"/>
              <a:t>Matrix Multiplication, </a:t>
            </a:r>
            <a:r>
              <a:rPr lang="en-CA" dirty="0" err="1" smtClean="0"/>
              <a:t>HotSpot</a:t>
            </a:r>
            <a:r>
              <a:rPr lang="en-CA" dirty="0" smtClean="0"/>
              <a:t>, Nearest Neighbors and Dyadic Convolution</a:t>
            </a:r>
            <a:endParaRPr lang="en-CA" dirty="0"/>
          </a:p>
          <a:p>
            <a:r>
              <a:rPr lang="en-CA" dirty="0" smtClean="0"/>
              <a:t>Compilers:</a:t>
            </a:r>
          </a:p>
          <a:p>
            <a:pPr lvl="1"/>
            <a:r>
              <a:rPr lang="en-CA" dirty="0" smtClean="0"/>
              <a:t>IPMACC, NVCC, GNU GCC 4.4.7</a:t>
            </a:r>
          </a:p>
          <a:p>
            <a:r>
              <a:rPr lang="en-CA" dirty="0" smtClean="0"/>
              <a:t>Platform:</a:t>
            </a:r>
          </a:p>
          <a:p>
            <a:pPr lvl="1"/>
            <a:r>
              <a:rPr lang="en-CA" dirty="0" smtClean="0"/>
              <a:t>CUDA6.0 on NVIDIA Tesla K20c</a:t>
            </a:r>
          </a:p>
          <a:p>
            <a:pPr lvl="1"/>
            <a:r>
              <a:rPr lang="en-CA" sz="2800" dirty="0"/>
              <a:t>Intel Xeon CPU </a:t>
            </a:r>
            <a:r>
              <a:rPr lang="en-CA" sz="2800" dirty="0" smtClean="0"/>
              <a:t>E5-2620, </a:t>
            </a:r>
            <a:r>
              <a:rPr lang="en-CA" sz="2800" dirty="0"/>
              <a:t>16 </a:t>
            </a:r>
            <a:r>
              <a:rPr lang="en-CA" sz="2800" dirty="0" smtClean="0"/>
              <a:t>GB RAM</a:t>
            </a:r>
          </a:p>
          <a:p>
            <a:pPr lvl="1"/>
            <a:r>
              <a:rPr lang="en-CA" sz="2800" dirty="0"/>
              <a:t>Scientific </a:t>
            </a:r>
            <a:r>
              <a:rPr lang="en-CA" sz="2800" dirty="0" smtClean="0"/>
              <a:t>Linux</a:t>
            </a:r>
            <a:r>
              <a:rPr lang="en-US" sz="2800" dirty="0" smtClean="0"/>
              <a:t> </a:t>
            </a:r>
            <a:r>
              <a:rPr lang="en-US" sz="2800" dirty="0"/>
              <a:t>6.5 (Carbon) x86 64</a:t>
            </a:r>
            <a:endParaRPr lang="en-CA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156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Matrix Multiplication</a:t>
            </a:r>
            <a:endParaRPr lang="en-CA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329915"/>
            <a:ext cx="6660232" cy="2539247"/>
          </a:xfrm>
          <a:effectLst>
            <a:glow rad="203200">
              <a:schemeClr val="tx1"/>
            </a:glow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629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>
                <a:solidFill>
                  <a:srgbClr val="FF0000"/>
                </a:solidFill>
              </a:rPr>
              <a:t>HotSpot</a:t>
            </a:r>
            <a:endParaRPr lang="en-CA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420890"/>
            <a:ext cx="7467600" cy="3077385"/>
          </a:xfrm>
          <a:effectLst>
            <a:glow rad="190500">
              <a:schemeClr val="tx1"/>
            </a:glow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196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Nearest Neighbors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Finds k-nearest neighbor points in a two dimensional space.</a:t>
            </a:r>
          </a:p>
          <a:p>
            <a:r>
              <a:rPr lang="en-CA" dirty="0" smtClean="0"/>
              <a:t>Each point is a C </a:t>
            </a:r>
            <a:r>
              <a:rPr lang="en-CA" dirty="0" err="1" smtClean="0"/>
              <a:t>struct</a:t>
            </a:r>
            <a:r>
              <a:rPr lang="en-CA" dirty="0"/>
              <a:t> </a:t>
            </a:r>
            <a:r>
              <a:rPr lang="en-CA" dirty="0" smtClean="0"/>
              <a:t>with two attributes; latitude, longitude.</a:t>
            </a:r>
          </a:p>
          <a:p>
            <a:r>
              <a:rPr lang="en-CA" dirty="0" smtClean="0"/>
              <a:t>We transform array of </a:t>
            </a:r>
            <a:r>
              <a:rPr lang="en-CA" dirty="0" err="1" smtClean="0"/>
              <a:t>structs</a:t>
            </a:r>
            <a:r>
              <a:rPr lang="en-CA" dirty="0" smtClean="0"/>
              <a:t> to </a:t>
            </a:r>
            <a:r>
              <a:rPr lang="en-CA" dirty="0" err="1" smtClean="0"/>
              <a:t>struct</a:t>
            </a:r>
            <a:r>
              <a:rPr lang="en-CA" dirty="0" smtClean="0"/>
              <a:t> of arrays to enhance spatial locality.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475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15616" y="3140968"/>
            <a:ext cx="1152128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/>
              <a:t>l</a:t>
            </a:r>
            <a:r>
              <a:rPr lang="en-CA" dirty="0" smtClean="0"/>
              <a:t>at0</a:t>
            </a:r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2266256" y="3140968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lng0</a:t>
            </a:r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3418384" y="3140968"/>
            <a:ext cx="1152128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Lat1</a:t>
            </a:r>
          </a:p>
        </p:txBody>
      </p:sp>
      <p:sp>
        <p:nvSpPr>
          <p:cNvPr id="8" name="Rectangle 7"/>
          <p:cNvSpPr/>
          <p:nvPr/>
        </p:nvSpPr>
        <p:spPr>
          <a:xfrm>
            <a:off x="4569024" y="3140968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lng1</a:t>
            </a:r>
            <a:endParaRPr lang="en-CA" dirty="0"/>
          </a:p>
        </p:txBody>
      </p:sp>
      <p:sp>
        <p:nvSpPr>
          <p:cNvPr id="9" name="Rectangle 8"/>
          <p:cNvSpPr/>
          <p:nvPr/>
        </p:nvSpPr>
        <p:spPr>
          <a:xfrm>
            <a:off x="5721152" y="3140968"/>
            <a:ext cx="1152128" cy="57606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lat2</a:t>
            </a:r>
            <a:endParaRPr lang="en-CA" dirty="0"/>
          </a:p>
        </p:txBody>
      </p:sp>
      <p:sp>
        <p:nvSpPr>
          <p:cNvPr id="10" name="Rectangle 9"/>
          <p:cNvSpPr/>
          <p:nvPr/>
        </p:nvSpPr>
        <p:spPr>
          <a:xfrm>
            <a:off x="6871792" y="3140968"/>
            <a:ext cx="11521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lng2</a:t>
            </a:r>
            <a:endParaRPr lang="en-CA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4525963"/>
          </a:xfrm>
        </p:spPr>
        <p:txBody>
          <a:bodyPr/>
          <a:lstStyle/>
          <a:p>
            <a:r>
              <a:rPr lang="en-CA" dirty="0" smtClean="0"/>
              <a:t>Transforming array of </a:t>
            </a:r>
            <a:r>
              <a:rPr lang="en-CA" dirty="0" err="1" smtClean="0"/>
              <a:t>structs</a:t>
            </a:r>
            <a:r>
              <a:rPr lang="en-CA" dirty="0" smtClean="0"/>
              <a:t> to </a:t>
            </a:r>
            <a:r>
              <a:rPr lang="en-CA" dirty="0" err="1" smtClean="0"/>
              <a:t>struct</a:t>
            </a:r>
            <a:r>
              <a:rPr lang="en-CA" dirty="0" smtClean="0"/>
              <a:t> of arrays at compression stage.</a:t>
            </a:r>
            <a:endParaRPr lang="en-CA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467600" cy="1143000"/>
          </a:xfrm>
        </p:spPr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Nearest Neighbors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114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0208 L -1.66667E-6 0.25208 " pathEditMode="fixed" rAng="0" ptsTypes="AA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0023 L 0.00296 0.2418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08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00023 L -0.00278 0.2418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12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4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32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34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40" dur="2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42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  <p:by x="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48" dur="2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50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25 L -0.06302 0.33611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99" y="430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0.25 L -0.0658 0.33611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99" y="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24189 L 0.00018 0.3361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9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0.24189 L -0.00278 0.3361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.25 L -0.25174 0.33611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87" y="4306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7 0.25 L -0.25451 0.3361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87" y="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0.25 L -0.19149 0.33611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83" y="4306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25 L -0.19184 0.33611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83" y="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25 L -0.44341 0.33611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70" y="4306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7 0.25 L -0.44618 0.33611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70" y="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0.25 L -0.3776 0.33611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28" y="4306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25 L -0.38055 0.3361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28" y="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 autoUpdateAnimBg="0"/>
      <p:bldP spid="5" grpId="1" uiExpand="1" build="allAtOnce" animBg="1"/>
      <p:bldP spid="5" grpId="2" build="allAtOnce" animBg="1"/>
      <p:bldP spid="6" grpId="0" build="p" animBg="1"/>
      <p:bldP spid="6" grpId="1" build="allAtOnce" animBg="1"/>
      <p:bldP spid="6" grpId="2" build="allAtOnce" animBg="1"/>
      <p:bldP spid="7" grpId="0" build="p" animBg="1"/>
      <p:bldP spid="7" grpId="1" build="allAtOnce" animBg="1"/>
      <p:bldP spid="7" grpId="2" build="allAtOnce" animBg="1"/>
      <p:bldP spid="8" grpId="0" build="p" animBg="1"/>
      <p:bldP spid="8" grpId="1" build="allAtOnce" animBg="1"/>
      <p:bldP spid="8" grpId="2" build="allAtOnce" animBg="1"/>
      <p:bldP spid="9" grpId="0" build="p" animBg="1"/>
      <p:bldP spid="9" grpId="1" build="allAtOnce" animBg="1"/>
      <p:bldP spid="9" grpId="2" build="allAtOnce" animBg="1"/>
      <p:bldP spid="10" grpId="0" build="p" animBg="1"/>
      <p:bldP spid="10" grpId="1" build="allAtOnce" animBg="1"/>
      <p:bldP spid="10" grpId="2" build="allAtOnce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780928"/>
            <a:ext cx="7467600" cy="3117371"/>
          </a:xfrm>
          <a:effectLst>
            <a:glow rad="190500">
              <a:schemeClr val="tx1"/>
            </a:glow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25</a:t>
            </a:fld>
            <a:endParaRPr lang="en-CA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Nearest Neighbors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99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Dyadic Convolution</a:t>
            </a:r>
            <a:endParaRPr lang="en-CA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564904"/>
            <a:ext cx="7467600" cy="2841968"/>
          </a:xfrm>
          <a:effectLst>
            <a:glow rad="203200">
              <a:schemeClr val="tx1"/>
            </a:glow>
          </a:effec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534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Conclusion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4525963"/>
          </a:xfrm>
        </p:spPr>
        <p:txBody>
          <a:bodyPr>
            <a:normAutofit/>
          </a:bodyPr>
          <a:lstStyle/>
          <a:p>
            <a:r>
              <a:rPr lang="en-CA" dirty="0" smtClean="0"/>
              <a:t>Easy to use </a:t>
            </a:r>
            <a:r>
              <a:rPr lang="en-CA" dirty="0" err="1" smtClean="0"/>
              <a:t>OpenACC</a:t>
            </a:r>
            <a:r>
              <a:rPr lang="en-CA" dirty="0" smtClean="0"/>
              <a:t> clauses proposed</a:t>
            </a:r>
          </a:p>
          <a:p>
            <a:r>
              <a:rPr lang="en-CA" dirty="0" smtClean="0"/>
              <a:t>Transparent compression scheme</a:t>
            </a:r>
          </a:p>
          <a:p>
            <a:r>
              <a:rPr lang="en-CA" dirty="0" smtClean="0"/>
              <a:t>Data compression</a:t>
            </a:r>
          </a:p>
          <a:p>
            <a:pPr lvl="1"/>
            <a:r>
              <a:rPr lang="en-CA" dirty="0" smtClean="0"/>
              <a:t>Reduces the bandwidth usage</a:t>
            </a:r>
          </a:p>
          <a:p>
            <a:pPr lvl="1"/>
            <a:r>
              <a:rPr lang="en-CA" dirty="0" smtClean="0"/>
              <a:t>Increase the cache hit rate</a:t>
            </a:r>
          </a:p>
          <a:p>
            <a:pPr lvl="1"/>
            <a:r>
              <a:rPr lang="en-CA" dirty="0" smtClean="0"/>
              <a:t>Good solution for data sizes larger than L2 cache</a:t>
            </a:r>
          </a:p>
          <a:p>
            <a:r>
              <a:rPr lang="en-CA" dirty="0" smtClean="0"/>
              <a:t>Up to 2X in synthetic benchmarks</a:t>
            </a:r>
          </a:p>
          <a:p>
            <a:r>
              <a:rPr lang="en-CA" dirty="0" smtClean="0"/>
              <a:t>Up to 1.36X in real world benchmarks</a:t>
            </a: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554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Related Works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 err="1" smtClean="0"/>
              <a:t>Samadi</a:t>
            </a:r>
            <a:r>
              <a:rPr lang="en-CA" sz="2400" dirty="0" smtClean="0"/>
              <a:t> et al. developed a transparent approximation system. Accepts CUDA code and generate multiple kernels with different accuracy level.</a:t>
            </a:r>
          </a:p>
          <a:p>
            <a:r>
              <a:rPr lang="en-US" sz="2400" dirty="0" err="1"/>
              <a:t>Sathish</a:t>
            </a:r>
            <a:r>
              <a:rPr lang="en-US" sz="2400" dirty="0"/>
              <a:t> et al</a:t>
            </a:r>
            <a:r>
              <a:rPr lang="en-US" sz="2400" dirty="0" smtClean="0"/>
              <a:t>. </a:t>
            </a:r>
            <a:r>
              <a:rPr lang="en-US" sz="2400" dirty="0"/>
              <a:t>show the </a:t>
            </a:r>
            <a:r>
              <a:rPr lang="en-US" sz="2400" dirty="0" smtClean="0"/>
              <a:t>efficiency </a:t>
            </a:r>
            <a:r>
              <a:rPr lang="en-US" sz="2400" dirty="0"/>
              <a:t>of hardware-based lossless and </a:t>
            </a:r>
            <a:r>
              <a:rPr lang="en-US" sz="2400" dirty="0" err="1"/>
              <a:t>lossy</a:t>
            </a:r>
            <a:r>
              <a:rPr lang="en-US" sz="2400" dirty="0"/>
              <a:t> </a:t>
            </a:r>
            <a:r>
              <a:rPr lang="en-US" sz="2400" dirty="0" smtClean="0"/>
              <a:t>compression dram bandwidth. Their </a:t>
            </a:r>
            <a:r>
              <a:rPr lang="en-US" sz="2400" dirty="0"/>
              <a:t>proposed compression </a:t>
            </a:r>
            <a:r>
              <a:rPr lang="en-US" sz="2400" dirty="0" smtClean="0"/>
              <a:t>hardware can improves </a:t>
            </a:r>
            <a:r>
              <a:rPr lang="en-US" sz="2400" dirty="0"/>
              <a:t>the performance </a:t>
            </a:r>
            <a:r>
              <a:rPr lang="en-US" sz="2400" dirty="0" smtClean="0"/>
              <a:t>memory-bound </a:t>
            </a:r>
            <a:r>
              <a:rPr lang="en-US" sz="2400" dirty="0"/>
              <a:t>workloads by 26</a:t>
            </a:r>
            <a:r>
              <a:rPr lang="en-US" sz="2400" dirty="0" smtClean="0"/>
              <a:t>% for </a:t>
            </a:r>
            <a:r>
              <a:rPr lang="en-US" sz="2400" dirty="0"/>
              <a:t>GPUs with L1 caches but without L2 </a:t>
            </a:r>
            <a:r>
              <a:rPr lang="en-US" sz="2400" dirty="0" smtClean="0"/>
              <a:t>caches.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847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Future 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Adaptive compression</a:t>
            </a:r>
          </a:p>
          <a:p>
            <a:r>
              <a:rPr lang="en-CA" dirty="0" smtClean="0"/>
              <a:t>Compression methods on different data types.</a:t>
            </a:r>
          </a:p>
          <a:p>
            <a:r>
              <a:rPr lang="en-CA" dirty="0" smtClean="0"/>
              <a:t>Using hardware compression solutions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982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Outline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Introduction &amp; Background</a:t>
            </a:r>
          </a:p>
          <a:p>
            <a:pPr lvl="1"/>
            <a:r>
              <a:rPr lang="en-CA" dirty="0" smtClean="0"/>
              <a:t>GPU Architecture</a:t>
            </a:r>
          </a:p>
          <a:p>
            <a:pPr lvl="1"/>
            <a:r>
              <a:rPr lang="en-CA" dirty="0" err="1" smtClean="0"/>
              <a:t>OpenACC</a:t>
            </a:r>
            <a:endParaRPr lang="en-CA" dirty="0" smtClean="0"/>
          </a:p>
          <a:p>
            <a:r>
              <a:rPr lang="en-CA" dirty="0" smtClean="0"/>
              <a:t>Clauses and the Compression Method</a:t>
            </a:r>
          </a:p>
          <a:p>
            <a:r>
              <a:rPr lang="en-CA" dirty="0" smtClean="0"/>
              <a:t>Experimental Results</a:t>
            </a:r>
          </a:p>
          <a:p>
            <a:r>
              <a:rPr lang="en-CA" dirty="0" smtClean="0"/>
              <a:t>Conclusion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229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 algn="ctr">
              <a:buNone/>
            </a:pPr>
            <a:endParaRPr lang="en-CA" dirty="0" smtClean="0"/>
          </a:p>
          <a:p>
            <a:pPr marL="36576" indent="0" algn="ctr">
              <a:buNone/>
            </a:pPr>
            <a:endParaRPr lang="en-CA" dirty="0"/>
          </a:p>
          <a:p>
            <a:pPr marL="36576" indent="0" algn="ctr">
              <a:buNone/>
            </a:pPr>
            <a:r>
              <a:rPr lang="en-CA" dirty="0" smtClean="0"/>
              <a:t>Thank you</a:t>
            </a:r>
          </a:p>
          <a:p>
            <a:pPr marL="36576" indent="0" algn="ctr">
              <a:buNone/>
            </a:pPr>
            <a:r>
              <a:rPr lang="en-CA" dirty="0" smtClean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043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HotSpot</a:t>
            </a:r>
            <a:r>
              <a:rPr lang="en-CA" dirty="0" smtClean="0"/>
              <a:t> Application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31</a:t>
            </a:fld>
            <a:endParaRPr lang="en-CA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5676"/>
            <a:ext cx="9144000" cy="348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4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Matrix Multiplication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32</a:t>
            </a:fld>
            <a:endParaRPr lang="en-CA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780928"/>
            <a:ext cx="7467600" cy="3028200"/>
          </a:xfrm>
          <a:prstGeom prst="rect">
            <a:avLst/>
          </a:prstGeom>
          <a:effectLst>
            <a:glow rad="203200">
              <a:schemeClr val="tx1"/>
            </a:glow>
          </a:effec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1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20624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2376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56032" algn="l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Char char="○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37744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9047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Char char="-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078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Char char="-"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9696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▪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317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Matrix-matrix multiplication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3515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Introduction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4525963"/>
          </a:xfrm>
        </p:spPr>
        <p:txBody>
          <a:bodyPr/>
          <a:lstStyle/>
          <a:p>
            <a:r>
              <a:rPr lang="en-CA" dirty="0" smtClean="0"/>
              <a:t>GPU has promising peak performance</a:t>
            </a:r>
            <a:endParaRPr lang="en-CA" dirty="0"/>
          </a:p>
          <a:p>
            <a:pPr lvl="1"/>
            <a:r>
              <a:rPr lang="en-CA" dirty="0" smtClean="0"/>
              <a:t> but hard to achieve in practice.</a:t>
            </a:r>
          </a:p>
          <a:p>
            <a:r>
              <a:rPr lang="en-CA" dirty="0" smtClean="0"/>
              <a:t>The main problem is memory bandwidth</a:t>
            </a:r>
          </a:p>
          <a:p>
            <a:pPr lvl="1"/>
            <a:r>
              <a:rPr lang="en-CA" dirty="0" smtClean="0"/>
              <a:t>Thousands of threads compete for data</a:t>
            </a:r>
          </a:p>
          <a:p>
            <a:pPr lvl="1"/>
            <a:r>
              <a:rPr lang="en-CA" dirty="0" smtClean="0"/>
              <a:t>Memory optimization calls for skills and experience. </a:t>
            </a:r>
          </a:p>
          <a:p>
            <a:r>
              <a:rPr lang="en-CA" dirty="0" smtClean="0"/>
              <a:t>Good GPU programs need extensive development effort.</a:t>
            </a:r>
          </a:p>
          <a:p>
            <a:r>
              <a:rPr lang="en-CA" dirty="0" smtClean="0"/>
              <a:t>Frameworks such </a:t>
            </a:r>
            <a:r>
              <a:rPr lang="en-CA" dirty="0" err="1" smtClean="0"/>
              <a:t>OpenACC</a:t>
            </a:r>
            <a:r>
              <a:rPr lang="en-CA" dirty="0" smtClean="0"/>
              <a:t> makes it easier.</a:t>
            </a: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582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GPU Architecture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5987008" cy="5328592"/>
          </a:xfrm>
        </p:spPr>
        <p:txBody>
          <a:bodyPr>
            <a:normAutofit/>
          </a:bodyPr>
          <a:lstStyle/>
          <a:p>
            <a:r>
              <a:rPr lang="en-CA" sz="2700" dirty="0" smtClean="0"/>
              <a:t>Streaming Multiprocessors (SM)</a:t>
            </a:r>
          </a:p>
          <a:p>
            <a:r>
              <a:rPr lang="en-CA" sz="2700" dirty="0" smtClean="0"/>
              <a:t>Consists of Streaming Processors (SP)</a:t>
            </a:r>
          </a:p>
          <a:p>
            <a:r>
              <a:rPr lang="en-CA" sz="2700" dirty="0"/>
              <a:t>32 thread </a:t>
            </a:r>
            <a:r>
              <a:rPr lang="en-CA" sz="2700" dirty="0" smtClean="0"/>
              <a:t>group is </a:t>
            </a:r>
            <a:r>
              <a:rPr lang="en-CA" sz="2700" dirty="0"/>
              <a:t>called Warp</a:t>
            </a:r>
            <a:endParaRPr lang="en-CA" sz="2700" dirty="0" smtClean="0"/>
          </a:p>
          <a:p>
            <a:r>
              <a:rPr lang="en-CA" sz="2700" dirty="0" smtClean="0"/>
              <a:t>Threads in a warp execute instructions at once</a:t>
            </a:r>
          </a:p>
          <a:p>
            <a:r>
              <a:rPr lang="en-CA" sz="2700" dirty="0" smtClean="0"/>
              <a:t>Therefore they send memory request at the same time</a:t>
            </a:r>
          </a:p>
          <a:p>
            <a:endParaRPr lang="en-CA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5</a:t>
            </a:fld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1331643" y="5589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>
            <a:off x="6228184" y="1561227"/>
            <a:ext cx="2798183" cy="2879198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latin typeface="Calibri" panose="020F0502020204030204" pitchFamily="34" charset="0"/>
            </a:endParaRPr>
          </a:p>
          <a:p>
            <a:pPr algn="ctr"/>
            <a:endParaRPr lang="en-US" sz="2400" dirty="0">
              <a:latin typeface="Calibri" panose="020F0502020204030204" pitchFamily="34" charset="0"/>
            </a:endParaRPr>
          </a:p>
          <a:p>
            <a:pPr algn="ctr"/>
            <a:r>
              <a:rPr lang="en-US" sz="3600" b="1" dirty="0" smtClean="0">
                <a:latin typeface="Calibri" panose="020F0502020204030204" pitchFamily="34" charset="0"/>
              </a:rPr>
              <a:t>SM</a:t>
            </a:r>
            <a:endParaRPr lang="en-US" sz="3600" b="1" baseline="-25000" dirty="0" smtClean="0">
              <a:latin typeface="Calibri" panose="020F0502020204030204" pitchFamily="34" charset="0"/>
            </a:endParaRPr>
          </a:p>
          <a:p>
            <a:pPr algn="ctr"/>
            <a:endParaRPr lang="en-US" sz="2400" baseline="-25000" dirty="0" smtClean="0">
              <a:latin typeface="Calibri" panose="020F0502020204030204" pitchFamily="34" charset="0"/>
            </a:endParaRPr>
          </a:p>
          <a:p>
            <a:pPr algn="ctr"/>
            <a:endParaRPr lang="en-US" sz="2400" baseline="-25000" dirty="0" smtClean="0">
              <a:latin typeface="Calibri" panose="020F0502020204030204" pitchFamily="34" charset="0"/>
            </a:endParaRPr>
          </a:p>
          <a:p>
            <a:pPr algn="ctr"/>
            <a:endParaRPr lang="en-US" sz="2400" baseline="-25000" dirty="0" smtClean="0">
              <a:latin typeface="Calibri" panose="020F0502020204030204" pitchFamily="34" charset="0"/>
            </a:endParaRPr>
          </a:p>
          <a:p>
            <a:pPr algn="ctr"/>
            <a:endParaRPr lang="en-US" sz="2400" baseline="-25000" dirty="0" smtClean="0">
              <a:latin typeface="Calibri" panose="020F0502020204030204" pitchFamily="34" charset="0"/>
            </a:endParaRPr>
          </a:p>
          <a:p>
            <a:pPr algn="ctr"/>
            <a:endParaRPr lang="en-US" sz="2400" baseline="-25000" dirty="0" smtClean="0">
              <a:latin typeface="Calibri" panose="020F0502020204030204" pitchFamily="34" charset="0"/>
            </a:endParaRPr>
          </a:p>
          <a:p>
            <a:pPr algn="ctr"/>
            <a:endParaRPr lang="en-US" sz="2400" baseline="-25000" dirty="0" smtClean="0">
              <a:latin typeface="Calibri" panose="020F0502020204030204" pitchFamily="34" charset="0"/>
            </a:endParaRPr>
          </a:p>
          <a:p>
            <a:pPr algn="ctr"/>
            <a:endParaRPr lang="en-US" sz="2400" baseline="-25000" dirty="0" smtClean="0">
              <a:latin typeface="Calibri" panose="020F0502020204030204" pitchFamily="34" charset="0"/>
            </a:endParaRPr>
          </a:p>
          <a:p>
            <a:pPr algn="ctr"/>
            <a:endParaRPr lang="en-US" sz="2400" baseline="-25000" dirty="0" smtClean="0">
              <a:latin typeface="Calibri" panose="020F0502020204030204" pitchFamily="34" charset="0"/>
            </a:endParaRPr>
          </a:p>
          <a:p>
            <a:pPr algn="ctr"/>
            <a:endParaRPr lang="en-US" sz="2400" baseline="-25000" dirty="0" smtClean="0">
              <a:latin typeface="Calibri" panose="020F0502020204030204" pitchFamily="34" charset="0"/>
            </a:endParaRPr>
          </a:p>
          <a:p>
            <a:pPr algn="ctr"/>
            <a:endParaRPr lang="en-US" sz="2400" baseline="-25000" dirty="0" smtClean="0">
              <a:latin typeface="Calibri" panose="020F0502020204030204" pitchFamily="34" charset="0"/>
            </a:endParaRPr>
          </a:p>
          <a:p>
            <a:pPr algn="ctr"/>
            <a:endParaRPr lang="en-US" sz="2400" baseline="-25000" dirty="0" smtClean="0">
              <a:latin typeface="Calibri" panose="020F0502020204030204" pitchFamily="34" charset="0"/>
            </a:endParaRPr>
          </a:p>
          <a:p>
            <a:pPr algn="ctr"/>
            <a:endParaRPr lang="en-CA" sz="2400" baseline="-25000" dirty="0"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28184" y="4376615"/>
            <a:ext cx="2798183" cy="10686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L1 Cache</a:t>
            </a:r>
          </a:p>
          <a:p>
            <a:pPr algn="ctr"/>
            <a:endParaRPr lang="en-US" sz="900" dirty="0" smtClean="0">
              <a:latin typeface="Calibri" panose="020F0502020204030204" pitchFamily="34" charset="0"/>
            </a:endParaRPr>
          </a:p>
          <a:p>
            <a:pPr algn="ctr"/>
            <a:endParaRPr lang="en-US" baseline="-25000" dirty="0" smtClean="0">
              <a:latin typeface="Calibri" panose="020F0502020204030204" pitchFamily="34" charset="0"/>
            </a:endParaRPr>
          </a:p>
          <a:p>
            <a:pPr algn="ctr"/>
            <a:endParaRPr lang="en-US" baseline="-25000" dirty="0" smtClean="0">
              <a:latin typeface="Calibri" panose="020F0502020204030204" pitchFamily="34" charset="0"/>
            </a:endParaRPr>
          </a:p>
          <a:p>
            <a:pPr algn="ctr"/>
            <a:endParaRPr lang="en-CA" baseline="-25000" dirty="0">
              <a:latin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 rot="16200000">
            <a:off x="7234939" y="1227226"/>
            <a:ext cx="764094" cy="2633586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Warps</a:t>
            </a:r>
            <a:r>
              <a:rPr lang="en-US" sz="12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Pool</a:t>
            </a:r>
          </a:p>
          <a:p>
            <a:pPr algn="ctr"/>
            <a:endParaRPr lang="en-US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/>
            <a:endParaRPr lang="en-US" sz="12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/>
            <a:endParaRPr lang="en-US" sz="12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/>
            <a:endParaRPr lang="en-US" sz="12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/>
            <a:endParaRPr lang="en-US" sz="12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/>
            <a:endParaRPr lang="en-US" sz="12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/>
            <a:endParaRPr lang="en-US" sz="12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/>
            <a:endParaRPr lang="en-US" sz="12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/>
            <a:endParaRPr lang="en-US" sz="12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/>
            <a:endParaRPr lang="en-CA" sz="1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98120" y="2281239"/>
            <a:ext cx="2139791" cy="2468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Warp 1 | T</a:t>
            </a:r>
            <a:r>
              <a:rPr lang="en-US" sz="1200" baseline="-25000" dirty="0" smtClean="0">
                <a:latin typeface="Calibri" panose="020F0502020204030204" pitchFamily="34" charset="0"/>
              </a:rPr>
              <a:t>1</a:t>
            </a:r>
            <a:r>
              <a:rPr lang="en-US" sz="1200" dirty="0" smtClean="0">
                <a:latin typeface="Calibri" panose="020F0502020204030204" pitchFamily="34" charset="0"/>
              </a:rPr>
              <a:t> T</a:t>
            </a:r>
            <a:r>
              <a:rPr lang="en-US" sz="1200" baseline="-25000" dirty="0" smtClean="0">
                <a:latin typeface="Calibri" panose="020F0502020204030204" pitchFamily="34" charset="0"/>
              </a:rPr>
              <a:t>2</a:t>
            </a:r>
            <a:r>
              <a:rPr lang="en-US" sz="1200" dirty="0" smtClean="0">
                <a:latin typeface="Calibri" panose="020F0502020204030204" pitchFamily="34" charset="0"/>
              </a:rPr>
              <a:t> T</a:t>
            </a:r>
            <a:r>
              <a:rPr lang="en-US" sz="1200" baseline="-25000" dirty="0" smtClean="0">
                <a:latin typeface="Calibri" panose="020F0502020204030204" pitchFamily="34" charset="0"/>
              </a:rPr>
              <a:t>3</a:t>
            </a:r>
            <a:r>
              <a:rPr lang="en-US" sz="1200" dirty="0" smtClean="0">
                <a:latin typeface="Calibri" panose="020F0502020204030204" pitchFamily="34" charset="0"/>
              </a:rPr>
              <a:t> T</a:t>
            </a:r>
            <a:r>
              <a:rPr lang="en-US" sz="1200" baseline="-25000" dirty="0" smtClean="0">
                <a:latin typeface="Calibri" panose="020F0502020204030204" pitchFamily="34" charset="0"/>
              </a:rPr>
              <a:t>4</a:t>
            </a:r>
            <a:r>
              <a:rPr lang="en-US" sz="1200" dirty="0" smtClean="0">
                <a:latin typeface="Calibri" panose="020F0502020204030204" pitchFamily="34" charset="0"/>
              </a:rPr>
              <a:t> |</a:t>
            </a:r>
            <a:endParaRPr lang="en-CA" sz="1200" dirty="0">
              <a:latin typeface="Calibri" panose="020F050202020403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98120" y="2607159"/>
            <a:ext cx="2139791" cy="2468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Warp 2 | T</a:t>
            </a:r>
            <a:r>
              <a:rPr lang="en-US" sz="1200" baseline="-25000" dirty="0" smtClean="0">
                <a:latin typeface="Calibri" panose="020F0502020204030204" pitchFamily="34" charset="0"/>
              </a:rPr>
              <a:t>5</a:t>
            </a:r>
            <a:r>
              <a:rPr lang="en-US" sz="1200" dirty="0" smtClean="0">
                <a:latin typeface="Calibri" panose="020F0502020204030204" pitchFamily="34" charset="0"/>
              </a:rPr>
              <a:t> T</a:t>
            </a:r>
            <a:r>
              <a:rPr lang="en-US" sz="1200" baseline="-25000" dirty="0" smtClean="0">
                <a:latin typeface="Calibri" panose="020F0502020204030204" pitchFamily="34" charset="0"/>
              </a:rPr>
              <a:t>6</a:t>
            </a:r>
            <a:r>
              <a:rPr lang="en-US" sz="1200" dirty="0" smtClean="0">
                <a:latin typeface="Calibri" panose="020F0502020204030204" pitchFamily="34" charset="0"/>
              </a:rPr>
              <a:t> T</a:t>
            </a:r>
            <a:r>
              <a:rPr lang="en-US" sz="1200" baseline="-25000" dirty="0" smtClean="0">
                <a:latin typeface="Calibri" panose="020F0502020204030204" pitchFamily="34" charset="0"/>
              </a:rPr>
              <a:t>7</a:t>
            </a:r>
            <a:r>
              <a:rPr lang="en-US" sz="1200" dirty="0" smtClean="0">
                <a:latin typeface="Calibri" panose="020F0502020204030204" pitchFamily="34" charset="0"/>
              </a:rPr>
              <a:t> T</a:t>
            </a:r>
            <a:r>
              <a:rPr lang="en-US" sz="1200" baseline="-25000" dirty="0" smtClean="0">
                <a:latin typeface="Calibri" panose="020F0502020204030204" pitchFamily="34" charset="0"/>
              </a:rPr>
              <a:t>8</a:t>
            </a:r>
            <a:r>
              <a:rPr lang="en-US" sz="1200" dirty="0" smtClean="0">
                <a:latin typeface="Calibri" panose="020F0502020204030204" pitchFamily="34" charset="0"/>
              </a:rPr>
              <a:t> |</a:t>
            </a:r>
            <a:endParaRPr lang="en-CA" sz="1200" dirty="0">
              <a:latin typeface="Calibri" panose="020F050202020403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 rot="16200000">
            <a:off x="6052653" y="3551758"/>
            <a:ext cx="988878" cy="4937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Load/Store Unit</a:t>
            </a:r>
          </a:p>
        </p:txBody>
      </p:sp>
      <p:sp>
        <p:nvSpPr>
          <p:cNvPr id="17" name="Rectangle 16"/>
          <p:cNvSpPr/>
          <p:nvPr/>
        </p:nvSpPr>
        <p:spPr>
          <a:xfrm rot="16200000">
            <a:off x="6556709" y="3551758"/>
            <a:ext cx="988878" cy="4937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latin typeface="Calibri" panose="020F0502020204030204" pitchFamily="34" charset="0"/>
              </a:rPr>
              <a:t>Int</a:t>
            </a:r>
            <a:r>
              <a:rPr lang="en-US" sz="1200" dirty="0" smtClean="0">
                <a:latin typeface="Calibri" panose="020F0502020204030204" pitchFamily="34" charset="0"/>
              </a:rPr>
              <a:t>/Float</a:t>
            </a:r>
          </a:p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Unit</a:t>
            </a:r>
          </a:p>
        </p:txBody>
      </p:sp>
      <p:sp>
        <p:nvSpPr>
          <p:cNvPr id="18" name="Rectangle 17"/>
          <p:cNvSpPr/>
          <p:nvPr/>
        </p:nvSpPr>
        <p:spPr>
          <a:xfrm rot="16200000">
            <a:off x="7060764" y="3551758"/>
            <a:ext cx="988878" cy="4937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Special </a:t>
            </a:r>
            <a:r>
              <a:rPr lang="en-US" sz="1200" dirty="0" err="1" smtClean="0">
                <a:latin typeface="Calibri" panose="020F0502020204030204" pitchFamily="34" charset="0"/>
              </a:rPr>
              <a:t>Fcn</a:t>
            </a:r>
            <a:endParaRPr lang="en-US" sz="1200" dirty="0" smtClean="0">
              <a:latin typeface="Calibri" panose="020F0502020204030204" pitchFamily="34" charset="0"/>
            </a:endParaRPr>
          </a:p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Unit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812362" y="2854628"/>
            <a:ext cx="1266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>
                <a:solidFill>
                  <a:srgbClr val="002060"/>
                </a:solidFill>
              </a:rPr>
              <a:t>…</a:t>
            </a:r>
            <a:endParaRPr lang="en-CA" sz="7200" dirty="0">
              <a:solidFill>
                <a:srgbClr val="00206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583205" y="4293095"/>
            <a:ext cx="0" cy="246899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698120" y="4786828"/>
            <a:ext cx="1747418" cy="658396"/>
          </a:xfrm>
          <a:prstGeom prst="rect">
            <a:avLst/>
          </a:prstGeom>
          <a:solidFill>
            <a:srgbClr val="C0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Calibri" panose="020F0502020204030204" pitchFamily="34" charset="0"/>
              </a:rPr>
              <a:t>Data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524330" y="2904359"/>
            <a:ext cx="0" cy="399857"/>
          </a:xfrm>
          <a:prstGeom prst="straightConnector1">
            <a:avLst/>
          </a:prstGeom>
          <a:ln w="1270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08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GPU Memory Subsystem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5915000" cy="4525963"/>
          </a:xfrm>
        </p:spPr>
        <p:txBody>
          <a:bodyPr/>
          <a:lstStyle/>
          <a:p>
            <a:r>
              <a:rPr lang="en-CA" dirty="0" smtClean="0"/>
              <a:t>DRAM (Global Memory)</a:t>
            </a:r>
          </a:p>
          <a:p>
            <a:pPr lvl="1"/>
            <a:r>
              <a:rPr lang="en-CA" dirty="0" smtClean="0"/>
              <a:t>Accessed through a 2-level cache hierarchy</a:t>
            </a:r>
          </a:p>
          <a:p>
            <a:pPr lvl="1"/>
            <a:r>
              <a:rPr lang="en-CA" dirty="0" smtClean="0"/>
              <a:t>Memory bandwidth is a bottleneck for many applications.</a:t>
            </a:r>
          </a:p>
          <a:p>
            <a:pPr lvl="1"/>
            <a:r>
              <a:rPr lang="en-CA" dirty="0" smtClean="0"/>
              <a:t>Bandwidth utilization depends on the access pattern.</a:t>
            </a:r>
          </a:p>
          <a:p>
            <a:pPr lvl="1"/>
            <a:r>
              <a:rPr lang="en-CA" dirty="0" smtClean="0"/>
              <a:t>The smallest memory transaction size is 32 bytes.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6</a:t>
            </a:fld>
            <a:endParaRPr lang="en-CA"/>
          </a:p>
        </p:txBody>
      </p:sp>
      <p:sp>
        <p:nvSpPr>
          <p:cNvPr id="5" name="Rectangle 4"/>
          <p:cNvSpPr/>
          <p:nvPr/>
        </p:nvSpPr>
        <p:spPr>
          <a:xfrm>
            <a:off x="6372200" y="1916832"/>
            <a:ext cx="2376264" cy="2736304"/>
          </a:xfrm>
          <a:prstGeom prst="rect">
            <a:avLst/>
          </a:prstGeom>
          <a:solidFill>
            <a:srgbClr val="7FAAF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GPU</a:t>
            </a:r>
          </a:p>
          <a:p>
            <a:pPr algn="ctr"/>
            <a:endParaRPr lang="en-US" sz="32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algn="ctr"/>
            <a:endParaRPr lang="en-CA" sz="32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72200" y="4653136"/>
            <a:ext cx="2376264" cy="792088"/>
          </a:xfrm>
          <a:prstGeom prst="rect">
            <a:avLst/>
          </a:prstGeom>
          <a:solidFill>
            <a:srgbClr val="C00000"/>
          </a:solidFill>
          <a:ln>
            <a:solidFill>
              <a:srgbClr val="7FAA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atin typeface="Calibri" panose="020F0502020204030204" pitchFamily="34" charset="0"/>
              </a:rPr>
              <a:t>DRAM</a:t>
            </a:r>
          </a:p>
          <a:p>
            <a:pPr algn="ctr"/>
            <a:endParaRPr lang="en-CA" sz="1400" b="1" dirty="0"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44208" y="1988840"/>
            <a:ext cx="611560" cy="432048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SM</a:t>
            </a:r>
            <a:r>
              <a:rPr lang="en-US" baseline="-25000" dirty="0" smtClean="0">
                <a:latin typeface="Calibri" panose="020F0502020204030204" pitchFamily="34" charset="0"/>
              </a:rPr>
              <a:t>1</a:t>
            </a:r>
            <a:endParaRPr lang="en-CA" baseline="-25000" dirty="0"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085368" y="1988840"/>
            <a:ext cx="611560" cy="432048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SM</a:t>
            </a:r>
            <a:r>
              <a:rPr lang="en-US" baseline="-25000" dirty="0" smtClean="0">
                <a:latin typeface="Calibri" panose="020F0502020204030204" pitchFamily="34" charset="0"/>
              </a:rPr>
              <a:t>N</a:t>
            </a:r>
            <a:endParaRPr lang="en-CA" baseline="-25000" dirty="0">
              <a:latin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44208" y="4005064"/>
            <a:ext cx="648072" cy="360040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MC</a:t>
            </a:r>
            <a:r>
              <a:rPr lang="en-US" baseline="-25000" dirty="0" smtClean="0">
                <a:latin typeface="Calibri" panose="020F0502020204030204" pitchFamily="34" charset="0"/>
              </a:rPr>
              <a:t>1</a:t>
            </a:r>
            <a:endParaRPr lang="en-CA" baseline="-25000" dirty="0">
              <a:latin typeface="Calibri" panose="020F050202020403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28384" y="4005064"/>
            <a:ext cx="648072" cy="360040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MC</a:t>
            </a:r>
            <a:r>
              <a:rPr lang="en-US" baseline="-25000" dirty="0" smtClean="0">
                <a:latin typeface="Calibri" panose="020F0502020204030204" pitchFamily="34" charset="0"/>
              </a:rPr>
              <a:t>N</a:t>
            </a:r>
            <a:endParaRPr lang="en-CA" baseline="-25000" dirty="0">
              <a:latin typeface="Calibri" panose="020F050202020403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444208" y="2420888"/>
            <a:ext cx="611560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L1$</a:t>
            </a:r>
            <a:endParaRPr lang="en-CA" baseline="-25000" dirty="0"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086744" y="2420888"/>
            <a:ext cx="611560" cy="43204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L1$</a:t>
            </a:r>
            <a:endParaRPr lang="en-CA" baseline="-25000" dirty="0">
              <a:latin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444208" y="3645024"/>
            <a:ext cx="648072" cy="360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L2$</a:t>
            </a:r>
            <a:endParaRPr lang="en-CA" baseline="-25000" dirty="0">
              <a:latin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028384" y="3645024"/>
            <a:ext cx="648072" cy="3600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L2$</a:t>
            </a:r>
            <a:endParaRPr lang="en-CA" baseline="-25000" dirty="0">
              <a:latin typeface="Calibri" panose="020F0502020204030204" pitchFamily="34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732240" y="2852936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8388424" y="2852936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8388424" y="3429000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444208" y="3068960"/>
            <a:ext cx="2232248" cy="360040"/>
          </a:xfrm>
          <a:prstGeom prst="rect">
            <a:avLst/>
          </a:prstGeom>
          <a:solidFill>
            <a:srgbClr val="00B05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Calibri" panose="020F0502020204030204" pitchFamily="34" charset="0"/>
              </a:rPr>
              <a:t>Interconnect</a:t>
            </a:r>
            <a:endParaRPr lang="en-CA" baseline="-25000" dirty="0"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43816" y="3128032"/>
            <a:ext cx="8226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>
                <a:solidFill>
                  <a:srgbClr val="002060"/>
                </a:solidFill>
                <a:latin typeface="Calibri" panose="020F0502020204030204" pitchFamily="34" charset="0"/>
              </a:rPr>
              <a:t>…</a:t>
            </a:r>
            <a:endParaRPr lang="en-CA" sz="72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732240" y="4437112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8388424" y="4437112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732240" y="3450179"/>
            <a:ext cx="0" cy="216024"/>
          </a:xfrm>
          <a:prstGeom prst="straightConnector1">
            <a:avLst/>
          </a:prstGeom>
          <a:ln w="19050"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33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>
                <a:solidFill>
                  <a:srgbClr val="FF0000"/>
                </a:solidFill>
              </a:rPr>
              <a:t>OpenACC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63272" cy="4525963"/>
          </a:xfrm>
        </p:spPr>
        <p:txBody>
          <a:bodyPr/>
          <a:lstStyle/>
          <a:p>
            <a:r>
              <a:rPr lang="en-CA" dirty="0" smtClean="0"/>
              <a:t>Directive-based extension to Fortran, C, C++</a:t>
            </a:r>
          </a:p>
          <a:p>
            <a:r>
              <a:rPr lang="en-CA" dirty="0" smtClean="0"/>
              <a:t>Maps compute-intensive loops to accelerators</a:t>
            </a:r>
          </a:p>
          <a:p>
            <a:r>
              <a:rPr lang="en-CA" dirty="0" smtClean="0"/>
              <a:t>Manages data movement between the CPU(Host) and the accelerator</a:t>
            </a:r>
          </a:p>
          <a:p>
            <a:r>
              <a:rPr lang="en-CA" dirty="0" smtClean="0"/>
              <a:t>Lowers programming effort</a:t>
            </a:r>
          </a:p>
          <a:p>
            <a:r>
              <a:rPr lang="en-CA" dirty="0" smtClean="0"/>
              <a:t>Coarse grained control </a:t>
            </a: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740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>
                <a:solidFill>
                  <a:srgbClr val="FF0000"/>
                </a:solidFill>
              </a:rPr>
              <a:t>OpenACC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Matrix-matrix multiplication example: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8</a:t>
            </a:fld>
            <a:endParaRPr lang="en-CA"/>
          </a:p>
        </p:txBody>
      </p:sp>
      <p:pic>
        <p:nvPicPr>
          <p:cNvPr id="1026" name="Picture 2" descr="C:\Users\Ebad\Dropbox\Research\HIPS2016\Presentation\DSC_41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76872"/>
            <a:ext cx="7101786" cy="4110799"/>
          </a:xfrm>
          <a:prstGeom prst="rect">
            <a:avLst/>
          </a:prstGeom>
          <a:noFill/>
          <a:effectLst>
            <a:glow rad="317500">
              <a:schemeClr val="tx1"/>
            </a:glow>
            <a:softEdge rad="25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15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FF0000"/>
                </a:solidFill>
              </a:rPr>
              <a:t>Proposed Clauses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Our goal is proposing a method to alleviate the memory contention problem</a:t>
            </a:r>
          </a:p>
          <a:p>
            <a:r>
              <a:rPr lang="en-CA" dirty="0"/>
              <a:t>E</a:t>
            </a:r>
            <a:r>
              <a:rPr lang="en-CA" dirty="0" smtClean="0"/>
              <a:t>ase the work of programmers.</a:t>
            </a:r>
          </a:p>
          <a:p>
            <a:r>
              <a:rPr lang="en-CA" dirty="0" smtClean="0"/>
              <a:t>We extend the </a:t>
            </a:r>
            <a:r>
              <a:rPr lang="en-CA" dirty="0" err="1" smtClean="0"/>
              <a:t>OpenACC</a:t>
            </a:r>
            <a:r>
              <a:rPr lang="en-CA" dirty="0" smtClean="0"/>
              <a:t> model by new clauses.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2C16-6760-4892-83F9-1096015269A9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251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9932</TotalTime>
  <Words>981</Words>
  <Application>Microsoft Office PowerPoint</Application>
  <PresentationFormat>On-screen Show (4:3)</PresentationFormat>
  <Paragraphs>266</Paragraphs>
  <Slides>32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Technic</vt:lpstr>
      <vt:lpstr>Employing compression solutions under openacc</vt:lpstr>
      <vt:lpstr>This Work</vt:lpstr>
      <vt:lpstr>Outline</vt:lpstr>
      <vt:lpstr>Introduction</vt:lpstr>
      <vt:lpstr>GPU Architecture</vt:lpstr>
      <vt:lpstr>GPU Memory Subsystem</vt:lpstr>
      <vt:lpstr>OpenACC</vt:lpstr>
      <vt:lpstr>OpenACC</vt:lpstr>
      <vt:lpstr>Proposed Clauses</vt:lpstr>
      <vt:lpstr>Proposed Clauses</vt:lpstr>
      <vt:lpstr>Proposed Clauses</vt:lpstr>
      <vt:lpstr>Proposed Clauses</vt:lpstr>
      <vt:lpstr>Proposed Clauses</vt:lpstr>
      <vt:lpstr>Compression Method</vt:lpstr>
      <vt:lpstr>Compression</vt:lpstr>
      <vt:lpstr>Compression Steps</vt:lpstr>
      <vt:lpstr>Compression Steps</vt:lpstr>
      <vt:lpstr>Decompression Steps</vt:lpstr>
      <vt:lpstr>Decompression Steps</vt:lpstr>
      <vt:lpstr>Methodology and Results</vt:lpstr>
      <vt:lpstr>Matrix Multiplication</vt:lpstr>
      <vt:lpstr>HotSpot</vt:lpstr>
      <vt:lpstr>Nearest Neighbors</vt:lpstr>
      <vt:lpstr>Nearest Neighbors</vt:lpstr>
      <vt:lpstr>Nearest Neighbors</vt:lpstr>
      <vt:lpstr>Dyadic Convolution</vt:lpstr>
      <vt:lpstr>Conclusion</vt:lpstr>
      <vt:lpstr>Related Works</vt:lpstr>
      <vt:lpstr>Future Work</vt:lpstr>
      <vt:lpstr>PowerPoint Presentation</vt:lpstr>
      <vt:lpstr>HotSpot Application</vt:lpstr>
      <vt:lpstr>Matrix Multiplication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Employing compression solutions under openacc</dc:title>
  <dc:creator>Ebad Salehi</dc:creator>
  <cp:lastModifiedBy>Ebad Salehi</cp:lastModifiedBy>
  <cp:revision>135</cp:revision>
  <dcterms:created xsi:type="dcterms:W3CDTF">2016-01-24T19:56:41Z</dcterms:created>
  <dcterms:modified xsi:type="dcterms:W3CDTF">2016-05-23T13:30:36Z</dcterms:modified>
</cp:coreProperties>
</file>