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91" r:id="rId3"/>
    <p:sldId id="306" r:id="rId4"/>
    <p:sldId id="292" r:id="rId5"/>
    <p:sldId id="273" r:id="rId6"/>
    <p:sldId id="290" r:id="rId7"/>
    <p:sldId id="293" r:id="rId8"/>
    <p:sldId id="294" r:id="rId9"/>
    <p:sldId id="295" r:id="rId10"/>
    <p:sldId id="296" r:id="rId11"/>
    <p:sldId id="297" r:id="rId12"/>
    <p:sldId id="300" r:id="rId13"/>
    <p:sldId id="301" r:id="rId14"/>
    <p:sldId id="318" r:id="rId15"/>
    <p:sldId id="319" r:id="rId16"/>
    <p:sldId id="320" r:id="rId17"/>
    <p:sldId id="315" r:id="rId18"/>
    <p:sldId id="317" r:id="rId19"/>
    <p:sldId id="302" r:id="rId20"/>
    <p:sldId id="316" r:id="rId21"/>
    <p:sldId id="303" r:id="rId22"/>
    <p:sldId id="304" r:id="rId23"/>
    <p:sldId id="305" r:id="rId24"/>
    <p:sldId id="309" r:id="rId25"/>
    <p:sldId id="310" r:id="rId26"/>
    <p:sldId id="311" r:id="rId27"/>
    <p:sldId id="312" r:id="rId28"/>
    <p:sldId id="313" r:id="rId29"/>
    <p:sldId id="314" r:id="rId30"/>
    <p:sldId id="272" r:id="rId31"/>
    <p:sldId id="289" r:id="rId32"/>
    <p:sldId id="321" r:id="rId33"/>
    <p:sldId id="299" r:id="rId34"/>
    <p:sldId id="298" r:id="rId35"/>
    <p:sldId id="307" r:id="rId36"/>
    <p:sldId id="30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DEEBF7"/>
    <a:srgbClr val="FFFFCC"/>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472" autoAdjust="0"/>
  </p:normalViewPr>
  <p:slideViewPr>
    <p:cSldViewPr snapToGrid="0">
      <p:cViewPr varScale="1">
        <p:scale>
          <a:sx n="63" d="100"/>
          <a:sy n="63" d="100"/>
        </p:scale>
        <p:origin x="-126" y="-139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1487FC-81BF-4429-9B77-CA9E9168BD56}" type="datetimeFigureOut">
              <a:rPr lang="en-US" smtClean="0"/>
              <a:pPr/>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E18A1C-BFE5-446F-B503-A8C366A11026}" type="slidenum">
              <a:rPr lang="en-US" smtClean="0"/>
              <a:pPr/>
              <a:t>‹#›</a:t>
            </a:fld>
            <a:endParaRPr lang="en-US"/>
          </a:p>
        </p:txBody>
      </p:sp>
    </p:spTree>
    <p:extLst>
      <p:ext uri="{BB962C8B-B14F-4D97-AF65-F5344CB8AC3E}">
        <p14:creationId xmlns:p14="http://schemas.microsoft.com/office/powerpoint/2010/main" xmlns="" val="4218039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18E18A1C-BFE5-446F-B503-A8C366A1102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-Exploits</a:t>
            </a:r>
            <a:r>
              <a:rPr lang="en-CA" baseline="0" dirty="0" smtClean="0"/>
              <a:t> the fact that cache directive always points to an stride of data</a:t>
            </a:r>
            <a:endParaRPr lang="en-CA" dirty="0" smtClean="0"/>
          </a:p>
          <a:p>
            <a:r>
              <a:rPr lang="en-CA" dirty="0" smtClean="0"/>
              <a:t>-</a:t>
            </a:r>
            <a:r>
              <a:rPr lang="en-CA" sz="1200" kern="1200" baseline="0" dirty="0" smtClean="0">
                <a:solidFill>
                  <a:schemeClr val="tx1"/>
                </a:solidFill>
                <a:latin typeface="+mn-lt"/>
                <a:ea typeface="+mn-ea"/>
                <a:cs typeface="+mn-cs"/>
              </a:rPr>
              <a:t>This method exploits the fact that elements of </a:t>
            </a:r>
            <a:r>
              <a:rPr lang="en-CA" sz="1200" kern="1200" baseline="0" dirty="0" err="1" smtClean="0">
                <a:solidFill>
                  <a:schemeClr val="tx1"/>
                </a:solidFill>
                <a:latin typeface="+mn-lt"/>
                <a:ea typeface="+mn-ea"/>
                <a:cs typeface="+mn-cs"/>
              </a:rPr>
              <a:t>subarray</a:t>
            </a:r>
            <a:r>
              <a:rPr lang="en-CA" sz="1200" kern="1200" baseline="0" dirty="0" smtClean="0">
                <a:solidFill>
                  <a:schemeClr val="tx1"/>
                </a:solidFill>
                <a:latin typeface="+mn-lt"/>
                <a:ea typeface="+mn-ea"/>
                <a:cs typeface="+mn-cs"/>
              </a:rPr>
              <a:t> are a row of consequent elements from the original array and minimizes the overhead for maintaining the track of the cached data (compared to EHC).</a:t>
            </a:r>
            <a:endParaRPr lang="en-CA" dirty="0" smtClean="0"/>
          </a:p>
          <a:p>
            <a:r>
              <a:rPr lang="en-CA" dirty="0" smtClean="0"/>
              <a:t>-Pointers are indexes</a:t>
            </a:r>
            <a:r>
              <a:rPr lang="en-CA" baseline="0" dirty="0" smtClean="0"/>
              <a:t> of </a:t>
            </a:r>
            <a:r>
              <a:rPr lang="en-CA" baseline="0" dirty="0" err="1" smtClean="0"/>
              <a:t>subarray</a:t>
            </a:r>
            <a:r>
              <a:rPr lang="en-CA" baseline="0" dirty="0" smtClean="0"/>
              <a:t> stored in the cache, specifying the start and end indexes that are cached.</a:t>
            </a:r>
          </a:p>
          <a:p>
            <a:r>
              <a:rPr lang="en-CA" baseline="0" dirty="0" smtClean="0"/>
              <a:t>-Location of data in the shared memory is determined by subtracting the incoming request index from the start pointer.</a:t>
            </a:r>
          </a:p>
          <a:p>
            <a:r>
              <a:rPr lang="en-CA" dirty="0" smtClean="0"/>
              <a:t>-Each array read will be replaced by:</a:t>
            </a:r>
          </a:p>
          <a:p>
            <a:r>
              <a:rPr lang="en-CA" baseline="0" dirty="0" smtClean="0"/>
              <a:t>   -</a:t>
            </a:r>
            <a:r>
              <a:rPr lang="en-CA" dirty="0" smtClean="0"/>
              <a:t>If is within the range specified by the pointers</a:t>
            </a:r>
            <a:r>
              <a:rPr lang="en-CA" baseline="0" dirty="0" smtClean="0"/>
              <a:t>: Map index to line (subtract) + DATA read</a:t>
            </a:r>
          </a:p>
          <a:p>
            <a:r>
              <a:rPr lang="en-CA" baseline="0" dirty="0" smtClean="0"/>
              <a:t>   -Otherwise: global memory read</a:t>
            </a:r>
          </a:p>
        </p:txBody>
      </p:sp>
      <p:sp>
        <p:nvSpPr>
          <p:cNvPr id="4" name="Slide Number Placeholder 3"/>
          <p:cNvSpPr>
            <a:spLocks noGrp="1"/>
          </p:cNvSpPr>
          <p:nvPr>
            <p:ph type="sldNum" sz="quarter" idx="10"/>
          </p:nvPr>
        </p:nvSpPr>
        <p:spPr/>
        <p:txBody>
          <a:bodyPr/>
          <a:lstStyle/>
          <a:p>
            <a:fld id="{18E18A1C-BFE5-446F-B503-A8C366A1102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-Data is assured to be in the cache. Hence operations for reading the data are:</a:t>
            </a:r>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  - Map index to line (subtract) + DATA read</a:t>
            </a:r>
          </a:p>
        </p:txBody>
      </p:sp>
      <p:sp>
        <p:nvSpPr>
          <p:cNvPr id="4" name="Slide Number Placeholder 3"/>
          <p:cNvSpPr>
            <a:spLocks noGrp="1"/>
          </p:cNvSpPr>
          <p:nvPr>
            <p:ph type="sldNum" sz="quarter" idx="10"/>
          </p:nvPr>
        </p:nvSpPr>
        <p:spPr/>
        <p:txBody>
          <a:bodyPr/>
          <a:lstStyle/>
          <a:p>
            <a:fld id="{18E18A1C-BFE5-446F-B503-A8C366A1102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18E18A1C-BFE5-446F-B503-A8C366A1102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-To</a:t>
            </a:r>
            <a:r>
              <a:rPr lang="en-CA" baseline="0" dirty="0" smtClean="0"/>
              <a:t> implement the cache directive, the specified range should be fetched to the allocated space in the cache, before executing the cache region. This process can be written as a routine; referred to as cache fetch routine.</a:t>
            </a:r>
          </a:p>
          <a:p>
            <a:r>
              <a:rPr lang="en-CA" baseline="0" dirty="0" smtClean="0"/>
              <a:t>-Every instance of the parallel loop (containing the cache region) must call cache fetch routine to initialize the cache space, before getting to execute the cache region.</a:t>
            </a:r>
            <a:endParaRPr lang="en-CA" dirty="0" smtClean="0"/>
          </a:p>
          <a:p>
            <a:r>
              <a:rPr lang="en-CA" dirty="0" smtClean="0"/>
              <a:t>-Performance of this routine is severely</a:t>
            </a:r>
            <a:r>
              <a:rPr lang="en-CA" baseline="0" dirty="0" smtClean="0"/>
              <a:t> important if cache region is short (since cache fetch will take more time than the region, Amdahl’s law)</a:t>
            </a:r>
            <a:endParaRPr lang="en-CA" dirty="0" smtClean="0"/>
          </a:p>
          <a:p>
            <a:r>
              <a:rPr lang="en-CA" dirty="0" smtClean="0"/>
              <a:t>-fetch routine normally is implemented</a:t>
            </a:r>
            <a:r>
              <a:rPr lang="en-CA" baseline="0" dirty="0" smtClean="0"/>
              <a:t> using a loop, iteratively fetching the elements within start-length range.</a:t>
            </a:r>
            <a:endParaRPr lang="en-CA" dirty="0" smtClean="0"/>
          </a:p>
        </p:txBody>
      </p:sp>
      <p:sp>
        <p:nvSpPr>
          <p:cNvPr id="4" name="Slide Number Placeholder 3"/>
          <p:cNvSpPr>
            <a:spLocks noGrp="1"/>
          </p:cNvSpPr>
          <p:nvPr>
            <p:ph type="sldNum" sz="quarter" idx="10"/>
          </p:nvPr>
        </p:nvSpPr>
        <p:spPr/>
        <p:txBody>
          <a:bodyPr/>
          <a:lstStyle/>
          <a:p>
            <a:fld id="{18E18A1C-BFE5-446F-B503-A8C366A1102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-Unrolling the loop to avoid control-flow statement</a:t>
            </a:r>
            <a:endParaRPr lang="en-CA" dirty="0"/>
          </a:p>
        </p:txBody>
      </p:sp>
      <p:sp>
        <p:nvSpPr>
          <p:cNvPr id="4" name="Slide Number Placeholder 3"/>
          <p:cNvSpPr>
            <a:spLocks noGrp="1"/>
          </p:cNvSpPr>
          <p:nvPr>
            <p:ph type="sldNum" sz="quarter" idx="10"/>
          </p:nvPr>
        </p:nvSpPr>
        <p:spPr/>
        <p:txBody>
          <a:bodyPr/>
          <a:lstStyle/>
          <a:p>
            <a:fld id="{18E18A1C-BFE5-446F-B503-A8C366A1102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-sharing the loop among</a:t>
            </a:r>
            <a:r>
              <a:rPr lang="en-CA" baseline="0" dirty="0" smtClean="0"/>
              <a:t> multiple </a:t>
            </a:r>
            <a:r>
              <a:rPr lang="en-CA" baseline="0" dirty="0" err="1" smtClean="0"/>
              <a:t>subarrays</a:t>
            </a:r>
            <a:r>
              <a:rPr lang="en-CA" baseline="0" dirty="0" smtClean="0"/>
              <a:t> is possible if length of </a:t>
            </a:r>
            <a:r>
              <a:rPr lang="en-CA" baseline="0" dirty="0" err="1" smtClean="0"/>
              <a:t>subarrays</a:t>
            </a:r>
            <a:r>
              <a:rPr lang="en-CA" baseline="0" dirty="0" smtClean="0"/>
              <a:t> are equal</a:t>
            </a:r>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-amortizes the overhead of for loop control flow</a:t>
            </a:r>
          </a:p>
          <a:p>
            <a:endParaRPr lang="en-CA" dirty="0"/>
          </a:p>
        </p:txBody>
      </p:sp>
      <p:sp>
        <p:nvSpPr>
          <p:cNvPr id="4" name="Slide Number Placeholder 3"/>
          <p:cNvSpPr>
            <a:spLocks noGrp="1"/>
          </p:cNvSpPr>
          <p:nvPr>
            <p:ph type="sldNum" sz="quarter" idx="10"/>
          </p:nvPr>
        </p:nvSpPr>
        <p:spPr/>
        <p:txBody>
          <a:bodyPr/>
          <a:lstStyle/>
          <a:p>
            <a:fld id="{18E18A1C-BFE5-446F-B503-A8C366A1102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-Use parallel threads along x to fetch</a:t>
            </a:r>
            <a:r>
              <a:rPr lang="en-CA" baseline="0" dirty="0" smtClean="0"/>
              <a:t> data in parallel.</a:t>
            </a:r>
          </a:p>
          <a:p>
            <a:r>
              <a:rPr lang="en-CA" baseline="0" dirty="0" smtClean="0"/>
              <a:t>-Works perfectly along the next optimization, cache sharing.</a:t>
            </a:r>
            <a:endParaRPr lang="en-CA" dirty="0"/>
          </a:p>
        </p:txBody>
      </p:sp>
      <p:sp>
        <p:nvSpPr>
          <p:cNvPr id="4" name="Slide Number Placeholder 3"/>
          <p:cNvSpPr>
            <a:spLocks noGrp="1"/>
          </p:cNvSpPr>
          <p:nvPr>
            <p:ph type="sldNum" sz="quarter" idx="10"/>
          </p:nvPr>
        </p:nvSpPr>
        <p:spPr/>
        <p:txBody>
          <a:bodyPr/>
          <a:lstStyle/>
          <a:p>
            <a:fld id="{18E18A1C-BFE5-446F-B503-A8C366A1102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(MOVE ANIMATION FORWARD)</a:t>
            </a:r>
          </a:p>
          <a:p>
            <a:r>
              <a:rPr lang="en-CA" dirty="0" err="1" smtClean="0"/>
              <a:t>Subarray</a:t>
            </a:r>
            <a:r>
              <a:rPr lang="en-CA" dirty="0" smtClean="0"/>
              <a:t> is:</a:t>
            </a:r>
          </a:p>
          <a:p>
            <a:pPr lvl="1"/>
            <a:r>
              <a:rPr lang="en-CA" dirty="0" smtClean="0"/>
              <a:t>shared among iterations of loop iterated by j</a:t>
            </a:r>
          </a:p>
          <a:p>
            <a:pPr lvl="1"/>
            <a:r>
              <a:rPr lang="en-CA" dirty="0" smtClean="0"/>
              <a:t>private to iterations of loop iterated by </a:t>
            </a:r>
            <a:r>
              <a:rPr lang="en-CA" dirty="0" err="1" smtClean="0"/>
              <a:t>i</a:t>
            </a:r>
            <a:endParaRPr lang="en-CA" dirty="0" smtClean="0"/>
          </a:p>
          <a:p>
            <a:r>
              <a:rPr lang="en-CA" dirty="0" smtClean="0"/>
              <a:t>Sharing along j is not enough</a:t>
            </a:r>
          </a:p>
          <a:p>
            <a:pPr lvl="1"/>
            <a:r>
              <a:rPr lang="en-CA" dirty="0" smtClean="0"/>
              <a:t>Exploring the opportunity to share along </a:t>
            </a:r>
            <a:r>
              <a:rPr lang="en-CA" dirty="0" err="1" smtClean="0"/>
              <a:t>i</a:t>
            </a:r>
            <a:r>
              <a:rPr lang="en-CA" dirty="0" smtClean="0"/>
              <a:t> too</a:t>
            </a:r>
          </a:p>
          <a:p>
            <a:pPr lvl="1"/>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(MOVE ANIMATION FORWARD)</a:t>
            </a:r>
          </a:p>
          <a:p>
            <a:r>
              <a:rPr lang="en-CA" dirty="0" err="1" smtClean="0"/>
              <a:t>Subarray</a:t>
            </a:r>
            <a:r>
              <a:rPr lang="en-CA" dirty="0" smtClean="0"/>
              <a:t> is to be cached</a:t>
            </a:r>
          </a:p>
          <a:p>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(MOVE ANIMATION FORWARD)</a:t>
            </a:r>
          </a:p>
          <a:p>
            <a:r>
              <a:rPr lang="en-CA" dirty="0" smtClean="0"/>
              <a:t>N iterations execute the parallel region</a:t>
            </a:r>
          </a:p>
          <a:p>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(MOVE ANIMATION FORWARD)</a:t>
            </a:r>
          </a:p>
          <a:p>
            <a:r>
              <a:rPr lang="en-CA" dirty="0" smtClean="0"/>
              <a:t>Each iteration fetches a different range of </a:t>
            </a:r>
            <a:r>
              <a:rPr lang="en-CA" dirty="0" err="1" smtClean="0"/>
              <a:t>subarray</a:t>
            </a:r>
            <a:endParaRPr lang="en-CA" dirty="0" smtClean="0"/>
          </a:p>
          <a:p>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(MOVE ANIMATION FORWARD)</a:t>
            </a:r>
          </a:p>
          <a:p>
            <a:r>
              <a:rPr lang="en-CA" dirty="0" smtClean="0"/>
              <a:t>First iteration fetches the first three elements</a:t>
            </a:r>
          </a:p>
          <a:p>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(MOVE ANIMATION FORWARD)</a:t>
            </a:r>
          </a:p>
          <a:p>
            <a:r>
              <a:rPr lang="en-CA" dirty="0" smtClean="0"/>
              <a:t>Second</a:t>
            </a:r>
            <a:r>
              <a:rPr lang="en-CA" baseline="0" dirty="0" smtClean="0"/>
              <a:t> iteration  ....</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(MOVE ANIMATION FORWARD)</a:t>
            </a:r>
          </a:p>
          <a:p>
            <a:r>
              <a:rPr lang="en-CA" baseline="0" dirty="0" smtClean="0"/>
              <a:t>fetches [2-4]</a:t>
            </a:r>
          </a:p>
          <a:p>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(MOVE ANIMATION FORWARD)</a:t>
            </a:r>
          </a:p>
          <a:p>
            <a:r>
              <a:rPr lang="en-CA" dirty="0" smtClean="0"/>
              <a:t>Thirds</a:t>
            </a:r>
            <a:r>
              <a:rPr lang="en-CA" baseline="0" dirty="0" smtClean="0"/>
              <a:t> iteration  ....</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(MOVE ANIMATION FORWARD)</a:t>
            </a:r>
          </a:p>
          <a:p>
            <a:r>
              <a:rPr lang="en-CA" baseline="0" dirty="0" smtClean="0"/>
              <a:t>fetches [3-5]</a:t>
            </a:r>
          </a:p>
          <a:p>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(MOVE ANIMATION FORWARD)</a:t>
            </a:r>
          </a:p>
          <a:p>
            <a:r>
              <a:rPr lang="en-CA" dirty="0" smtClean="0"/>
              <a:t>And</a:t>
            </a:r>
            <a:r>
              <a:rPr lang="en-CA" baseline="0" dirty="0" smtClean="0"/>
              <a:t> similarly other iterations do</a:t>
            </a:r>
          </a:p>
          <a:p>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(MOVE ANIMATION FORWARD – EXPLOSION MARK)</a:t>
            </a:r>
          </a:p>
          <a:p>
            <a:r>
              <a:rPr lang="en-CA" baseline="0" dirty="0" smtClean="0"/>
              <a:t>This is store in a location private to each iteration</a:t>
            </a:r>
          </a:p>
          <a:p>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(MOVE ANIMATION FORWARD – EXPLOSION DISAPPEARS)</a:t>
            </a:r>
          </a:p>
          <a:p>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(MOVE ANIMATION FORWARD)</a:t>
            </a:r>
          </a:p>
          <a:p>
            <a:r>
              <a:rPr lang="en-CA" dirty="0" smtClean="0"/>
              <a:t>Though</a:t>
            </a:r>
            <a:r>
              <a:rPr lang="en-CA" baseline="0" dirty="0" smtClean="0"/>
              <a:t> these iterations share 66% of the data</a:t>
            </a:r>
          </a:p>
          <a:p>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(MOVE ANIMATION FORWARD)</a:t>
            </a:r>
          </a:p>
          <a:p>
            <a:r>
              <a:rPr lang="en-CA" dirty="0" smtClean="0"/>
              <a:t>And this can be fetched</a:t>
            </a:r>
            <a:r>
              <a:rPr lang="en-CA" baseline="0" dirty="0" smtClean="0"/>
              <a:t> once and </a:t>
            </a:r>
            <a:r>
              <a:rPr lang="en-CA" baseline="0" smtClean="0"/>
              <a:t>shared among these all</a:t>
            </a:r>
            <a:endParaRPr lang="en-CA" dirty="0"/>
          </a:p>
        </p:txBody>
      </p:sp>
      <p:sp>
        <p:nvSpPr>
          <p:cNvPr id="4" name="Slide Number Placeholder 3"/>
          <p:cNvSpPr>
            <a:spLocks noGrp="1"/>
          </p:cNvSpPr>
          <p:nvPr>
            <p:ph type="sldNum" sz="quarter" idx="10"/>
          </p:nvPr>
        </p:nvSpPr>
        <p:spPr/>
        <p:txBody>
          <a:bodyPr/>
          <a:lstStyle/>
          <a:p>
            <a:fld id="{18E18A1C-BFE5-446F-B503-A8C366A1102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-How to share the cache?</a:t>
            </a:r>
          </a:p>
          <a:p>
            <a:r>
              <a:rPr lang="en-CA" dirty="0" smtClean="0"/>
              <a:t>-</a:t>
            </a:r>
            <a:r>
              <a:rPr lang="en-CA" baseline="0" dirty="0" smtClean="0"/>
              <a:t>(MOVE ANIMATION FORWARD) </a:t>
            </a:r>
            <a:r>
              <a:rPr lang="en-CA" dirty="0" smtClean="0"/>
              <a:t>Imagine we</a:t>
            </a:r>
            <a:r>
              <a:rPr lang="en-CA" baseline="0" dirty="0" smtClean="0"/>
              <a:t> have the same iterations, (MOVE ANIMATION FORWARD) and the same </a:t>
            </a:r>
            <a:r>
              <a:rPr lang="en-CA" baseline="0" dirty="0" err="1" smtClean="0"/>
              <a:t>subarray</a:t>
            </a:r>
            <a:r>
              <a:rPr lang="en-CA" baseline="0" dirty="0" smtClean="0"/>
              <a:t> to be cached.</a:t>
            </a:r>
          </a:p>
          <a:p>
            <a:r>
              <a:rPr lang="en-CA" baseline="0" dirty="0" smtClean="0"/>
              <a:t>-</a:t>
            </a:r>
            <a:r>
              <a:rPr lang="en-CA" dirty="0" smtClean="0"/>
              <a:t>Implementing cache directive in CUDA</a:t>
            </a:r>
            <a:r>
              <a:rPr lang="en-CA" baseline="0" dirty="0" smtClean="0"/>
              <a:t> (MOVE ANIMATION FORWARD), i</a:t>
            </a:r>
            <a:r>
              <a:rPr lang="en-CA" dirty="0" smtClean="0"/>
              <a:t>terations are mapped to threads and thread blocks </a:t>
            </a:r>
            <a:r>
              <a:rPr lang="en-CA" baseline="0" dirty="0" smtClean="0"/>
              <a:t>(MOVE ANIMATION FORWARD), </a:t>
            </a:r>
            <a:r>
              <a:rPr lang="en-CA" dirty="0" smtClean="0"/>
              <a:t>Threads in a thread block share data through CUDA Shared Memory fast and efficiently </a:t>
            </a:r>
            <a:r>
              <a:rPr lang="en-CA" baseline="0" dirty="0" smtClean="0"/>
              <a:t>(MOVE ANIMATION FORWARD).</a:t>
            </a:r>
            <a:endParaRPr lang="en-CA" dirty="0" smtClean="0"/>
          </a:p>
          <a:p>
            <a:endParaRPr lang="en-CA" dirty="0"/>
          </a:p>
        </p:txBody>
      </p:sp>
      <p:sp>
        <p:nvSpPr>
          <p:cNvPr id="4" name="Slide Number Placeholder 3"/>
          <p:cNvSpPr>
            <a:spLocks noGrp="1"/>
          </p:cNvSpPr>
          <p:nvPr>
            <p:ph type="sldNum" sz="quarter" idx="10"/>
          </p:nvPr>
        </p:nvSpPr>
        <p:spPr/>
        <p:txBody>
          <a:bodyPr/>
          <a:lstStyle/>
          <a:p>
            <a:fld id="{18E18A1C-BFE5-446F-B503-A8C366A1102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-Presenting</a:t>
            </a:r>
            <a:r>
              <a:rPr lang="en-CA" baseline="0" dirty="0" smtClean="0"/>
              <a:t> an algorithm to find if the cache can be shared.</a:t>
            </a:r>
          </a:p>
          <a:p>
            <a:r>
              <a:rPr lang="en-CA" baseline="0" dirty="0" smtClean="0"/>
              <a:t>-Summary: “start” expression is parsed and if it’s in the form of A+B, (where A is a loop </a:t>
            </a:r>
            <a:r>
              <a:rPr lang="en-CA" baseline="0" dirty="0" err="1" smtClean="0"/>
              <a:t>iterator</a:t>
            </a:r>
            <a:r>
              <a:rPr lang="en-CA" baseline="0" dirty="0" smtClean="0"/>
              <a:t> and B is not dependent of loop </a:t>
            </a:r>
            <a:r>
              <a:rPr lang="en-CA" baseline="0" dirty="0" err="1" smtClean="0"/>
              <a:t>iterators</a:t>
            </a:r>
            <a:r>
              <a:rPr lang="en-CA" baseline="0" dirty="0" smtClean="0"/>
              <a:t>) cache is sharable.</a:t>
            </a:r>
            <a:endParaRPr lang="en-CA" dirty="0"/>
          </a:p>
        </p:txBody>
      </p:sp>
      <p:sp>
        <p:nvSpPr>
          <p:cNvPr id="4" name="Slide Number Placeholder 3"/>
          <p:cNvSpPr>
            <a:spLocks noGrp="1"/>
          </p:cNvSpPr>
          <p:nvPr>
            <p:ph type="sldNum" sz="quarter" idx="10"/>
          </p:nvPr>
        </p:nvSpPr>
        <p:spPr/>
        <p:txBody>
          <a:bodyPr/>
          <a:lstStyle/>
          <a:p>
            <a:fld id="{18E18A1C-BFE5-446F-B503-A8C366A11026}"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-Low-level APIs for accelerators are mature nowadays</a:t>
            </a:r>
            <a:r>
              <a:rPr lang="en-CA" baseline="0" dirty="0" smtClean="0"/>
              <a:t> and focus has shifted toward higher level programming models.</a:t>
            </a:r>
            <a:endParaRPr lang="en-CA" dirty="0" smtClean="0"/>
          </a:p>
          <a:p>
            <a:r>
              <a:rPr lang="en-CA" dirty="0" smtClean="0"/>
              <a:t>-Two major APIs:</a:t>
            </a:r>
            <a:r>
              <a:rPr lang="en-CA" baseline="0" dirty="0" smtClean="0"/>
              <a:t> </a:t>
            </a:r>
            <a:r>
              <a:rPr lang="en-CA" baseline="0" dirty="0" err="1" smtClean="0"/>
              <a:t>OpenMP</a:t>
            </a:r>
            <a:r>
              <a:rPr lang="en-CA" baseline="0" dirty="0" smtClean="0"/>
              <a:t> and </a:t>
            </a:r>
            <a:r>
              <a:rPr lang="en-CA" baseline="0" dirty="0" err="1" smtClean="0"/>
              <a:t>OpenACC</a:t>
            </a:r>
            <a:endParaRPr lang="en-CA" baseline="0" dirty="0" smtClean="0"/>
          </a:p>
          <a:p>
            <a:r>
              <a:rPr lang="en-CA" baseline="0" dirty="0" smtClean="0"/>
              <a:t>-Moving from bottom to up, we deliver lower development effort, but losing performance.</a:t>
            </a:r>
          </a:p>
          <a:p>
            <a:r>
              <a:rPr lang="en-CA" baseline="0" dirty="0" smtClean="0"/>
              <a:t>-In this work, we focus on narrowing down this gap, while maintaining the programming effort low.</a:t>
            </a:r>
          </a:p>
        </p:txBody>
      </p:sp>
      <p:sp>
        <p:nvSpPr>
          <p:cNvPr id="4" name="Slide Number Placeholder 3"/>
          <p:cNvSpPr>
            <a:spLocks noGrp="1"/>
          </p:cNvSpPr>
          <p:nvPr>
            <p:ph type="sldNum" sz="quarter" idx="10"/>
          </p:nvPr>
        </p:nvSpPr>
        <p:spPr/>
        <p:txBody>
          <a:bodyPr/>
          <a:lstStyle/>
          <a:p>
            <a:fld id="{18E18A1C-BFE5-446F-B503-A8C366A1102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baseline="0" dirty="0" smtClean="0">
                <a:solidFill>
                  <a:schemeClr val="tx1"/>
                </a:solidFill>
                <a:latin typeface="+mn-lt"/>
                <a:ea typeface="+mn-ea"/>
                <a:cs typeface="+mn-cs"/>
              </a:rPr>
              <a:t>-Although keeping track of dirty lines can reduce the</a:t>
            </a:r>
          </a:p>
          <a:p>
            <a:r>
              <a:rPr lang="en-CA" sz="1200" kern="1200" baseline="0" dirty="0" smtClean="0">
                <a:solidFill>
                  <a:schemeClr val="tx1"/>
                </a:solidFill>
                <a:latin typeface="+mn-lt"/>
                <a:ea typeface="+mn-ea"/>
                <a:cs typeface="+mn-cs"/>
              </a:rPr>
              <a:t>total amount of write operations, the compiler can instead use</a:t>
            </a:r>
          </a:p>
          <a:p>
            <a:r>
              <a:rPr lang="en-CA" sz="1200" kern="1200" baseline="0" dirty="0" smtClean="0">
                <a:solidFill>
                  <a:schemeClr val="tx1"/>
                </a:solidFill>
                <a:latin typeface="+mn-lt"/>
                <a:ea typeface="+mn-ea"/>
                <a:cs typeface="+mn-cs"/>
              </a:rPr>
              <a:t>the brute-force write-back on the GPUs for two reasons. First,</a:t>
            </a:r>
          </a:p>
          <a:p>
            <a:r>
              <a:rPr lang="en-CA" sz="1200" kern="1200" baseline="0" dirty="0" smtClean="0">
                <a:solidFill>
                  <a:schemeClr val="tx1"/>
                </a:solidFill>
                <a:latin typeface="+mn-lt"/>
                <a:ea typeface="+mn-ea"/>
                <a:cs typeface="+mn-cs"/>
              </a:rPr>
              <a:t>tracking dirty lines demands extra space from the software-manage</a:t>
            </a:r>
          </a:p>
          <a:p>
            <a:r>
              <a:rPr lang="en-CA" sz="1200" kern="1200" baseline="0" dirty="0" smtClean="0">
                <a:solidFill>
                  <a:schemeClr val="tx1"/>
                </a:solidFill>
                <a:latin typeface="+mn-lt"/>
                <a:ea typeface="+mn-ea"/>
                <a:cs typeface="+mn-cs"/>
              </a:rPr>
              <a:t>cache to store the dirty mask. This, in turn, lowers the</a:t>
            </a:r>
          </a:p>
          <a:p>
            <a:r>
              <a:rPr lang="en-CA" sz="1200" kern="1200" baseline="0" dirty="0" smtClean="0">
                <a:solidFill>
                  <a:schemeClr val="tx1"/>
                </a:solidFill>
                <a:latin typeface="+mn-lt"/>
                <a:ea typeface="+mn-ea"/>
                <a:cs typeface="+mn-cs"/>
              </a:rPr>
              <a:t>occupancy of GPU. Second, the write-back routine can include</a:t>
            </a:r>
          </a:p>
          <a:p>
            <a:r>
              <a:rPr lang="en-CA" sz="1200" kern="1200" baseline="0" dirty="0" smtClean="0">
                <a:solidFill>
                  <a:schemeClr val="tx1"/>
                </a:solidFill>
                <a:latin typeface="+mn-lt"/>
                <a:ea typeface="+mn-ea"/>
                <a:cs typeface="+mn-cs"/>
              </a:rPr>
              <a:t>extra control flow statements to filter out dirty lines. These</a:t>
            </a:r>
          </a:p>
          <a:p>
            <a:r>
              <a:rPr lang="en-CA" sz="1200" kern="1200" baseline="0" dirty="0" smtClean="0">
                <a:solidFill>
                  <a:schemeClr val="tx1"/>
                </a:solidFill>
                <a:latin typeface="+mn-lt"/>
                <a:ea typeface="+mn-ea"/>
                <a:cs typeface="+mn-cs"/>
              </a:rPr>
              <a:t>control flow statements can harm performance (e.g. limiting</a:t>
            </a:r>
          </a:p>
          <a:p>
            <a:r>
              <a:rPr lang="en-CA" sz="1200" kern="1200" baseline="0" dirty="0" smtClean="0">
                <a:solidFill>
                  <a:schemeClr val="tx1"/>
                </a:solidFill>
                <a:latin typeface="+mn-lt"/>
                <a:ea typeface="+mn-ea"/>
                <a:cs typeface="+mn-cs"/>
              </a:rPr>
              <a:t>ILP and loop unrolling).</a:t>
            </a:r>
          </a:p>
        </p:txBody>
      </p:sp>
      <p:sp>
        <p:nvSpPr>
          <p:cNvPr id="4" name="Slide Number Placeholder 3"/>
          <p:cNvSpPr>
            <a:spLocks noGrp="1"/>
          </p:cNvSpPr>
          <p:nvPr>
            <p:ph type="sldNum" sz="quarter" idx="10"/>
          </p:nvPr>
        </p:nvSpPr>
        <p:spPr/>
        <p:txBody>
          <a:bodyPr/>
          <a:lstStyle/>
          <a:p>
            <a:fld id="{18E18A1C-BFE5-446F-B503-A8C366A11026}"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-For comparison, we compare to hand-optimized CUDA. we were unable to</a:t>
            </a:r>
            <a:r>
              <a:rPr lang="en-CA" baseline="0" dirty="0" smtClean="0"/>
              <a:t> access an </a:t>
            </a:r>
            <a:r>
              <a:rPr lang="en-CA" baseline="0" dirty="0" err="1" smtClean="0"/>
              <a:t>OpenACC</a:t>
            </a:r>
            <a:r>
              <a:rPr lang="en-CA" baseline="0" dirty="0" smtClean="0"/>
              <a:t> compiler that implements cache directive. We tried PGI 16.1, </a:t>
            </a:r>
            <a:r>
              <a:rPr lang="en-CA" baseline="0" dirty="0" err="1" smtClean="0"/>
              <a:t>RoseACC</a:t>
            </a:r>
            <a:r>
              <a:rPr lang="en-CA" baseline="0" dirty="0" smtClean="0"/>
              <a:t>, </a:t>
            </a:r>
            <a:r>
              <a:rPr lang="en-CA" baseline="0" dirty="0" err="1" smtClean="0"/>
              <a:t>accULL</a:t>
            </a:r>
            <a:r>
              <a:rPr lang="en-CA" baseline="0" dirty="0" smtClean="0"/>
              <a:t> and Omni Compiler.</a:t>
            </a:r>
          </a:p>
          <a:p>
            <a:r>
              <a:rPr lang="en-CA" baseline="0" dirty="0" smtClean="0"/>
              <a:t>-CUDA v6.0</a:t>
            </a:r>
            <a:endParaRPr lang="en-CA" dirty="0"/>
          </a:p>
        </p:txBody>
      </p:sp>
      <p:sp>
        <p:nvSpPr>
          <p:cNvPr id="4" name="Slide Number Placeholder 3"/>
          <p:cNvSpPr>
            <a:spLocks noGrp="1"/>
          </p:cNvSpPr>
          <p:nvPr>
            <p:ph type="sldNum" sz="quarter" idx="10"/>
          </p:nvPr>
        </p:nvSpPr>
        <p:spPr/>
        <p:txBody>
          <a:bodyPr/>
          <a:lstStyle/>
          <a:p>
            <a:fld id="{18E18A1C-BFE5-446F-B503-A8C366A11026}"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t>
            </a:r>
            <a:r>
              <a:rPr lang="en-CA" sz="1200" kern="1200" baseline="0" dirty="0" smtClean="0">
                <a:solidFill>
                  <a:schemeClr val="tx1"/>
                </a:solidFill>
                <a:latin typeface="+mn-lt"/>
                <a:ea typeface="+mn-ea"/>
                <a:cs typeface="+mn-cs"/>
              </a:rPr>
              <a:t>Development effort is measured in terms of the number of statements, including declaration, control, loop, return, and assignment statements.</a:t>
            </a:r>
            <a:endParaRPr lang="en-CA" dirty="0"/>
          </a:p>
        </p:txBody>
      </p:sp>
      <p:sp>
        <p:nvSpPr>
          <p:cNvPr id="4" name="Slide Number Placeholder 3"/>
          <p:cNvSpPr>
            <a:spLocks noGrp="1"/>
          </p:cNvSpPr>
          <p:nvPr>
            <p:ph type="sldNum" sz="quarter" idx="10"/>
          </p:nvPr>
        </p:nvSpPr>
        <p:spPr/>
        <p:txBody>
          <a:bodyPr/>
          <a:lstStyle/>
          <a:p>
            <a:fld id="{18E18A1C-BFE5-446F-B503-A8C366A11026}"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CA" dirty="0" smtClean="0"/>
              <a:t>-GEMM: matrix-matrix multiplication</a:t>
            </a:r>
          </a:p>
          <a:p>
            <a:r>
              <a:rPr lang="en-CA" dirty="0" smtClean="0"/>
              <a:t>-16x16 tiles are fetched</a:t>
            </a:r>
            <a:r>
              <a:rPr lang="en-CA" baseline="0" dirty="0" smtClean="0"/>
              <a:t> into SMC, by CUDA and RBC and RBI</a:t>
            </a:r>
          </a:p>
          <a:p>
            <a:r>
              <a:rPr lang="en-CA" baseline="0" dirty="0" smtClean="0"/>
              <a:t>-Under 4 different matrix sizes, 512x512, 1024x1024, etc.</a:t>
            </a:r>
          </a:p>
          <a:p>
            <a:r>
              <a:rPr lang="en-CA" baseline="0" dirty="0" smtClean="0"/>
              <a:t>-(MOVE ANIMATION) </a:t>
            </a:r>
            <a:r>
              <a:rPr lang="en-CA" sz="1200" kern="1200" baseline="0" dirty="0" smtClean="0">
                <a:solidFill>
                  <a:schemeClr val="tx1"/>
                </a:solidFill>
                <a:latin typeface="+mn-lt"/>
                <a:ea typeface="+mn-ea"/>
                <a:cs typeface="+mn-cs"/>
              </a:rPr>
              <a:t>RBC, RBI, and CUDA reduce the global memory traffic significantly, compared to </a:t>
            </a:r>
            <a:r>
              <a:rPr lang="en-CA" sz="1200" kern="1200" baseline="0" dirty="0" err="1" smtClean="0">
                <a:solidFill>
                  <a:schemeClr val="tx1"/>
                </a:solidFill>
                <a:latin typeface="+mn-lt"/>
                <a:ea typeface="+mn-ea"/>
                <a:cs typeface="+mn-cs"/>
              </a:rPr>
              <a:t>OpenACC</a:t>
            </a:r>
            <a:r>
              <a:rPr lang="en-CA" sz="1200" kern="1200" baseline="0" dirty="0" smtClean="0">
                <a:solidFill>
                  <a:schemeClr val="tx1"/>
                </a:solidFill>
                <a:latin typeface="+mn-lt"/>
                <a:ea typeface="+mn-ea"/>
                <a:cs typeface="+mn-cs"/>
              </a:rPr>
              <a:t>. Using </a:t>
            </a:r>
            <a:r>
              <a:rPr lang="en-CA" sz="1200" kern="1200" baseline="0" dirty="0" err="1" smtClean="0">
                <a:solidFill>
                  <a:schemeClr val="tx1"/>
                </a:solidFill>
                <a:latin typeface="+mn-lt"/>
                <a:ea typeface="+mn-ea"/>
                <a:cs typeface="+mn-cs"/>
              </a:rPr>
              <a:t>nvprof</a:t>
            </a:r>
            <a:r>
              <a:rPr lang="en-CA" sz="1200" kern="1200" baseline="0" dirty="0" smtClean="0">
                <a:solidFill>
                  <a:schemeClr val="tx1"/>
                </a:solidFill>
                <a:latin typeface="+mn-lt"/>
                <a:ea typeface="+mn-ea"/>
                <a:cs typeface="+mn-cs"/>
              </a:rPr>
              <a:t> , we found that RBI reduces the number of global memory loads by 12X (under 1024x1024 matrices), compared to </a:t>
            </a:r>
            <a:r>
              <a:rPr lang="en-CA" sz="1200" kern="1200" baseline="0" dirty="0" err="1" smtClean="0">
                <a:solidFill>
                  <a:schemeClr val="tx1"/>
                </a:solidFill>
                <a:latin typeface="+mn-lt"/>
                <a:ea typeface="+mn-ea"/>
                <a:cs typeface="+mn-cs"/>
              </a:rPr>
              <a:t>OpenACC</a:t>
            </a:r>
            <a:r>
              <a:rPr lang="en-CA" sz="1200" kern="1200" baseline="0" dirty="0" smtClean="0">
                <a:solidFill>
                  <a:schemeClr val="tx1"/>
                </a:solidFill>
                <a:latin typeface="+mn-lt"/>
                <a:ea typeface="+mn-ea"/>
                <a:cs typeface="+mn-cs"/>
              </a:rPr>
              <a:t> (the very same improvement is observed under RBC and CUDA too). (This is achieved by fetching the tiles of input matrices into software-managed cache, these implementations maximize memory access coalescing. Also these implementations exploit the locality among neighbor threads to minimize redundant memory fetches.)</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latin typeface="+mn-lt"/>
                <a:ea typeface="+mn-ea"/>
                <a:cs typeface="+mn-cs"/>
              </a:rPr>
              <a:t>-(MOVE ANIMATION FORWARD) This significant saving on memory loads leads to significant performance improvement. RBI/CUDA outperforms </a:t>
            </a:r>
            <a:r>
              <a:rPr lang="en-CA" sz="1200" kern="1200" baseline="0" dirty="0" err="1" smtClean="0">
                <a:solidFill>
                  <a:schemeClr val="tx1"/>
                </a:solidFill>
                <a:latin typeface="+mn-lt"/>
                <a:ea typeface="+mn-ea"/>
                <a:cs typeface="+mn-cs"/>
              </a:rPr>
              <a:t>OpenACC</a:t>
            </a:r>
            <a:r>
              <a:rPr lang="en-CA" sz="1200" kern="1200" baseline="0" dirty="0" smtClean="0">
                <a:solidFill>
                  <a:schemeClr val="tx1"/>
                </a:solidFill>
                <a:latin typeface="+mn-lt"/>
                <a:ea typeface="+mn-ea"/>
                <a:cs typeface="+mn-cs"/>
              </a:rPr>
              <a:t> by more than 2x.</a:t>
            </a:r>
          </a:p>
          <a:p>
            <a:r>
              <a:rPr lang="en-CA" baseline="0" dirty="0" smtClean="0"/>
              <a:t>-(MOVE ANIMATION FORWARD) </a:t>
            </a:r>
            <a:r>
              <a:rPr lang="en-CA" sz="1200" kern="1200" baseline="0" dirty="0" smtClean="0">
                <a:solidFill>
                  <a:schemeClr val="tx1"/>
                </a:solidFill>
                <a:latin typeface="+mn-lt"/>
                <a:ea typeface="+mn-ea"/>
                <a:cs typeface="+mn-cs"/>
              </a:rPr>
              <a:t>Using RBC, the compiler generates a code to check the</a:t>
            </a:r>
          </a:p>
          <a:p>
            <a:r>
              <a:rPr lang="en-CA" sz="1200" kern="1200" baseline="0" dirty="0" smtClean="0">
                <a:solidFill>
                  <a:schemeClr val="tx1"/>
                </a:solidFill>
                <a:latin typeface="+mn-lt"/>
                <a:ea typeface="+mn-ea"/>
                <a:cs typeface="+mn-cs"/>
              </a:rPr>
              <a:t>memory addresses dynamically and to find out if the address falls within the </a:t>
            </a:r>
            <a:r>
              <a:rPr lang="en-CA" sz="1200" kern="1200" baseline="0" dirty="0" err="1" smtClean="0">
                <a:solidFill>
                  <a:schemeClr val="tx1"/>
                </a:solidFill>
                <a:latin typeface="+mn-lt"/>
                <a:ea typeface="+mn-ea"/>
                <a:cs typeface="+mn-cs"/>
              </a:rPr>
              <a:t>subarray</a:t>
            </a:r>
            <a:r>
              <a:rPr lang="en-CA" sz="1200" kern="1200" baseline="0" dirty="0" smtClean="0">
                <a:solidFill>
                  <a:schemeClr val="tx1"/>
                </a:solidFill>
                <a:latin typeface="+mn-lt"/>
                <a:ea typeface="+mn-ea"/>
                <a:cs typeface="+mn-cs"/>
              </a:rPr>
              <a:t> range or not. If the address falls within the </a:t>
            </a:r>
            <a:r>
              <a:rPr lang="en-CA" sz="1200" kern="1200" baseline="0" dirty="0" err="1" smtClean="0">
                <a:solidFill>
                  <a:schemeClr val="tx1"/>
                </a:solidFill>
                <a:latin typeface="+mn-lt"/>
                <a:ea typeface="+mn-ea"/>
                <a:cs typeface="+mn-cs"/>
              </a:rPr>
              <a:t>subarray</a:t>
            </a:r>
            <a:r>
              <a:rPr lang="en-CA" sz="1200" kern="1200" baseline="0" dirty="0" smtClean="0">
                <a:solidFill>
                  <a:schemeClr val="tx1"/>
                </a:solidFill>
                <a:latin typeface="+mn-lt"/>
                <a:ea typeface="+mn-ea"/>
                <a:cs typeface="+mn-cs"/>
              </a:rPr>
              <a:t> range, the data is fetched from the cache. Otherwise, the data is fetched from the global memory. Under RBI, however, the compiler static passes assure that dynamic memory accesses always fall in the </a:t>
            </a:r>
            <a:r>
              <a:rPr lang="en-CA" sz="1200" kern="1200" baseline="0" dirty="0" err="1" smtClean="0">
                <a:solidFill>
                  <a:schemeClr val="tx1"/>
                </a:solidFill>
                <a:latin typeface="+mn-lt"/>
                <a:ea typeface="+mn-ea"/>
                <a:cs typeface="+mn-cs"/>
              </a:rPr>
              <a:t>subarray</a:t>
            </a:r>
            <a:r>
              <a:rPr lang="en-CA" sz="1200" kern="1200" baseline="0" dirty="0" smtClean="0">
                <a:solidFill>
                  <a:schemeClr val="tx1"/>
                </a:solidFill>
                <a:latin typeface="+mn-lt"/>
                <a:ea typeface="+mn-ea"/>
                <a:cs typeface="+mn-cs"/>
              </a:rPr>
              <a:t> range (if violated, the program can generate incorrect output). Therefore, dynamic checking for the address range is avoided. This explains why RBI always performs faster than RBC.</a:t>
            </a:r>
          </a:p>
        </p:txBody>
      </p:sp>
      <p:sp>
        <p:nvSpPr>
          <p:cNvPr id="4" name="Slide Number Placeholder 3"/>
          <p:cNvSpPr>
            <a:spLocks noGrp="1"/>
          </p:cNvSpPr>
          <p:nvPr>
            <p:ph type="sldNum" sz="quarter" idx="10"/>
          </p:nvPr>
        </p:nvSpPr>
        <p:spPr/>
        <p:txBody>
          <a:bodyPr/>
          <a:lstStyle/>
          <a:p>
            <a:fld id="{18E18A1C-BFE5-446F-B503-A8C366A11026}"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-N-Body simulation: calculating the interaction</a:t>
            </a:r>
            <a:r>
              <a:rPr lang="en-CA" baseline="0" dirty="0" smtClean="0"/>
              <a:t> between 64K to 2M masses.</a:t>
            </a:r>
          </a:p>
          <a:p>
            <a:r>
              <a:rPr lang="en-CA" baseline="0" dirty="0" smtClean="0"/>
              <a:t>-A tile of masses are fetched into the cached, interaction calculated against the local tile, and then this process is repeated to fetch all elements in, tile by tile, one tile at a time.</a:t>
            </a:r>
            <a:endParaRPr lang="en-CA" dirty="0" smtClean="0"/>
          </a:p>
          <a:p>
            <a:r>
              <a:rPr lang="en-CA" dirty="0" smtClean="0"/>
              <a:t>-Same discussion from previous slide holds for explaining the gap between</a:t>
            </a:r>
            <a:r>
              <a:rPr lang="en-CA" baseline="0" dirty="0" smtClean="0"/>
              <a:t> RBC and RBI/CUDA.</a:t>
            </a:r>
          </a:p>
          <a:p>
            <a:r>
              <a:rPr lang="en-CA" dirty="0" smtClean="0"/>
              <a:t>-The</a:t>
            </a:r>
            <a:r>
              <a:rPr lang="en-CA" baseline="0" dirty="0" smtClean="0"/>
              <a:t> gap between RBI and CUDA (9%) is explained by the difference between cache fetch routine. Cache fetch routine in CUDA is optimized by removing the for loop through parallel threads. This optimization is not visible to </a:t>
            </a:r>
            <a:r>
              <a:rPr lang="en-CA" baseline="0" dirty="0" err="1" smtClean="0"/>
              <a:t>OpenACC</a:t>
            </a:r>
            <a:r>
              <a:rPr lang="en-CA" baseline="0" dirty="0" smtClean="0"/>
              <a:t> compiler though.</a:t>
            </a:r>
            <a:endParaRPr lang="en-CA" dirty="0"/>
          </a:p>
        </p:txBody>
      </p:sp>
      <p:sp>
        <p:nvSpPr>
          <p:cNvPr id="4" name="Slide Number Placeholder 3"/>
          <p:cNvSpPr>
            <a:spLocks noGrp="1"/>
          </p:cNvSpPr>
          <p:nvPr>
            <p:ph type="sldNum" sz="quarter" idx="10"/>
          </p:nvPr>
        </p:nvSpPr>
        <p:spPr/>
        <p:txBody>
          <a:bodyPr/>
          <a:lstStyle/>
          <a:p>
            <a:fld id="{18E18A1C-BFE5-446F-B503-A8C366A11026}"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-Jacobi iteration: nine-elements, 3-by-3 tile, is read from 2D input matrix to</a:t>
            </a:r>
            <a:r>
              <a:rPr lang="en-CA" baseline="0" dirty="0" smtClean="0"/>
              <a:t> calculate one element in the 2D output matrix.</a:t>
            </a:r>
          </a:p>
          <a:p>
            <a:r>
              <a:rPr lang="en-CA" dirty="0" smtClean="0"/>
              <a:t>-neighbor</a:t>
            </a:r>
            <a:r>
              <a:rPr lang="en-CA" baseline="0" dirty="0" smtClean="0"/>
              <a:t> threads have 66% common input and can share this through SMC to avoid redundant allocation. This optimization is exploited in RBC, RBI, and CUDA.</a:t>
            </a:r>
          </a:p>
          <a:p>
            <a:r>
              <a:rPr lang="en-CA" baseline="0" dirty="0" smtClean="0"/>
              <a:t>-</a:t>
            </a:r>
            <a:r>
              <a:rPr lang="en-CA" dirty="0" smtClean="0"/>
              <a:t>Same discussion from previous slide holds for explaining the gap between</a:t>
            </a:r>
            <a:r>
              <a:rPr lang="en-CA" baseline="0" dirty="0" smtClean="0"/>
              <a:t> RBC and RBI/CUDA.</a:t>
            </a:r>
          </a:p>
          <a:p>
            <a:r>
              <a:rPr lang="en-CA" baseline="0" dirty="0" smtClean="0"/>
              <a:t>-</a:t>
            </a:r>
            <a:r>
              <a:rPr lang="en-CA" sz="1200" kern="1200" baseline="0" dirty="0" smtClean="0">
                <a:solidFill>
                  <a:schemeClr val="tx1"/>
                </a:solidFill>
                <a:latin typeface="+mn-lt"/>
                <a:ea typeface="+mn-ea"/>
                <a:cs typeface="+mn-cs"/>
              </a:rPr>
              <a:t>CUDA launches thread blocks equal in size to the size of the data being used by the thread block. RBI, however, launches thread blocks equal in size to the size of the computations being performed by the thread block. This results in the CUDA version using slightly larger thread block size than RBI. Here threads at the boarder of thread block are only used for fetching the data. This reduces irregular control flow in the fetch routine. We found that this can be effectively implemented in </a:t>
            </a:r>
            <a:r>
              <a:rPr lang="en-CA" sz="1200" kern="1200" baseline="0" dirty="0" err="1" smtClean="0">
                <a:solidFill>
                  <a:schemeClr val="tx1"/>
                </a:solidFill>
                <a:latin typeface="+mn-lt"/>
                <a:ea typeface="+mn-ea"/>
                <a:cs typeface="+mn-cs"/>
              </a:rPr>
              <a:t>OpenACC</a:t>
            </a:r>
            <a:r>
              <a:rPr lang="en-CA" sz="1200" kern="1200" baseline="0" dirty="0" smtClean="0">
                <a:solidFill>
                  <a:schemeClr val="tx1"/>
                </a:solidFill>
                <a:latin typeface="+mn-lt"/>
                <a:ea typeface="+mn-ea"/>
                <a:cs typeface="+mn-cs"/>
              </a:rPr>
              <a:t> to reduce the gap between RBI and CUDA. However, we do not investigate it further due to the high development effort required (close to CUDA equivalent), which is not desirable for high-level </a:t>
            </a:r>
            <a:r>
              <a:rPr lang="en-CA" sz="1200" kern="1200" baseline="0" dirty="0" err="1" smtClean="0">
                <a:solidFill>
                  <a:schemeClr val="tx1"/>
                </a:solidFill>
                <a:latin typeface="+mn-lt"/>
                <a:ea typeface="+mn-ea"/>
                <a:cs typeface="+mn-cs"/>
              </a:rPr>
              <a:t>OpenACC</a:t>
            </a:r>
            <a:r>
              <a:rPr lang="en-CA" sz="1200" kern="1200" baseline="0" dirty="0" smtClean="0">
                <a:solidFill>
                  <a:schemeClr val="tx1"/>
                </a:solidFill>
                <a:latin typeface="+mn-lt"/>
                <a:ea typeface="+mn-ea"/>
                <a:cs typeface="+mn-cs"/>
              </a:rPr>
              <a:t>.</a:t>
            </a:r>
            <a:endParaRPr lang="en-CA" dirty="0"/>
          </a:p>
        </p:txBody>
      </p:sp>
      <p:sp>
        <p:nvSpPr>
          <p:cNvPr id="4" name="Slide Number Placeholder 3"/>
          <p:cNvSpPr>
            <a:spLocks noGrp="1"/>
          </p:cNvSpPr>
          <p:nvPr>
            <p:ph type="sldNum" sz="quarter" idx="10"/>
          </p:nvPr>
        </p:nvSpPr>
        <p:spPr/>
        <p:txBody>
          <a:bodyPr/>
          <a:lstStyle/>
          <a:p>
            <a:fld id="{18E18A1C-BFE5-446F-B503-A8C366A11026}"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CA" dirty="0" smtClean="0"/>
              <a:t>-Dense and Regular: Every parallel work serially iterates for a certain number of iterations (which is a run parameter) and computes the value of the element iteratively.</a:t>
            </a:r>
          </a:p>
          <a:p>
            <a:endParaRPr lang="en-CA" dirty="0" smtClean="0"/>
          </a:p>
          <a:p>
            <a:r>
              <a:rPr lang="en-CA" dirty="0" smtClean="0"/>
              <a:t>-Sparse: </a:t>
            </a:r>
            <a:r>
              <a:rPr lang="en-CA" sz="1200" kern="1200" baseline="0" dirty="0" smtClean="0">
                <a:solidFill>
                  <a:schemeClr val="tx1"/>
                </a:solidFill>
                <a:latin typeface="+mn-lt"/>
                <a:ea typeface="+mn-ea"/>
                <a:cs typeface="+mn-cs"/>
              </a:rPr>
              <a:t>The second workload is the same as the first, except that only a fraction of threads are active (less than 2%) and only a fraction of serial iterations perform write (less than 2%).</a:t>
            </a:r>
            <a:endParaRPr lang="en-CA" dirty="0" smtClean="0"/>
          </a:p>
          <a:p>
            <a:endParaRPr lang="en-CA" dirty="0" smtClean="0"/>
          </a:p>
          <a:p>
            <a:r>
              <a:rPr lang="en-CA" dirty="0" smtClean="0"/>
              <a:t>-Repeats</a:t>
            </a:r>
            <a:r>
              <a:rPr lang="en-CA" baseline="0" dirty="0" smtClean="0"/>
              <a:t> are intended to emphasize the difference between single global write (write-back) or multiple global writes (write-through.)</a:t>
            </a:r>
            <a:endParaRPr lang="en-CA" dirty="0"/>
          </a:p>
        </p:txBody>
      </p:sp>
      <p:sp>
        <p:nvSpPr>
          <p:cNvPr id="4" name="Slide Number Placeholder 3"/>
          <p:cNvSpPr>
            <a:spLocks noGrp="1"/>
          </p:cNvSpPr>
          <p:nvPr>
            <p:ph type="sldNum" sz="quarter" idx="10"/>
          </p:nvPr>
        </p:nvSpPr>
        <p:spPr/>
        <p:txBody>
          <a:bodyPr/>
          <a:lstStyle/>
          <a:p>
            <a:fld id="{18E18A1C-BFE5-446F-B503-A8C366A11026}"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-Figure compares</a:t>
            </a:r>
            <a:r>
              <a:rPr lang="en-CA" baseline="0" dirty="0" smtClean="0"/>
              <a:t> performance of write-back and write-through under various write frequencies. If the write frequency is lower than 16, WT outperforms WB. &gt;=16 frequent writes to global memory downgrades performance of WT and WB outperforms WT. This pattern is dense regular which means consequent threads write consequent words. We considered 4K parallel work for this figure, 4K threads, 16 thread blocks.</a:t>
            </a:r>
          </a:p>
          <a:p>
            <a:endParaRPr lang="en-CA" baseline="0" dirty="0" smtClean="0"/>
          </a:p>
          <a:p>
            <a:r>
              <a:rPr lang="en-CA" baseline="0" dirty="0" smtClean="0"/>
              <a:t>-(MOVE ANIMATION FORWARD) keeping the same memory pattern, dense regular, and increasing the number of parallel work to 128K, we observer the write frequency breaking point moves under 4 and disappears from the plot. 128K work increase the memory traffic and reduce the tolerance for high memory demand of WT.</a:t>
            </a:r>
          </a:p>
          <a:p>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-(MOVE ANIMATION FORWARD) compared to Figure a, in Figure c changing the memory pattern to sparse, we observe the same trend.</a:t>
            </a: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-(MOVE ANIMATION FORWARD) compared to Figure b, in Figure d changing the memory pattern to sparse, we observe the same trend.</a:t>
            </a:r>
          </a:p>
          <a:p>
            <a:endParaRPr lang="en-CA" dirty="0"/>
          </a:p>
        </p:txBody>
      </p:sp>
      <p:sp>
        <p:nvSpPr>
          <p:cNvPr id="4" name="Slide Number Placeholder 3"/>
          <p:cNvSpPr>
            <a:spLocks noGrp="1"/>
          </p:cNvSpPr>
          <p:nvPr>
            <p:ph type="sldNum" sz="quarter" idx="10"/>
          </p:nvPr>
        </p:nvSpPr>
        <p:spPr/>
        <p:txBody>
          <a:bodyPr/>
          <a:lstStyle/>
          <a:p>
            <a:fld id="{18E18A1C-BFE5-446F-B503-A8C366A11026}"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baseline="0" dirty="0" smtClean="0">
                <a:solidFill>
                  <a:schemeClr val="tx1"/>
                </a:solidFill>
                <a:latin typeface="+mn-lt"/>
                <a:ea typeface="+mn-ea"/>
                <a:cs typeface="+mn-cs"/>
              </a:rPr>
              <a:t>CUDA implementation of EHC. Three procedures are implemented: </a:t>
            </a:r>
            <a:r>
              <a:rPr lang="en-CA" sz="1200" kern="1200" baseline="0" dirty="0" err="1" smtClean="0">
                <a:solidFill>
                  <a:schemeClr val="tx1"/>
                </a:solidFill>
                <a:latin typeface="+mn-lt"/>
                <a:ea typeface="+mn-ea"/>
                <a:cs typeface="+mn-cs"/>
              </a:rPr>
              <a:t>i</a:t>
            </a:r>
            <a:r>
              <a:rPr lang="en-CA" sz="1200" kern="1200" baseline="0" dirty="0" smtClean="0">
                <a:solidFill>
                  <a:schemeClr val="tx1"/>
                </a:solidFill>
                <a:latin typeface="+mn-lt"/>
                <a:ea typeface="+mn-ea"/>
                <a:cs typeface="+mn-cs"/>
              </a:rPr>
              <a:t>) __</a:t>
            </a:r>
            <a:r>
              <a:rPr lang="en-CA" sz="1200" kern="1200" baseline="0" dirty="0" err="1" smtClean="0">
                <a:solidFill>
                  <a:schemeClr val="tx1"/>
                </a:solidFill>
                <a:latin typeface="+mn-lt"/>
                <a:ea typeface="+mn-ea"/>
                <a:cs typeface="+mn-cs"/>
              </a:rPr>
              <a:t>cache_fetch</a:t>
            </a:r>
            <a:r>
              <a:rPr lang="en-CA" sz="1200" kern="1200" baseline="0" dirty="0" smtClean="0">
                <a:solidFill>
                  <a:schemeClr val="tx1"/>
                </a:solidFill>
                <a:latin typeface="+mn-lt"/>
                <a:ea typeface="+mn-ea"/>
                <a:cs typeface="+mn-cs"/>
              </a:rPr>
              <a:t>(), ii) __</a:t>
            </a:r>
            <a:r>
              <a:rPr lang="en-CA" sz="1200" kern="1200" baseline="0" dirty="0" err="1" smtClean="0">
                <a:solidFill>
                  <a:schemeClr val="tx1"/>
                </a:solidFill>
                <a:latin typeface="+mn-lt"/>
                <a:ea typeface="+mn-ea"/>
                <a:cs typeface="+mn-cs"/>
              </a:rPr>
              <a:t>cache_read</a:t>
            </a:r>
            <a:r>
              <a:rPr lang="en-CA" sz="1200" kern="1200" baseline="0" dirty="0" smtClean="0">
                <a:solidFill>
                  <a:schemeClr val="tx1"/>
                </a:solidFill>
                <a:latin typeface="+mn-lt"/>
                <a:ea typeface="+mn-ea"/>
                <a:cs typeface="+mn-cs"/>
              </a:rPr>
              <a:t>(), and</a:t>
            </a:r>
          </a:p>
          <a:p>
            <a:r>
              <a:rPr lang="en-CA" sz="1200" kern="1200" baseline="0" dirty="0" smtClean="0">
                <a:solidFill>
                  <a:schemeClr val="tx1"/>
                </a:solidFill>
                <a:latin typeface="+mn-lt"/>
                <a:ea typeface="+mn-ea"/>
                <a:cs typeface="+mn-cs"/>
              </a:rPr>
              <a:t>iii) __</a:t>
            </a:r>
            <a:r>
              <a:rPr lang="en-CA" sz="1200" kern="1200" baseline="0" dirty="0" err="1" smtClean="0">
                <a:solidFill>
                  <a:schemeClr val="tx1"/>
                </a:solidFill>
                <a:latin typeface="+mn-lt"/>
                <a:ea typeface="+mn-ea"/>
                <a:cs typeface="+mn-cs"/>
              </a:rPr>
              <a:t>cache_write</a:t>
            </a:r>
            <a:r>
              <a:rPr lang="en-CA" sz="1200" kern="1200" baseline="0" dirty="0" smtClean="0">
                <a:solidFill>
                  <a:schemeClr val="tx1"/>
                </a:solidFill>
                <a:latin typeface="+mn-lt"/>
                <a:ea typeface="+mn-ea"/>
                <a:cs typeface="+mn-cs"/>
              </a:rPr>
              <a:t>()4. During generating the accelerator code, __</a:t>
            </a:r>
            <a:r>
              <a:rPr lang="en-CA" sz="1200" kern="1200" baseline="0" dirty="0" err="1" smtClean="0">
                <a:solidFill>
                  <a:schemeClr val="tx1"/>
                </a:solidFill>
                <a:latin typeface="+mn-lt"/>
                <a:ea typeface="+mn-ea"/>
                <a:cs typeface="+mn-cs"/>
              </a:rPr>
              <a:t>cache_fetch</a:t>
            </a:r>
            <a:r>
              <a:rPr lang="en-CA" sz="1200" kern="1200" baseline="0" dirty="0" smtClean="0">
                <a:solidFill>
                  <a:schemeClr val="tx1"/>
                </a:solidFill>
                <a:latin typeface="+mn-lt"/>
                <a:ea typeface="+mn-ea"/>
                <a:cs typeface="+mn-cs"/>
              </a:rPr>
              <a:t>() is called early before the cache region starts. This procedure is responsible for fetching the data into the cache. Within the cache region, the compiler replaces every array read with __</a:t>
            </a:r>
            <a:r>
              <a:rPr lang="en-CA" sz="1200" kern="1200" baseline="0" dirty="0" err="1" smtClean="0">
                <a:solidFill>
                  <a:schemeClr val="tx1"/>
                </a:solidFill>
                <a:latin typeface="+mn-lt"/>
                <a:ea typeface="+mn-ea"/>
                <a:cs typeface="+mn-cs"/>
              </a:rPr>
              <a:t>cache_read</a:t>
            </a:r>
            <a:r>
              <a:rPr lang="en-CA" sz="1200" kern="1200" baseline="0" dirty="0" smtClean="0">
                <a:solidFill>
                  <a:schemeClr val="tx1"/>
                </a:solidFill>
                <a:latin typeface="+mn-lt"/>
                <a:ea typeface="+mn-ea"/>
                <a:cs typeface="+mn-cs"/>
              </a:rPr>
              <a:t>() call and array write statement with __</a:t>
            </a:r>
            <a:r>
              <a:rPr lang="en-CA" sz="1200" kern="1200" baseline="0" dirty="0" err="1" smtClean="0">
                <a:solidFill>
                  <a:schemeClr val="tx1"/>
                </a:solidFill>
                <a:latin typeface="+mn-lt"/>
                <a:ea typeface="+mn-ea"/>
                <a:cs typeface="+mn-cs"/>
              </a:rPr>
              <a:t>cache_write</a:t>
            </a:r>
            <a:r>
              <a:rPr lang="en-CA" sz="1200" kern="1200" baseline="0" dirty="0" smtClean="0">
                <a:solidFill>
                  <a:schemeClr val="tx1"/>
                </a:solidFill>
                <a:latin typeface="+mn-lt"/>
                <a:ea typeface="+mn-ea"/>
                <a:cs typeface="+mn-cs"/>
              </a:rPr>
              <a:t>() call. For these implementations, we assume a write-through cache.</a:t>
            </a:r>
            <a:endParaRPr lang="en-CA" dirty="0"/>
          </a:p>
        </p:txBody>
      </p:sp>
      <p:sp>
        <p:nvSpPr>
          <p:cNvPr id="4" name="Slide Number Placeholder 3"/>
          <p:cNvSpPr>
            <a:spLocks noGrp="1"/>
          </p:cNvSpPr>
          <p:nvPr>
            <p:ph type="sldNum" sz="quarter" idx="10"/>
          </p:nvPr>
        </p:nvSpPr>
        <p:spPr/>
        <p:txBody>
          <a:bodyPr/>
          <a:lstStyle/>
          <a:p>
            <a:fld id="{18E18A1C-BFE5-446F-B503-A8C366A11026}" type="slidenum">
              <a:rPr lang="en-US" smtClean="0"/>
              <a:pPr/>
              <a:t>33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baseline="0" dirty="0" smtClean="0">
                <a:solidFill>
                  <a:schemeClr val="tx1"/>
                </a:solidFill>
                <a:latin typeface="+mn-lt"/>
                <a:ea typeface="+mn-ea"/>
                <a:cs typeface="+mn-cs"/>
              </a:rPr>
              <a:t>CUDA implementation of RBC. Three procedures are implemented: </a:t>
            </a:r>
            <a:r>
              <a:rPr lang="en-CA" sz="1200" kern="1200" baseline="0" dirty="0" err="1" smtClean="0">
                <a:solidFill>
                  <a:schemeClr val="tx1"/>
                </a:solidFill>
                <a:latin typeface="+mn-lt"/>
                <a:ea typeface="+mn-ea"/>
                <a:cs typeface="+mn-cs"/>
              </a:rPr>
              <a:t>i</a:t>
            </a:r>
            <a:r>
              <a:rPr lang="en-CA" sz="1200" kern="1200" baseline="0" dirty="0" smtClean="0">
                <a:solidFill>
                  <a:schemeClr val="tx1"/>
                </a:solidFill>
                <a:latin typeface="+mn-lt"/>
                <a:ea typeface="+mn-ea"/>
                <a:cs typeface="+mn-cs"/>
              </a:rPr>
              <a:t>) __</a:t>
            </a:r>
            <a:r>
              <a:rPr lang="en-CA" sz="1200" kern="1200" baseline="0" dirty="0" err="1" smtClean="0">
                <a:solidFill>
                  <a:schemeClr val="tx1"/>
                </a:solidFill>
                <a:latin typeface="+mn-lt"/>
                <a:ea typeface="+mn-ea"/>
                <a:cs typeface="+mn-cs"/>
              </a:rPr>
              <a:t>cache_fetch</a:t>
            </a:r>
            <a:r>
              <a:rPr lang="en-CA" sz="1200" kern="1200" baseline="0" dirty="0" smtClean="0">
                <a:solidFill>
                  <a:schemeClr val="tx1"/>
                </a:solidFill>
                <a:latin typeface="+mn-lt"/>
                <a:ea typeface="+mn-ea"/>
                <a:cs typeface="+mn-cs"/>
              </a:rPr>
              <a:t>(), ii) __</a:t>
            </a:r>
            <a:r>
              <a:rPr lang="en-CA" sz="1200" kern="1200" baseline="0" dirty="0" err="1" smtClean="0">
                <a:solidFill>
                  <a:schemeClr val="tx1"/>
                </a:solidFill>
                <a:latin typeface="+mn-lt"/>
                <a:ea typeface="+mn-ea"/>
                <a:cs typeface="+mn-cs"/>
              </a:rPr>
              <a:t>cache_read</a:t>
            </a:r>
            <a:r>
              <a:rPr lang="en-CA" sz="1200" kern="1200" baseline="0" dirty="0" smtClean="0">
                <a:solidFill>
                  <a:schemeClr val="tx1"/>
                </a:solidFill>
                <a:latin typeface="+mn-lt"/>
                <a:ea typeface="+mn-ea"/>
                <a:cs typeface="+mn-cs"/>
              </a:rPr>
              <a:t>(), and</a:t>
            </a:r>
          </a:p>
          <a:p>
            <a:r>
              <a:rPr lang="en-CA" sz="1200" kern="1200" baseline="0" dirty="0" smtClean="0">
                <a:solidFill>
                  <a:schemeClr val="tx1"/>
                </a:solidFill>
                <a:latin typeface="+mn-lt"/>
                <a:ea typeface="+mn-ea"/>
                <a:cs typeface="+mn-cs"/>
              </a:rPr>
              <a:t>iii) __</a:t>
            </a:r>
            <a:r>
              <a:rPr lang="en-CA" sz="1200" kern="1200" baseline="0" dirty="0" err="1" smtClean="0">
                <a:solidFill>
                  <a:schemeClr val="tx1"/>
                </a:solidFill>
                <a:latin typeface="+mn-lt"/>
                <a:ea typeface="+mn-ea"/>
                <a:cs typeface="+mn-cs"/>
              </a:rPr>
              <a:t>cache_write</a:t>
            </a:r>
            <a:r>
              <a:rPr lang="en-CA" sz="1200" kern="1200" baseline="0" dirty="0" smtClean="0">
                <a:solidFill>
                  <a:schemeClr val="tx1"/>
                </a:solidFill>
                <a:latin typeface="+mn-lt"/>
                <a:ea typeface="+mn-ea"/>
                <a:cs typeface="+mn-cs"/>
              </a:rPr>
              <a:t>()4. During generating the accelerator code, __</a:t>
            </a:r>
            <a:r>
              <a:rPr lang="en-CA" sz="1200" kern="1200" baseline="0" dirty="0" err="1" smtClean="0">
                <a:solidFill>
                  <a:schemeClr val="tx1"/>
                </a:solidFill>
                <a:latin typeface="+mn-lt"/>
                <a:ea typeface="+mn-ea"/>
                <a:cs typeface="+mn-cs"/>
              </a:rPr>
              <a:t>cache_fetch</a:t>
            </a:r>
            <a:r>
              <a:rPr lang="en-CA" sz="1200" kern="1200" baseline="0" dirty="0" smtClean="0">
                <a:solidFill>
                  <a:schemeClr val="tx1"/>
                </a:solidFill>
                <a:latin typeface="+mn-lt"/>
                <a:ea typeface="+mn-ea"/>
                <a:cs typeface="+mn-cs"/>
              </a:rPr>
              <a:t>() is called early before the cache region starts. This procedure is responsible for fetching the data into the cache. Within the cache region, the compiler replaces every array read with __</a:t>
            </a:r>
            <a:r>
              <a:rPr lang="en-CA" sz="1200" kern="1200" baseline="0" dirty="0" err="1" smtClean="0">
                <a:solidFill>
                  <a:schemeClr val="tx1"/>
                </a:solidFill>
                <a:latin typeface="+mn-lt"/>
                <a:ea typeface="+mn-ea"/>
                <a:cs typeface="+mn-cs"/>
              </a:rPr>
              <a:t>cache_read</a:t>
            </a:r>
            <a:r>
              <a:rPr lang="en-CA" sz="1200" kern="1200" baseline="0" dirty="0" smtClean="0">
                <a:solidFill>
                  <a:schemeClr val="tx1"/>
                </a:solidFill>
                <a:latin typeface="+mn-lt"/>
                <a:ea typeface="+mn-ea"/>
                <a:cs typeface="+mn-cs"/>
              </a:rPr>
              <a:t>() call and array write statement with __</a:t>
            </a:r>
            <a:r>
              <a:rPr lang="en-CA" sz="1200" kern="1200" baseline="0" dirty="0" err="1" smtClean="0">
                <a:solidFill>
                  <a:schemeClr val="tx1"/>
                </a:solidFill>
                <a:latin typeface="+mn-lt"/>
                <a:ea typeface="+mn-ea"/>
                <a:cs typeface="+mn-cs"/>
              </a:rPr>
              <a:t>cache_write</a:t>
            </a:r>
            <a:r>
              <a:rPr lang="en-CA" sz="1200" kern="1200" baseline="0" dirty="0" smtClean="0">
                <a:solidFill>
                  <a:schemeClr val="tx1"/>
                </a:solidFill>
                <a:latin typeface="+mn-lt"/>
                <a:ea typeface="+mn-ea"/>
                <a:cs typeface="+mn-cs"/>
              </a:rPr>
              <a:t>() call. For these implementations, we assume a write-through cache.</a:t>
            </a:r>
            <a:endParaRPr lang="en-CA" dirty="0" smtClean="0"/>
          </a:p>
          <a:p>
            <a:endParaRPr lang="en-CA" dirty="0" smtClean="0"/>
          </a:p>
        </p:txBody>
      </p:sp>
      <p:sp>
        <p:nvSpPr>
          <p:cNvPr id="4" name="Slide Number Placeholder 3"/>
          <p:cNvSpPr>
            <a:spLocks noGrp="1"/>
          </p:cNvSpPr>
          <p:nvPr>
            <p:ph type="sldNum" sz="quarter" idx="10"/>
          </p:nvPr>
        </p:nvSpPr>
        <p:spPr/>
        <p:txBody>
          <a:bodyPr/>
          <a:lstStyle/>
          <a:p>
            <a:fld id="{18E18A1C-BFE5-446F-B503-A8C366A11026}" type="slidenum">
              <a:rPr lang="en-US" smtClean="0"/>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-Software-managed</a:t>
            </a:r>
            <a:r>
              <a:rPr lang="en-CA" baseline="0" dirty="0" smtClean="0"/>
              <a:t> cache (SMC) is a local on-core cache shared among threads of the thread block.</a:t>
            </a:r>
          </a:p>
          <a:p>
            <a:r>
              <a:rPr lang="en-CA" baseline="0" dirty="0" smtClean="0"/>
              <a:t>-SMC is managed by programmer, removes cache conflicts.</a:t>
            </a:r>
          </a:p>
          <a:p>
            <a:r>
              <a:rPr lang="en-CA" baseline="0" dirty="0" smtClean="0"/>
              <a:t>-SMC can be used as a buffer to fetch the data IN FEW REGULAR MEMORY ACCESSES and then access the data IN ARBITRARY PATTERN (without sacrificing the performance)</a:t>
            </a:r>
          </a:p>
          <a:p>
            <a:r>
              <a:rPr lang="en-CA" baseline="0" dirty="0" smtClean="0"/>
              <a:t>-SMC can also be used to shared data among threads of thread block locally, through higher bandwidth and lower latency than global memory.</a:t>
            </a:r>
          </a:p>
          <a:p>
            <a:r>
              <a:rPr lang="en-CA" baseline="0" dirty="0" smtClean="0"/>
              <a:t>-Global memory bandwidth demand is drastically reduced as GPU cores always read from their local cache.</a:t>
            </a:r>
          </a:p>
        </p:txBody>
      </p:sp>
      <p:sp>
        <p:nvSpPr>
          <p:cNvPr id="4" name="Slide Number Placeholder 3"/>
          <p:cNvSpPr>
            <a:spLocks noGrp="1"/>
          </p:cNvSpPr>
          <p:nvPr>
            <p:ph type="sldNum" sz="quarter" idx="10"/>
          </p:nvPr>
        </p:nvSpPr>
        <p:spPr/>
        <p:txBody>
          <a:bodyPr/>
          <a:lstStyle/>
          <a:p>
            <a:fld id="{18E18A1C-BFE5-446F-B503-A8C366A11026}"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CA" sz="1200" kern="1200" baseline="0" dirty="0" smtClean="0">
                <a:solidFill>
                  <a:schemeClr val="tx1"/>
                </a:solidFill>
                <a:latin typeface="+mn-lt"/>
                <a:ea typeface="+mn-ea"/>
                <a:cs typeface="+mn-cs"/>
              </a:rPr>
              <a:t>-Bars report the execution time for three different ITERs (1, 2, and 4), two TYPEs (4-byte integer and 8-byte floating-point), two array allocation schemes (2D and flattened 2D), two shared memory access patterns (XY and YX), and two padding sizes (zero and one). ITERs, TYPEs, XY, YX, and padding is explained in the notes of next slides.</a:t>
            </a:r>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-2</a:t>
            </a:r>
            <a:r>
              <a:rPr lang="en-CA" sz="1200" kern="1200" baseline="30000" dirty="0" smtClean="0">
                <a:solidFill>
                  <a:schemeClr val="tx1"/>
                </a:solidFill>
                <a:latin typeface="+mn-lt"/>
                <a:ea typeface="+mn-ea"/>
                <a:cs typeface="+mn-cs"/>
              </a:rPr>
              <a:t>nd</a:t>
            </a:r>
            <a:r>
              <a:rPr lang="en-CA" sz="1200" kern="1200" baseline="0" dirty="0" smtClean="0">
                <a:solidFill>
                  <a:schemeClr val="tx1"/>
                </a:solidFill>
                <a:latin typeface="+mn-lt"/>
                <a:ea typeface="+mn-ea"/>
                <a:cs typeface="+mn-cs"/>
              </a:rPr>
              <a:t> and 3</a:t>
            </a:r>
            <a:r>
              <a:rPr lang="en-CA" sz="1200" kern="1200" baseline="30000" dirty="0" smtClean="0">
                <a:solidFill>
                  <a:schemeClr val="tx1"/>
                </a:solidFill>
                <a:latin typeface="+mn-lt"/>
                <a:ea typeface="+mn-ea"/>
                <a:cs typeface="+mn-cs"/>
              </a:rPr>
              <a:t>rd</a:t>
            </a:r>
            <a:r>
              <a:rPr lang="en-CA" sz="1200" kern="1200" baseline="0" dirty="0" smtClean="0">
                <a:solidFill>
                  <a:schemeClr val="tx1"/>
                </a:solidFill>
                <a:latin typeface="+mn-lt"/>
                <a:ea typeface="+mn-ea"/>
                <a:cs typeface="+mn-cs"/>
              </a:rPr>
              <a:t> ROW: TYPE and allocation scheme has modest effect. The latter suggests that the layout of 2D array in the shared memory banks is similar to that of the flattened 2D array.</a:t>
            </a:r>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-4</a:t>
            </a:r>
            <a:r>
              <a:rPr lang="en-CA" sz="1200" kern="1200" baseline="30000" dirty="0" smtClean="0">
                <a:solidFill>
                  <a:schemeClr val="tx1"/>
                </a:solidFill>
                <a:latin typeface="+mn-lt"/>
                <a:ea typeface="+mn-ea"/>
                <a:cs typeface="+mn-cs"/>
              </a:rPr>
              <a:t>th</a:t>
            </a:r>
            <a:r>
              <a:rPr lang="en-CA" sz="1200" kern="1200" baseline="0" dirty="0" smtClean="0">
                <a:solidFill>
                  <a:schemeClr val="tx1"/>
                </a:solidFill>
                <a:latin typeface="+mn-lt"/>
                <a:ea typeface="+mn-ea"/>
                <a:cs typeface="+mn-cs"/>
              </a:rPr>
              <a:t> ROW: Access pattern, however, impacts performance significantly. In this benchmark, YX mapping delivers a better performance compared to XY. This is explained by how threads are grouped into warps. Warps are occupied first by the threads along the x dimension and then by the threads along y. Therefore threads along x should access consequent words in order to reduce shared memory bank conflict. This is precisely what YX mapping does.</a:t>
            </a:r>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-5</a:t>
            </a:r>
            <a:r>
              <a:rPr lang="en-CA" sz="1200" kern="1200" baseline="30000" dirty="0" smtClean="0">
                <a:solidFill>
                  <a:schemeClr val="tx1"/>
                </a:solidFill>
                <a:latin typeface="+mn-lt"/>
                <a:ea typeface="+mn-ea"/>
                <a:cs typeface="+mn-cs"/>
              </a:rPr>
              <a:t>th</a:t>
            </a:r>
            <a:r>
              <a:rPr lang="en-CA" sz="1200" kern="1200" baseline="0" dirty="0" smtClean="0">
                <a:solidFill>
                  <a:schemeClr val="tx1"/>
                </a:solidFill>
                <a:latin typeface="+mn-lt"/>
                <a:ea typeface="+mn-ea"/>
                <a:cs typeface="+mn-cs"/>
              </a:rPr>
              <a:t> ROW: As shown in the figure, adding a padding to the array can have an impact similar to that of access pattern tunings, lowering the execution time roughly the same amount. Adding a padding to the array can lower the execution time by 57% and 56% under double and </a:t>
            </a:r>
            <a:r>
              <a:rPr lang="en-CA" sz="1200" kern="1200" baseline="0" dirty="0" err="1" smtClean="0">
                <a:solidFill>
                  <a:schemeClr val="tx1"/>
                </a:solidFill>
                <a:latin typeface="+mn-lt"/>
                <a:ea typeface="+mn-ea"/>
                <a:cs typeface="+mn-cs"/>
              </a:rPr>
              <a:t>int</a:t>
            </a:r>
            <a:r>
              <a:rPr lang="en-CA" sz="1200" kern="1200" baseline="0" dirty="0" smtClean="0">
                <a:solidFill>
                  <a:schemeClr val="tx1"/>
                </a:solidFill>
                <a:latin typeface="+mn-lt"/>
                <a:ea typeface="+mn-ea"/>
                <a:cs typeface="+mn-cs"/>
              </a:rPr>
              <a:t>, respectively. It should be noted that under the cases where the array is padded there is still room for improvement as evidenced by the results. Under one padding, modifying the code algorithmically for reducing bank conflict, as comparing XY to YX shows, can further lower the execution time by 8% (for both </a:t>
            </a:r>
            <a:r>
              <a:rPr lang="en-CA" sz="1200" kern="1200" baseline="0" dirty="0" err="1" smtClean="0">
                <a:solidFill>
                  <a:schemeClr val="tx1"/>
                </a:solidFill>
                <a:latin typeface="+mn-lt"/>
                <a:ea typeface="+mn-ea"/>
                <a:cs typeface="+mn-cs"/>
              </a:rPr>
              <a:t>int</a:t>
            </a:r>
            <a:r>
              <a:rPr lang="en-CA" sz="1200" kern="1200" baseline="0" dirty="0" smtClean="0">
                <a:solidFill>
                  <a:schemeClr val="tx1"/>
                </a:solidFill>
                <a:latin typeface="+mn-lt"/>
                <a:ea typeface="+mn-ea"/>
                <a:cs typeface="+mn-cs"/>
              </a:rPr>
              <a:t> and double).</a:t>
            </a:r>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-1</a:t>
            </a:r>
            <a:r>
              <a:rPr lang="en-CA" sz="1200" kern="1200" baseline="30000" dirty="0" smtClean="0">
                <a:solidFill>
                  <a:schemeClr val="tx1"/>
                </a:solidFill>
                <a:latin typeface="+mn-lt"/>
                <a:ea typeface="+mn-ea"/>
                <a:cs typeface="+mn-cs"/>
              </a:rPr>
              <a:t>st</a:t>
            </a:r>
            <a:r>
              <a:rPr lang="en-CA" sz="1200" kern="1200" baseline="0" dirty="0" smtClean="0">
                <a:solidFill>
                  <a:schemeClr val="tx1"/>
                </a:solidFill>
                <a:latin typeface="+mn-lt"/>
                <a:ea typeface="+mn-ea"/>
                <a:cs typeface="+mn-cs"/>
              </a:rPr>
              <a:t> ROW: Increasing the number of iterations (ITER) increases the importance of the shared memory performance in the overall performance. For larger iterations, the impact of access pattern and padding is more significant. For example, under one iteration, the gap between zero-padding and one-padding is 23%. This gap grows to 37% and 55% under 2 and 4 iterations, respectively.</a:t>
            </a:r>
          </a:p>
          <a:p>
            <a:endParaRPr lang="en-CA" dirty="0"/>
          </a:p>
        </p:txBody>
      </p:sp>
      <p:sp>
        <p:nvSpPr>
          <p:cNvPr id="4" name="Slide Number Placeholder 3"/>
          <p:cNvSpPr>
            <a:spLocks noGrp="1"/>
          </p:cNvSpPr>
          <p:nvPr>
            <p:ph type="sldNum" sz="quarter" idx="10"/>
          </p:nvPr>
        </p:nvSpPr>
        <p:spPr/>
        <p:txBody>
          <a:bodyPr/>
          <a:lstStyle/>
          <a:p>
            <a:fld id="{18E18A1C-BFE5-446F-B503-A8C366A11026}" type="slidenum">
              <a:rPr lang="en-US" smtClean="0"/>
              <a:pPr/>
              <a:t>35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CA" sz="1200" kern="1200" baseline="0" dirty="0" smtClean="0">
                <a:solidFill>
                  <a:schemeClr val="tx1"/>
                </a:solidFill>
                <a:latin typeface="+mn-lt"/>
                <a:ea typeface="+mn-ea"/>
                <a:cs typeface="+mn-cs"/>
              </a:rPr>
              <a:t>-</a:t>
            </a:r>
            <a:r>
              <a:rPr lang="en-CA" sz="1200" kern="1200" baseline="0" dirty="0" err="1" smtClean="0">
                <a:solidFill>
                  <a:schemeClr val="tx1"/>
                </a:solidFill>
                <a:latin typeface="+mn-lt"/>
                <a:ea typeface="+mn-ea"/>
                <a:cs typeface="+mn-cs"/>
              </a:rPr>
              <a:t>Datatype</a:t>
            </a:r>
            <a:r>
              <a:rPr lang="en-CA" sz="1200" kern="1200" baseline="0" dirty="0" smtClean="0">
                <a:solidFill>
                  <a:schemeClr val="tx1"/>
                </a:solidFill>
                <a:latin typeface="+mn-lt"/>
                <a:ea typeface="+mn-ea"/>
                <a:cs typeface="+mn-cs"/>
              </a:rPr>
              <a:t> size (TYPE): The </a:t>
            </a:r>
            <a:r>
              <a:rPr lang="en-CA" sz="1200" kern="1200" baseline="0" dirty="0" err="1" smtClean="0">
                <a:solidFill>
                  <a:schemeClr val="tx1"/>
                </a:solidFill>
                <a:latin typeface="+mn-lt"/>
                <a:ea typeface="+mn-ea"/>
                <a:cs typeface="+mn-cs"/>
              </a:rPr>
              <a:t>datatype</a:t>
            </a:r>
            <a:r>
              <a:rPr lang="en-CA" sz="1200" kern="1200" baseline="0" dirty="0" smtClean="0">
                <a:solidFill>
                  <a:schemeClr val="tx1"/>
                </a:solidFill>
                <a:latin typeface="+mn-lt"/>
                <a:ea typeface="+mn-ea"/>
                <a:cs typeface="+mn-cs"/>
              </a:rPr>
              <a:t> size of shared</a:t>
            </a:r>
          </a:p>
          <a:p>
            <a:r>
              <a:rPr lang="en-CA" sz="1200" kern="1200" baseline="0" dirty="0" smtClean="0">
                <a:solidFill>
                  <a:schemeClr val="tx1"/>
                </a:solidFill>
                <a:latin typeface="+mn-lt"/>
                <a:ea typeface="+mn-ea"/>
                <a:cs typeface="+mn-cs"/>
              </a:rPr>
              <a:t>memory array is the number of bytes allocated for each</a:t>
            </a:r>
          </a:p>
          <a:p>
            <a:r>
              <a:rPr lang="en-CA" sz="1200" kern="1200" baseline="0" dirty="0" smtClean="0">
                <a:solidFill>
                  <a:schemeClr val="tx1"/>
                </a:solidFill>
                <a:latin typeface="+mn-lt"/>
                <a:ea typeface="+mn-ea"/>
                <a:cs typeface="+mn-cs"/>
              </a:rPr>
              <a:t>element of array. Variations in </a:t>
            </a:r>
            <a:r>
              <a:rPr lang="en-CA" sz="1200" kern="1200" baseline="0" dirty="0" err="1" smtClean="0">
                <a:solidFill>
                  <a:schemeClr val="tx1"/>
                </a:solidFill>
                <a:latin typeface="+mn-lt"/>
                <a:ea typeface="+mn-ea"/>
                <a:cs typeface="+mn-cs"/>
              </a:rPr>
              <a:t>datatype</a:t>
            </a:r>
            <a:r>
              <a:rPr lang="en-CA" sz="1200" kern="1200" baseline="0" dirty="0" smtClean="0">
                <a:solidFill>
                  <a:schemeClr val="tx1"/>
                </a:solidFill>
                <a:latin typeface="+mn-lt"/>
                <a:ea typeface="+mn-ea"/>
                <a:cs typeface="+mn-cs"/>
              </a:rPr>
              <a:t> size impact bank</a:t>
            </a:r>
          </a:p>
          <a:p>
            <a:r>
              <a:rPr lang="en-CA" sz="1200" kern="1200" baseline="0" dirty="0" smtClean="0">
                <a:solidFill>
                  <a:schemeClr val="tx1"/>
                </a:solidFill>
                <a:latin typeface="+mn-lt"/>
                <a:ea typeface="+mn-ea"/>
                <a:cs typeface="+mn-cs"/>
              </a:rPr>
              <a:t>conflict since it determines the layout of array in the</a:t>
            </a:r>
          </a:p>
          <a:p>
            <a:r>
              <a:rPr lang="en-CA" sz="1200" kern="1200" baseline="0" dirty="0" smtClean="0">
                <a:solidFill>
                  <a:schemeClr val="tx1"/>
                </a:solidFill>
                <a:latin typeface="+mn-lt"/>
                <a:ea typeface="+mn-ea"/>
                <a:cs typeface="+mn-cs"/>
              </a:rPr>
              <a:t>shared memory (e.g. one element per bank, two elements</a:t>
            </a:r>
          </a:p>
          <a:p>
            <a:r>
              <a:rPr lang="en-CA" sz="1200" kern="1200" baseline="0" dirty="0" smtClean="0">
                <a:solidFill>
                  <a:schemeClr val="tx1"/>
                </a:solidFill>
                <a:latin typeface="+mn-lt"/>
                <a:ea typeface="+mn-ea"/>
                <a:cs typeface="+mn-cs"/>
              </a:rPr>
              <a:t>per bank, etc.).</a:t>
            </a:r>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-2D array allocation: We investigate two alternatives in</a:t>
            </a:r>
          </a:p>
          <a:p>
            <a:r>
              <a:rPr lang="en-CA" sz="1200" kern="1200" baseline="0" dirty="0" smtClean="0">
                <a:solidFill>
                  <a:schemeClr val="tx1"/>
                </a:solidFill>
                <a:latin typeface="+mn-lt"/>
                <a:ea typeface="+mn-ea"/>
                <a:cs typeface="+mn-cs"/>
              </a:rPr>
              <a:t>allocating 2D shared memory: 2D array notation or 1D</a:t>
            </a:r>
          </a:p>
          <a:p>
            <a:r>
              <a:rPr lang="en-CA" sz="1200" kern="1200" baseline="0" dirty="0" smtClean="0">
                <a:solidFill>
                  <a:schemeClr val="tx1"/>
                </a:solidFill>
                <a:latin typeface="+mn-lt"/>
                <a:ea typeface="+mn-ea"/>
                <a:cs typeface="+mn-cs"/>
              </a:rPr>
              <a:t>array notation (flattened notation). 2D array notation is</a:t>
            </a:r>
          </a:p>
          <a:p>
            <a:r>
              <a:rPr lang="en-CA" sz="1200" kern="1200" baseline="0" dirty="0" smtClean="0">
                <a:solidFill>
                  <a:schemeClr val="tx1"/>
                </a:solidFill>
                <a:latin typeface="+mn-lt"/>
                <a:ea typeface="+mn-ea"/>
                <a:cs typeface="+mn-cs"/>
              </a:rPr>
              <a:t>simpler in indexing and code readability. We are also</a:t>
            </a:r>
          </a:p>
          <a:p>
            <a:r>
              <a:rPr lang="en-CA" sz="1200" kern="1200" baseline="0" dirty="0" smtClean="0">
                <a:solidFill>
                  <a:schemeClr val="tx1"/>
                </a:solidFill>
                <a:latin typeface="+mn-lt"/>
                <a:ea typeface="+mn-ea"/>
                <a:cs typeface="+mn-cs"/>
              </a:rPr>
              <a:t>interested to understand whether flattened notation has</a:t>
            </a:r>
          </a:p>
          <a:p>
            <a:r>
              <a:rPr lang="en-CA" sz="1200" kern="1200" baseline="0" dirty="0" smtClean="0">
                <a:solidFill>
                  <a:schemeClr val="tx1"/>
                </a:solidFill>
                <a:latin typeface="+mn-lt"/>
                <a:ea typeface="+mn-ea"/>
                <a:cs typeface="+mn-cs"/>
              </a:rPr>
              <a:t>a different layout in the shared memory from 2D array.</a:t>
            </a:r>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-Padding (PAD): When the size of shared memory array</a:t>
            </a:r>
          </a:p>
          <a:p>
            <a:r>
              <a:rPr lang="en-CA" sz="1200" kern="1200" baseline="0" dirty="0" smtClean="0">
                <a:solidFill>
                  <a:schemeClr val="tx1"/>
                </a:solidFill>
                <a:latin typeface="+mn-lt"/>
                <a:ea typeface="+mn-ea"/>
                <a:cs typeface="+mn-cs"/>
              </a:rPr>
              <a:t>is multiple of memory banks, adding a small padding</a:t>
            </a:r>
          </a:p>
          <a:p>
            <a:r>
              <a:rPr lang="en-CA" sz="1200" kern="1200" baseline="0" dirty="0" smtClean="0">
                <a:solidFill>
                  <a:schemeClr val="tx1"/>
                </a:solidFill>
                <a:latin typeface="+mn-lt"/>
                <a:ea typeface="+mn-ea"/>
                <a:cs typeface="+mn-cs"/>
              </a:rPr>
              <a:t>to the array can mitigate the bank conflict. The padding</a:t>
            </a:r>
          </a:p>
          <a:p>
            <a:r>
              <a:rPr lang="en-CA" sz="1200" kern="1200" baseline="0" dirty="0" smtClean="0">
                <a:solidFill>
                  <a:schemeClr val="tx1"/>
                </a:solidFill>
                <a:latin typeface="+mn-lt"/>
                <a:ea typeface="+mn-ea"/>
                <a:cs typeface="+mn-cs"/>
              </a:rPr>
              <a:t>increases the row pitch, spreading the columns of a row</a:t>
            </a:r>
          </a:p>
          <a:p>
            <a:r>
              <a:rPr lang="en-CA" sz="1200" kern="1200" baseline="0" dirty="0" smtClean="0">
                <a:solidFill>
                  <a:schemeClr val="tx1"/>
                </a:solidFill>
                <a:latin typeface="+mn-lt"/>
                <a:ea typeface="+mn-ea"/>
                <a:cs typeface="+mn-cs"/>
              </a:rPr>
              <a:t>across different banks.</a:t>
            </a:r>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-Access pattern: Since bank conflict only occurs among</a:t>
            </a:r>
          </a:p>
          <a:p>
            <a:r>
              <a:rPr lang="en-CA" sz="1200" kern="1200" baseline="0" dirty="0" smtClean="0">
                <a:solidFill>
                  <a:schemeClr val="tx1"/>
                </a:solidFill>
                <a:latin typeface="+mn-lt"/>
                <a:ea typeface="+mn-ea"/>
                <a:cs typeface="+mn-cs"/>
              </a:rPr>
              <a:t>the threads of the same warp, it is important to mitigate</a:t>
            </a:r>
          </a:p>
          <a:p>
            <a:r>
              <a:rPr lang="en-CA" sz="1200" kern="1200" baseline="0" dirty="0" smtClean="0">
                <a:solidFill>
                  <a:schemeClr val="tx1"/>
                </a:solidFill>
                <a:latin typeface="+mn-lt"/>
                <a:ea typeface="+mn-ea"/>
                <a:cs typeface="+mn-cs"/>
              </a:rPr>
              <a:t>bank conflict algorithmically. We evaluate the impact of</a:t>
            </a:r>
          </a:p>
          <a:p>
            <a:r>
              <a:rPr lang="en-CA" sz="1200" kern="1200" baseline="0" dirty="0" smtClean="0">
                <a:solidFill>
                  <a:schemeClr val="tx1"/>
                </a:solidFill>
                <a:latin typeface="+mn-lt"/>
                <a:ea typeface="+mn-ea"/>
                <a:cs typeface="+mn-cs"/>
              </a:rPr>
              <a:t>these algorithmic optimizations by mapping threads of</a:t>
            </a:r>
          </a:p>
          <a:p>
            <a:r>
              <a:rPr lang="en-CA" sz="1200" kern="1200" baseline="0" dirty="0" smtClean="0">
                <a:solidFill>
                  <a:schemeClr val="tx1"/>
                </a:solidFill>
                <a:latin typeface="+mn-lt"/>
                <a:ea typeface="+mn-ea"/>
                <a:cs typeface="+mn-cs"/>
              </a:rPr>
              <a:t>the thread block to different dimensions of the shared</a:t>
            </a:r>
          </a:p>
          <a:p>
            <a:r>
              <a:rPr lang="en-CA" sz="1200" kern="1200" baseline="0" dirty="0" smtClean="0">
                <a:solidFill>
                  <a:schemeClr val="tx1"/>
                </a:solidFill>
                <a:latin typeface="+mn-lt"/>
                <a:ea typeface="+mn-ea"/>
                <a:cs typeface="+mn-cs"/>
              </a:rPr>
              <a:t>memory array. Operating in XY mapping, threads along</a:t>
            </a:r>
          </a:p>
          <a:p>
            <a:r>
              <a:rPr lang="en-CA" sz="1200" kern="1200" baseline="0" dirty="0" smtClean="0">
                <a:solidFill>
                  <a:schemeClr val="tx1"/>
                </a:solidFill>
                <a:latin typeface="+mn-lt"/>
                <a:ea typeface="+mn-ea"/>
                <a:cs typeface="+mn-cs"/>
              </a:rPr>
              <a:t>the x dimension of the thread block are mapped to the first</a:t>
            </a:r>
          </a:p>
          <a:p>
            <a:r>
              <a:rPr lang="en-CA" sz="1200" kern="1200" baseline="0" dirty="0" smtClean="0">
                <a:solidFill>
                  <a:schemeClr val="tx1"/>
                </a:solidFill>
                <a:latin typeface="+mn-lt"/>
                <a:ea typeface="+mn-ea"/>
                <a:cs typeface="+mn-cs"/>
              </a:rPr>
              <a:t>dimension of the shared memory array and threads along</a:t>
            </a:r>
          </a:p>
          <a:p>
            <a:r>
              <a:rPr lang="en-CA" sz="1200" kern="1200" baseline="0" dirty="0" smtClean="0">
                <a:solidFill>
                  <a:schemeClr val="tx1"/>
                </a:solidFill>
                <a:latin typeface="+mn-lt"/>
                <a:ea typeface="+mn-ea"/>
                <a:cs typeface="+mn-cs"/>
              </a:rPr>
              <a:t>the y dimension are mapped to the second dimension. YX</a:t>
            </a:r>
          </a:p>
          <a:p>
            <a:r>
              <a:rPr lang="en-CA" sz="1200" kern="1200" baseline="0" dirty="0" smtClean="0">
                <a:solidFill>
                  <a:schemeClr val="tx1"/>
                </a:solidFill>
                <a:latin typeface="+mn-lt"/>
                <a:ea typeface="+mn-ea"/>
                <a:cs typeface="+mn-cs"/>
              </a:rPr>
              <a:t>mapping reverses this as threads along x and y dimensions</a:t>
            </a:r>
          </a:p>
          <a:p>
            <a:r>
              <a:rPr lang="en-CA" sz="1200" kern="1200" baseline="0" dirty="0" smtClean="0">
                <a:solidFill>
                  <a:schemeClr val="tx1"/>
                </a:solidFill>
                <a:latin typeface="+mn-lt"/>
                <a:ea typeface="+mn-ea"/>
                <a:cs typeface="+mn-cs"/>
              </a:rPr>
              <a:t>are mapped to the second and first dimensions of the</a:t>
            </a:r>
          </a:p>
          <a:p>
            <a:r>
              <a:rPr lang="en-CA" sz="1200" kern="1200" baseline="0" dirty="0" smtClean="0">
                <a:solidFill>
                  <a:schemeClr val="tx1"/>
                </a:solidFill>
                <a:latin typeface="+mn-lt"/>
                <a:ea typeface="+mn-ea"/>
                <a:cs typeface="+mn-cs"/>
              </a:rPr>
              <a:t>array, respectively.</a:t>
            </a:r>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-Iterations (ITER): Number of iterations of the loop in</a:t>
            </a:r>
          </a:p>
          <a:p>
            <a:r>
              <a:rPr lang="en-CA" sz="1200" kern="1200" baseline="0" dirty="0" smtClean="0">
                <a:solidFill>
                  <a:schemeClr val="tx1"/>
                </a:solidFill>
                <a:latin typeface="+mn-lt"/>
                <a:ea typeface="+mn-ea"/>
                <a:cs typeface="+mn-cs"/>
              </a:rPr>
              <a:t>the kernel body. This number indicates the ratio of shared</a:t>
            </a:r>
          </a:p>
          <a:p>
            <a:r>
              <a:rPr lang="en-CA" sz="1200" kern="1200" baseline="0" dirty="0" smtClean="0">
                <a:solidFill>
                  <a:schemeClr val="tx1"/>
                </a:solidFill>
                <a:latin typeface="+mn-lt"/>
                <a:ea typeface="+mn-ea"/>
                <a:cs typeface="+mn-cs"/>
              </a:rPr>
              <a:t>memory accesses to global memory accesses.</a:t>
            </a:r>
            <a:endParaRPr lang="en-CA" dirty="0"/>
          </a:p>
        </p:txBody>
      </p:sp>
      <p:sp>
        <p:nvSpPr>
          <p:cNvPr id="4" name="Slide Number Placeholder 3"/>
          <p:cNvSpPr>
            <a:spLocks noGrp="1"/>
          </p:cNvSpPr>
          <p:nvPr>
            <p:ph type="sldNum" sz="quarter" idx="10"/>
          </p:nvPr>
        </p:nvSpPr>
        <p:spPr/>
        <p:txBody>
          <a:bodyPr/>
          <a:lstStyle/>
          <a:p>
            <a:fld id="{18E18A1C-BFE5-446F-B503-A8C366A11026}" type="slidenum">
              <a:rPr lang="en-US" smtClean="0"/>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-Performance</a:t>
            </a:r>
            <a:r>
              <a:rPr lang="en-CA" baseline="0" dirty="0" smtClean="0"/>
              <a:t> advantages behind SMC in </a:t>
            </a:r>
            <a:r>
              <a:rPr lang="en-CA" baseline="0" dirty="0" err="1" smtClean="0"/>
              <a:t>OpenACC</a:t>
            </a:r>
            <a:r>
              <a:rPr lang="en-CA" baseline="0" dirty="0" smtClean="0"/>
              <a:t>. Performance gap between naive implementation and proposed implementation.</a:t>
            </a:r>
            <a:endParaRPr lang="en-CA" dirty="0" smtClean="0"/>
          </a:p>
          <a:p>
            <a:r>
              <a:rPr lang="en-CA" dirty="0" smtClean="0"/>
              <a:t>-Benchmark is 1D stencil, radius is set to 30-elements. 1K, 16K, 128K, and 2M element problem sizes are evaluated.</a:t>
            </a:r>
            <a:r>
              <a:rPr lang="en-CA" baseline="0" dirty="0" smtClean="0"/>
              <a:t> </a:t>
            </a:r>
            <a:r>
              <a:rPr lang="en-CA" dirty="0" smtClean="0"/>
              <a:t>Thread block size is 256 under</a:t>
            </a:r>
            <a:r>
              <a:rPr lang="en-CA" baseline="0" dirty="0" smtClean="0"/>
              <a:t> all </a:t>
            </a:r>
            <a:r>
              <a:rPr lang="en-CA" baseline="0" dirty="0" err="1" smtClean="0"/>
              <a:t>implementaitons</a:t>
            </a:r>
            <a:r>
              <a:rPr lang="en-CA" baseline="0" dirty="0" smtClean="0"/>
              <a:t>.</a:t>
            </a:r>
            <a:endParaRPr lang="en-CA" dirty="0" smtClean="0"/>
          </a:p>
          <a:p>
            <a:r>
              <a:rPr lang="en-CA" dirty="0" smtClean="0"/>
              <a:t>-Methods:</a:t>
            </a:r>
          </a:p>
          <a:p>
            <a:r>
              <a:rPr lang="en-CA" dirty="0" smtClean="0"/>
              <a:t>Baseline:</a:t>
            </a:r>
            <a:r>
              <a:rPr lang="en-CA" baseline="0" dirty="0" smtClean="0"/>
              <a:t> </a:t>
            </a:r>
            <a:r>
              <a:rPr lang="en-CA" baseline="0" dirty="0" err="1" smtClean="0"/>
              <a:t>OpenACC</a:t>
            </a:r>
            <a:r>
              <a:rPr lang="en-CA" baseline="0" dirty="0" smtClean="0"/>
              <a:t> no software-managed cache</a:t>
            </a:r>
          </a:p>
          <a:p>
            <a:r>
              <a:rPr lang="en-CA" baseline="0" dirty="0" smtClean="0"/>
              <a:t>Naïve: </a:t>
            </a:r>
            <a:r>
              <a:rPr lang="en-CA" baseline="0" dirty="0" err="1" smtClean="0"/>
              <a:t>OpenACC+cache</a:t>
            </a:r>
            <a:r>
              <a:rPr lang="en-CA" baseline="0" dirty="0" smtClean="0"/>
              <a:t> directive; implementation isolates cache space to each parallel iteration of the loop</a:t>
            </a:r>
          </a:p>
          <a:p>
            <a:r>
              <a:rPr lang="en-CA" baseline="0" dirty="0" smtClean="0"/>
              <a:t>Optimized: </a:t>
            </a:r>
            <a:r>
              <a:rPr lang="en-CA" baseline="0" dirty="0" err="1" smtClean="0"/>
              <a:t>OpenACC+cache</a:t>
            </a:r>
            <a:r>
              <a:rPr lang="en-CA" baseline="0" dirty="0" smtClean="0"/>
              <a:t> directive; implementation shares cache spaces among threads and applies optimizations introduced in this work (namely parallel fetch)</a:t>
            </a:r>
            <a:endParaRPr lang="en-CA" dirty="0"/>
          </a:p>
        </p:txBody>
      </p:sp>
      <p:sp>
        <p:nvSpPr>
          <p:cNvPr id="4" name="Slide Number Placeholder 3"/>
          <p:cNvSpPr>
            <a:spLocks noGrp="1"/>
          </p:cNvSpPr>
          <p:nvPr>
            <p:ph type="sldNum" sz="quarter" idx="10"/>
          </p:nvPr>
        </p:nvSpPr>
        <p:spPr/>
        <p:txBody>
          <a:bodyPr/>
          <a:lstStyle/>
          <a:p>
            <a:fld id="{18E18A1C-BFE5-446F-B503-A8C366A1102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-Discussion applies to CUDA as well</a:t>
            </a:r>
            <a:endParaRPr lang="en-US" dirty="0"/>
          </a:p>
        </p:txBody>
      </p:sp>
      <p:sp>
        <p:nvSpPr>
          <p:cNvPr id="4" name="Slide Number Placeholder 3"/>
          <p:cNvSpPr>
            <a:spLocks noGrp="1"/>
          </p:cNvSpPr>
          <p:nvPr>
            <p:ph type="sldNum" sz="quarter" idx="10"/>
          </p:nvPr>
        </p:nvSpPr>
        <p:spPr/>
        <p:txBody>
          <a:bodyPr/>
          <a:lstStyle/>
          <a:p>
            <a:fld id="{18E18A1C-BFE5-446F-B503-A8C366A11026}" type="slidenum">
              <a:rPr lang="en-US" smtClean="0"/>
              <a:pPr/>
              <a:t>5</a:t>
            </a:fld>
            <a:endParaRPr lang="en-US"/>
          </a:p>
        </p:txBody>
      </p:sp>
    </p:spTree>
    <p:extLst>
      <p:ext uri="{BB962C8B-B14F-4D97-AF65-F5344CB8AC3E}">
        <p14:creationId xmlns:p14="http://schemas.microsoft.com/office/powerpoint/2010/main" xmlns="" val="3000020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-Introducing the syntax of cache directive based on </a:t>
            </a:r>
            <a:r>
              <a:rPr lang="en-CA" dirty="0" err="1" smtClean="0"/>
              <a:t>OpenACC</a:t>
            </a:r>
            <a:r>
              <a:rPr lang="en-CA" dirty="0" smtClean="0"/>
              <a:t> standard, and explaining the</a:t>
            </a:r>
            <a:r>
              <a:rPr lang="en-CA" baseline="0" dirty="0" smtClean="0"/>
              <a:t> notation via an example</a:t>
            </a:r>
          </a:p>
          <a:p>
            <a:r>
              <a:rPr lang="en-CA" baseline="0" dirty="0" smtClean="0"/>
              <a:t>-Three implementations are introduced. Implementations differ based on how the range specified by cache directive is maintained in the software-managed cache.</a:t>
            </a:r>
          </a:p>
          <a:p>
            <a:r>
              <a:rPr lang="en-CA" baseline="0" dirty="0" smtClean="0"/>
              <a:t>-Four independent optimizations are introduced to optimize cache implementations.</a:t>
            </a:r>
          </a:p>
          <a:p>
            <a:r>
              <a:rPr lang="en-CA" baseline="0" dirty="0" smtClean="0"/>
              <a:t>-Presenting our finding and results.</a:t>
            </a:r>
            <a:endParaRPr lang="en-CA" dirty="0"/>
          </a:p>
        </p:txBody>
      </p:sp>
      <p:sp>
        <p:nvSpPr>
          <p:cNvPr id="4" name="Slide Number Placeholder 3"/>
          <p:cNvSpPr>
            <a:spLocks noGrp="1"/>
          </p:cNvSpPr>
          <p:nvPr>
            <p:ph type="sldNum" sz="quarter" idx="10"/>
          </p:nvPr>
        </p:nvSpPr>
        <p:spPr/>
        <p:txBody>
          <a:bodyPr/>
          <a:lstStyle/>
          <a:p>
            <a:fld id="{18E18A1C-BFE5-446F-B503-A8C366A1102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t>
            </a:r>
            <a:r>
              <a:rPr lang="en-CA" dirty="0" err="1" smtClean="0"/>
              <a:t>var</a:t>
            </a:r>
            <a:r>
              <a:rPr lang="en-CA" dirty="0" smtClean="0"/>
              <a:t>-list</a:t>
            </a:r>
            <a:r>
              <a:rPr lang="en-CA" baseline="0" dirty="0" smtClean="0"/>
              <a:t> is a </a:t>
            </a:r>
            <a:r>
              <a:rPr lang="en-CA" baseline="0" dirty="0" err="1" smtClean="0"/>
              <a:t>subarray</a:t>
            </a:r>
            <a:r>
              <a:rPr lang="en-CA" baseline="0" dirty="0" smtClean="0"/>
              <a:t> denoted by start index and length. Start is the first index of array that should be cached on the accelerator. Length is the number of elements that should be cached, starting from start.</a:t>
            </a:r>
          </a:p>
          <a:p>
            <a:r>
              <a:rPr lang="en-CA" baseline="0" dirty="0" smtClean="0"/>
              <a:t>-cache directive applies to a code block, all accesses to the </a:t>
            </a:r>
            <a:r>
              <a:rPr lang="en-CA" baseline="0" dirty="0" err="1" smtClean="0"/>
              <a:t>var</a:t>
            </a:r>
            <a:r>
              <a:rPr lang="en-CA" baseline="0" dirty="0" smtClean="0"/>
              <a:t>-list within the cache region should be cached.</a:t>
            </a:r>
          </a:p>
        </p:txBody>
      </p:sp>
      <p:sp>
        <p:nvSpPr>
          <p:cNvPr id="4" name="Slide Number Placeholder 3"/>
          <p:cNvSpPr>
            <a:spLocks noGrp="1"/>
          </p:cNvSpPr>
          <p:nvPr>
            <p:ph type="sldNum" sz="quarter" idx="10"/>
          </p:nvPr>
        </p:nvSpPr>
        <p:spPr/>
        <p:txBody>
          <a:bodyPr/>
          <a:lstStyle/>
          <a:p>
            <a:fld id="{18E18A1C-BFE5-446F-B503-A8C366A1102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 example presents 1D stencil kernel, radius is 1</a:t>
            </a:r>
            <a:r>
              <a:rPr lang="en-CA" baseline="0" dirty="0" smtClean="0"/>
              <a:t> ranging from i-1 to i+1</a:t>
            </a:r>
          </a:p>
          <a:p>
            <a:r>
              <a:rPr lang="en-CA" baseline="0" dirty="0" smtClean="0"/>
              <a:t>-outer data directive surrounding the loop iterated by n transfers the data to the accelerator before the loop and transfers them back after the loop.</a:t>
            </a:r>
          </a:p>
          <a:p>
            <a:r>
              <a:rPr lang="en-CA" baseline="0" dirty="0" smtClean="0"/>
              <a:t>-most outer loop is a serial loop, the middle loop can be executed in parallel, the most inner loop is a reduction.</a:t>
            </a:r>
          </a:p>
          <a:p>
            <a:r>
              <a:rPr lang="en-CA" baseline="0" dirty="0" smtClean="0"/>
              <a:t>-the range of data used by the most inner loop can be cached and it is known to be in [i-1 to i+1]</a:t>
            </a:r>
          </a:p>
          <a:p>
            <a:r>
              <a:rPr lang="en-CA" baseline="0" dirty="0" smtClean="0"/>
              <a:t>-(MOVE ON THE ANIMATION TO SHOW THE CACHE DIRECTIVE)</a:t>
            </a:r>
          </a:p>
          <a:p>
            <a:r>
              <a:rPr lang="en-CA" baseline="0" dirty="0" smtClean="0"/>
              <a:t>-cache directive denotes a </a:t>
            </a:r>
            <a:r>
              <a:rPr lang="en-CA" baseline="0" dirty="0" err="1" smtClean="0"/>
              <a:t>subarray</a:t>
            </a:r>
            <a:r>
              <a:rPr lang="en-CA" baseline="0" dirty="0" smtClean="0"/>
              <a:t> of a, starting from (i-1) and length of 3 elements (i+1).</a:t>
            </a:r>
          </a:p>
        </p:txBody>
      </p:sp>
      <p:sp>
        <p:nvSpPr>
          <p:cNvPr id="4" name="Slide Number Placeholder 3"/>
          <p:cNvSpPr>
            <a:spLocks noGrp="1"/>
          </p:cNvSpPr>
          <p:nvPr>
            <p:ph type="sldNum" sz="quarter" idx="10"/>
          </p:nvPr>
        </p:nvSpPr>
        <p:spPr/>
        <p:txBody>
          <a:bodyPr/>
          <a:lstStyle/>
          <a:p>
            <a:fld id="{18E18A1C-BFE5-446F-B503-A8C366A1102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If cache is direct-map,</a:t>
            </a:r>
            <a:r>
              <a:rPr lang="en-CA" baseline="0" dirty="0" smtClean="0"/>
              <a:t> e</a:t>
            </a:r>
            <a:r>
              <a:rPr lang="en-CA" dirty="0" smtClean="0"/>
              <a:t>ach array read will be replaced by:</a:t>
            </a:r>
          </a:p>
          <a:p>
            <a:r>
              <a:rPr lang="en-CA" dirty="0" smtClean="0"/>
              <a:t>-Hit</a:t>
            </a:r>
            <a:r>
              <a:rPr lang="en-CA" baseline="0" dirty="0" smtClean="0"/>
              <a:t> case: Map index to line + TAG read + TAG compare + DATA read</a:t>
            </a:r>
          </a:p>
          <a:p>
            <a:r>
              <a:rPr lang="en-CA" baseline="0" dirty="0" smtClean="0"/>
              <a:t>-Miss case: Map index to line + TAG read + TAG compare + global memory read + DATA write +TAG write</a:t>
            </a:r>
            <a:endParaRPr lang="en-CA" dirty="0"/>
          </a:p>
        </p:txBody>
      </p:sp>
      <p:sp>
        <p:nvSpPr>
          <p:cNvPr id="4" name="Slide Number Placeholder 3"/>
          <p:cNvSpPr>
            <a:spLocks noGrp="1"/>
          </p:cNvSpPr>
          <p:nvPr>
            <p:ph type="sldNum" sz="quarter" idx="10"/>
          </p:nvPr>
        </p:nvSpPr>
        <p:spPr/>
        <p:txBody>
          <a:bodyPr/>
          <a:lstStyle/>
          <a:p>
            <a:fld id="{18E18A1C-BFE5-446F-B503-A8C366A1102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512C29-0802-4C6F-8B52-77B78D9808FF}" type="datetime1">
              <a:rPr lang="en-US" smtClean="0"/>
              <a:pPr/>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216BD-D883-4A83-AB2B-6734D0E33A7A}" type="slidenum">
              <a:rPr lang="en-US" smtClean="0"/>
              <a:pPr/>
              <a:t>‹#›</a:t>
            </a:fld>
            <a:endParaRPr lang="en-US"/>
          </a:p>
        </p:txBody>
      </p:sp>
    </p:spTree>
    <p:extLst>
      <p:ext uri="{BB962C8B-B14F-4D97-AF65-F5344CB8AC3E}">
        <p14:creationId xmlns:p14="http://schemas.microsoft.com/office/powerpoint/2010/main" xmlns="" val="3672707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3B4F78-2273-489B-A868-475D0406A242}" type="datetime1">
              <a:rPr lang="en-US" smtClean="0"/>
              <a:pPr/>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216BD-D883-4A83-AB2B-6734D0E33A7A}" type="slidenum">
              <a:rPr lang="en-US" smtClean="0"/>
              <a:pPr/>
              <a:t>‹#›</a:t>
            </a:fld>
            <a:endParaRPr lang="en-US"/>
          </a:p>
        </p:txBody>
      </p:sp>
    </p:spTree>
    <p:extLst>
      <p:ext uri="{BB962C8B-B14F-4D97-AF65-F5344CB8AC3E}">
        <p14:creationId xmlns:p14="http://schemas.microsoft.com/office/powerpoint/2010/main" xmlns="" val="4026467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4BD341-2330-4A8E-9561-7DE0EBC8FC15}" type="datetime1">
              <a:rPr lang="en-US" smtClean="0"/>
              <a:pPr/>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216BD-D883-4A83-AB2B-6734D0E33A7A}" type="slidenum">
              <a:rPr lang="en-US" smtClean="0"/>
              <a:pPr/>
              <a:t>‹#›</a:t>
            </a:fld>
            <a:endParaRPr lang="en-US"/>
          </a:p>
        </p:txBody>
      </p:sp>
    </p:spTree>
    <p:extLst>
      <p:ext uri="{BB962C8B-B14F-4D97-AF65-F5344CB8AC3E}">
        <p14:creationId xmlns:p14="http://schemas.microsoft.com/office/powerpoint/2010/main" xmlns="" val="1842334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0219" y="147485"/>
            <a:ext cx="11636478" cy="811160"/>
          </a:xfrm>
        </p:spPr>
        <p:txBody>
          <a:bodyPr>
            <a:normAutofit/>
          </a:bodyPr>
          <a:lstStyle>
            <a:lvl1pPr>
              <a:defRPr sz="3200">
                <a:latin typeface="Gill Sans MT" panose="020B05020201040202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80219" y="1106129"/>
            <a:ext cx="11636478" cy="5070834"/>
          </a:xfrm>
        </p:spPr>
        <p:txBody>
          <a:bodyPr>
            <a:normAutofit/>
          </a:bodyPr>
          <a:lstStyle>
            <a:lvl1pPr>
              <a:defRPr sz="2400">
                <a:latin typeface="Verdana" panose="020B0604030504040204" pitchFamily="34" charset="0"/>
              </a:defRPr>
            </a:lvl1pPr>
            <a:lvl2pPr>
              <a:defRPr sz="2000">
                <a:latin typeface="Verdana" panose="020B0604030504040204" pitchFamily="34" charset="0"/>
              </a:defRPr>
            </a:lvl2pPr>
            <a:lvl3pPr>
              <a:defRPr sz="1800">
                <a:latin typeface="Verdana" panose="020B0604030504040204" pitchFamily="34" charset="0"/>
              </a:defRPr>
            </a:lvl3pPr>
            <a:lvl4pPr>
              <a:defRPr sz="1600">
                <a:latin typeface="Verdana" panose="020B0604030504040204" pitchFamily="34" charset="0"/>
              </a:defRPr>
            </a:lvl4pPr>
            <a:lvl5pPr>
              <a:defRPr sz="1600">
                <a:latin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280219" y="6356350"/>
            <a:ext cx="3301181" cy="365125"/>
          </a:xfrm>
        </p:spPr>
        <p:txBody>
          <a:bodyPr/>
          <a:lstStyle/>
          <a:p>
            <a:fld id="{E4624CC6-C817-4707-9730-4C71BC745A98}" type="datetime1">
              <a:rPr lang="en-US" smtClean="0"/>
              <a:pPr/>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599" y="6356350"/>
            <a:ext cx="3306097" cy="365125"/>
          </a:xfrm>
        </p:spPr>
        <p:txBody>
          <a:bodyPr/>
          <a:lstStyle>
            <a:lvl1pPr>
              <a:defRPr b="1">
                <a:solidFill>
                  <a:schemeClr val="tx1"/>
                </a:solidFill>
              </a:defRPr>
            </a:lvl1pPr>
          </a:lstStyle>
          <a:p>
            <a:fld id="{8D1216BD-D883-4A83-AB2B-6734D0E33A7A}" type="slidenum">
              <a:rPr lang="en-US" smtClean="0"/>
              <a:pPr/>
              <a:t>‹#›</a:t>
            </a:fld>
            <a:endParaRPr lang="en-US" dirty="0"/>
          </a:p>
        </p:txBody>
      </p:sp>
    </p:spTree>
    <p:extLst>
      <p:ext uri="{BB962C8B-B14F-4D97-AF65-F5344CB8AC3E}">
        <p14:creationId xmlns:p14="http://schemas.microsoft.com/office/powerpoint/2010/main" xmlns="" val="7426015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6EDA32-72F9-470C-923C-3FDF09B0389F}" type="datetime1">
              <a:rPr lang="en-US" smtClean="0"/>
              <a:pPr/>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216BD-D883-4A83-AB2B-6734D0E33A7A}" type="slidenum">
              <a:rPr lang="en-US" smtClean="0"/>
              <a:pPr/>
              <a:t>‹#›</a:t>
            </a:fld>
            <a:endParaRPr lang="en-US"/>
          </a:p>
        </p:txBody>
      </p:sp>
    </p:spTree>
    <p:extLst>
      <p:ext uri="{BB962C8B-B14F-4D97-AF65-F5344CB8AC3E}">
        <p14:creationId xmlns:p14="http://schemas.microsoft.com/office/powerpoint/2010/main" xmlns="" val="1057814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1A204-048A-4095-A2C4-C8B73026986A}" type="datetime1">
              <a:rPr lang="en-US" smtClean="0"/>
              <a:pPr/>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1216BD-D883-4A83-AB2B-6734D0E33A7A}" type="slidenum">
              <a:rPr lang="en-US" smtClean="0"/>
              <a:pPr/>
              <a:t>‹#›</a:t>
            </a:fld>
            <a:endParaRPr lang="en-US"/>
          </a:p>
        </p:txBody>
      </p:sp>
    </p:spTree>
    <p:extLst>
      <p:ext uri="{BB962C8B-B14F-4D97-AF65-F5344CB8AC3E}">
        <p14:creationId xmlns:p14="http://schemas.microsoft.com/office/powerpoint/2010/main" xmlns="" val="4173418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B5B17D-B797-419E-989F-17C2BC1FFDC1}" type="datetime1">
              <a:rPr lang="en-US" smtClean="0"/>
              <a:pPr/>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1216BD-D883-4A83-AB2B-6734D0E33A7A}" type="slidenum">
              <a:rPr lang="en-US" smtClean="0"/>
              <a:pPr/>
              <a:t>‹#›</a:t>
            </a:fld>
            <a:endParaRPr lang="en-US"/>
          </a:p>
        </p:txBody>
      </p:sp>
    </p:spTree>
    <p:extLst>
      <p:ext uri="{BB962C8B-B14F-4D97-AF65-F5344CB8AC3E}">
        <p14:creationId xmlns:p14="http://schemas.microsoft.com/office/powerpoint/2010/main" xmlns="" val="1316559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B6F8E4-A9AA-45F5-93C1-44F42A01636A}" type="datetime1">
              <a:rPr lang="en-US" smtClean="0"/>
              <a:pPr/>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1216BD-D883-4A83-AB2B-6734D0E33A7A}" type="slidenum">
              <a:rPr lang="en-US" smtClean="0"/>
              <a:pPr/>
              <a:t>‹#›</a:t>
            </a:fld>
            <a:endParaRPr lang="en-US"/>
          </a:p>
        </p:txBody>
      </p:sp>
    </p:spTree>
    <p:extLst>
      <p:ext uri="{BB962C8B-B14F-4D97-AF65-F5344CB8AC3E}">
        <p14:creationId xmlns:p14="http://schemas.microsoft.com/office/powerpoint/2010/main" xmlns="" val="2942178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F3C033-6898-4061-B50F-EBFF88F6271E}" type="datetime1">
              <a:rPr lang="en-US" smtClean="0"/>
              <a:pPr/>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1216BD-D883-4A83-AB2B-6734D0E33A7A}" type="slidenum">
              <a:rPr lang="en-US" smtClean="0"/>
              <a:pPr/>
              <a:t>‹#›</a:t>
            </a:fld>
            <a:endParaRPr lang="en-US"/>
          </a:p>
        </p:txBody>
      </p:sp>
    </p:spTree>
    <p:extLst>
      <p:ext uri="{BB962C8B-B14F-4D97-AF65-F5344CB8AC3E}">
        <p14:creationId xmlns:p14="http://schemas.microsoft.com/office/powerpoint/2010/main" xmlns="" val="2849721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1F77B5-E232-4E12-9304-8A1C6C54481E}" type="datetime1">
              <a:rPr lang="en-US" smtClean="0"/>
              <a:pPr/>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1216BD-D883-4A83-AB2B-6734D0E33A7A}" type="slidenum">
              <a:rPr lang="en-US" smtClean="0"/>
              <a:pPr/>
              <a:t>‹#›</a:t>
            </a:fld>
            <a:endParaRPr lang="en-US"/>
          </a:p>
        </p:txBody>
      </p:sp>
    </p:spTree>
    <p:extLst>
      <p:ext uri="{BB962C8B-B14F-4D97-AF65-F5344CB8AC3E}">
        <p14:creationId xmlns:p14="http://schemas.microsoft.com/office/powerpoint/2010/main" xmlns="" val="4108434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7E31AB-2AA5-4901-B60E-391B37D6A964}" type="datetime1">
              <a:rPr lang="en-US" smtClean="0"/>
              <a:pPr/>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1216BD-D883-4A83-AB2B-6734D0E33A7A}" type="slidenum">
              <a:rPr lang="en-US" smtClean="0"/>
              <a:pPr/>
              <a:t>‹#›</a:t>
            </a:fld>
            <a:endParaRPr lang="en-US"/>
          </a:p>
        </p:txBody>
      </p:sp>
    </p:spTree>
    <p:extLst>
      <p:ext uri="{BB962C8B-B14F-4D97-AF65-F5344CB8AC3E}">
        <p14:creationId xmlns:p14="http://schemas.microsoft.com/office/powerpoint/2010/main" xmlns="" val="1198249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C037D7-2B0A-44BA-A137-8388661B00E5}" type="datetime1">
              <a:rPr lang="en-US" smtClean="0"/>
              <a:pPr/>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1216BD-D883-4A83-AB2B-6734D0E33A7A}" type="slidenum">
              <a:rPr lang="en-US" smtClean="0"/>
              <a:pPr/>
              <a:t>‹#›</a:t>
            </a:fld>
            <a:endParaRPr lang="en-US"/>
          </a:p>
        </p:txBody>
      </p:sp>
    </p:spTree>
    <p:extLst>
      <p:ext uri="{BB962C8B-B14F-4D97-AF65-F5344CB8AC3E}">
        <p14:creationId xmlns:p14="http://schemas.microsoft.com/office/powerpoint/2010/main" xmlns="" val="1461599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28320"/>
            <a:ext cx="12192000" cy="2981643"/>
          </a:xfrm>
        </p:spPr>
        <p:txBody>
          <a:bodyPr>
            <a:normAutofit/>
          </a:bodyPr>
          <a:lstStyle/>
          <a:p>
            <a:r>
              <a:rPr lang="en-CA" sz="4800" dirty="0" err="1" smtClean="0"/>
              <a:t>OpenACC</a:t>
            </a:r>
            <a:r>
              <a:rPr lang="en-CA" sz="4800" dirty="0" smtClean="0"/>
              <a:t> cache Directive:</a:t>
            </a:r>
            <a:br>
              <a:rPr lang="en-CA" sz="4800" dirty="0" smtClean="0"/>
            </a:br>
            <a:r>
              <a:rPr lang="en-CA" sz="4800" dirty="0" smtClean="0"/>
              <a:t>Opportunities and Optimizations</a:t>
            </a:r>
            <a:br>
              <a:rPr lang="en-CA" sz="4800" dirty="0" smtClean="0"/>
            </a:br>
            <a:endParaRPr lang="en-US" sz="4800" dirty="0"/>
          </a:p>
        </p:txBody>
      </p:sp>
      <p:sp>
        <p:nvSpPr>
          <p:cNvPr id="3" name="Subtitle 2"/>
          <p:cNvSpPr>
            <a:spLocks noGrp="1"/>
          </p:cNvSpPr>
          <p:nvPr>
            <p:ph type="subTitle" idx="1"/>
          </p:nvPr>
        </p:nvSpPr>
        <p:spPr>
          <a:xfrm>
            <a:off x="1524000" y="3602038"/>
            <a:ext cx="9144000" cy="3255962"/>
          </a:xfrm>
        </p:spPr>
        <p:txBody>
          <a:bodyPr/>
          <a:lstStyle/>
          <a:p>
            <a:r>
              <a:rPr lang="en-US" dirty="0" smtClean="0"/>
              <a:t>Ahmad </a:t>
            </a:r>
            <a:r>
              <a:rPr lang="en-US" dirty="0" err="1" smtClean="0"/>
              <a:t>Lashgar</a:t>
            </a:r>
            <a:r>
              <a:rPr lang="en-US" dirty="0" smtClean="0"/>
              <a:t> &amp; </a:t>
            </a:r>
            <a:r>
              <a:rPr lang="en-US" dirty="0" err="1" smtClean="0"/>
              <a:t>Amirali</a:t>
            </a:r>
            <a:r>
              <a:rPr lang="en-US" dirty="0" smtClean="0"/>
              <a:t> </a:t>
            </a:r>
            <a:r>
              <a:rPr lang="en-US" dirty="0" err="1" smtClean="0"/>
              <a:t>Baniasadi</a:t>
            </a:r>
            <a:endParaRPr lang="en-US" dirty="0" smtClean="0"/>
          </a:p>
          <a:p>
            <a:r>
              <a:rPr lang="en-US" dirty="0" smtClean="0"/>
              <a:t>ECE Department</a:t>
            </a:r>
          </a:p>
          <a:p>
            <a:r>
              <a:rPr lang="en-US" dirty="0" smtClean="0"/>
              <a:t>University of Victoria</a:t>
            </a:r>
          </a:p>
          <a:p>
            <a:endParaRPr lang="en-US" dirty="0" smtClean="0"/>
          </a:p>
          <a:p>
            <a:endParaRPr lang="en-US" dirty="0" smtClean="0"/>
          </a:p>
          <a:p>
            <a:r>
              <a:rPr lang="en-US" dirty="0" smtClean="0"/>
              <a:t>November </a:t>
            </a:r>
            <a:r>
              <a:rPr lang="en-US" dirty="0" smtClean="0"/>
              <a:t>14</a:t>
            </a:r>
            <a:r>
              <a:rPr lang="en-US" dirty="0" smtClean="0"/>
              <a:t>, 2016</a:t>
            </a:r>
            <a:endParaRPr lang="en-US" dirty="0"/>
          </a:p>
        </p:txBody>
      </p:sp>
      <p:sp>
        <p:nvSpPr>
          <p:cNvPr id="4" name="Slide Number Placeholder 3"/>
          <p:cNvSpPr>
            <a:spLocks noGrp="1"/>
          </p:cNvSpPr>
          <p:nvPr>
            <p:ph type="sldNum" sz="quarter" idx="12"/>
          </p:nvPr>
        </p:nvSpPr>
        <p:spPr/>
        <p:txBody>
          <a:bodyPr/>
          <a:lstStyle/>
          <a:p>
            <a:fld id="{8D1216BD-D883-4A83-AB2B-6734D0E33A7A}" type="slidenum">
              <a:rPr lang="en-US" smtClean="0"/>
              <a:pPr/>
              <a:t>1</a:t>
            </a:fld>
            <a:endParaRPr lang="en-US"/>
          </a:p>
        </p:txBody>
      </p:sp>
      <p:pic>
        <p:nvPicPr>
          <p:cNvPr id="34818" name="Picture 2" descr="https://web.uvic.ca/~etcwilde/img/UvicLogo.png"/>
          <p:cNvPicPr>
            <a:picLocks noChangeAspect="1" noChangeArrowheads="1"/>
          </p:cNvPicPr>
          <p:nvPr/>
        </p:nvPicPr>
        <p:blipFill>
          <a:blip r:embed="rId3" cstate="print"/>
          <a:srcRect/>
          <a:stretch>
            <a:fillRect/>
          </a:stretch>
        </p:blipFill>
        <p:spPr bwMode="auto">
          <a:xfrm>
            <a:off x="5733416" y="4953000"/>
            <a:ext cx="777240" cy="777240"/>
          </a:xfrm>
          <a:prstGeom prst="rect">
            <a:avLst/>
          </a:prstGeom>
          <a:noFill/>
        </p:spPr>
      </p:pic>
    </p:spTree>
    <p:extLst>
      <p:ext uri="{BB962C8B-B14F-4D97-AF65-F5344CB8AC3E}">
        <p14:creationId xmlns:p14="http://schemas.microsoft.com/office/powerpoint/2010/main" xmlns="" val="1046931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Proposed Implementations (2)</a:t>
            </a:r>
            <a:endParaRPr lang="en-CA" dirty="0"/>
          </a:p>
        </p:txBody>
      </p:sp>
      <p:sp>
        <p:nvSpPr>
          <p:cNvPr id="3" name="Content Placeholder 2"/>
          <p:cNvSpPr>
            <a:spLocks noGrp="1"/>
          </p:cNvSpPr>
          <p:nvPr>
            <p:ph idx="1"/>
          </p:nvPr>
        </p:nvSpPr>
        <p:spPr/>
        <p:txBody>
          <a:bodyPr/>
          <a:lstStyle/>
          <a:p>
            <a:r>
              <a:rPr lang="en-CA" b="1" dirty="0" smtClean="0"/>
              <a:t>Second: Range-based Conservative (RBC)</a:t>
            </a:r>
          </a:p>
          <a:p>
            <a:pPr lvl="1"/>
            <a:r>
              <a:rPr lang="en-CA" dirty="0" smtClean="0"/>
              <a:t>Data array is allocated in the cache</a:t>
            </a:r>
          </a:p>
          <a:p>
            <a:pPr lvl="1"/>
            <a:r>
              <a:rPr lang="en-CA" dirty="0" smtClean="0"/>
              <a:t>Two pointers keep track of the elements stored in the cache; start and end</a:t>
            </a:r>
          </a:p>
          <a:p>
            <a:pPr lvl="1"/>
            <a:r>
              <a:rPr lang="en-CA" dirty="0" smtClean="0"/>
              <a:t>If requests fall within start and end, data is read from the cache, otherwise global access is made.</a:t>
            </a:r>
          </a:p>
          <a:p>
            <a:endParaRPr lang="en-CA" dirty="0" smtClean="0"/>
          </a:p>
          <a:p>
            <a:r>
              <a:rPr lang="en-CA" dirty="0" smtClean="0"/>
              <a:t>Pros and Cons:</a:t>
            </a:r>
          </a:p>
          <a:p>
            <a:pPr lvl="1"/>
            <a:r>
              <a:rPr lang="en-CA" dirty="0" smtClean="0">
                <a:solidFill>
                  <a:srgbClr val="006600"/>
                </a:solidFill>
              </a:rPr>
              <a:t>One cache access to read/write</a:t>
            </a:r>
          </a:p>
          <a:p>
            <a:pPr lvl="1"/>
            <a:r>
              <a:rPr lang="en-CA" dirty="0" smtClean="0">
                <a:solidFill>
                  <a:srgbClr val="006600"/>
                </a:solidFill>
              </a:rPr>
              <a:t>Simple mapping from global to cache space (1 subtraction)</a:t>
            </a:r>
          </a:p>
          <a:p>
            <a:pPr lvl="1"/>
            <a:r>
              <a:rPr lang="en-CA" dirty="0" smtClean="0">
                <a:solidFill>
                  <a:srgbClr val="006600"/>
                </a:solidFill>
              </a:rPr>
              <a:t>Scales to multi-dimensional by storing a pair per dimension</a:t>
            </a:r>
          </a:p>
          <a:p>
            <a:pPr lvl="1"/>
            <a:r>
              <a:rPr lang="en-CA" dirty="0" smtClean="0">
                <a:solidFill>
                  <a:srgbClr val="FF0000"/>
                </a:solidFill>
              </a:rPr>
              <a:t>Control-flow overhead to assure data is cached</a:t>
            </a:r>
            <a:endParaRPr lang="en-CA" dirty="0">
              <a:solidFill>
                <a:srgbClr val="FF0000"/>
              </a:solidFill>
            </a:endParaRPr>
          </a:p>
        </p:txBody>
      </p:sp>
      <p:sp>
        <p:nvSpPr>
          <p:cNvPr id="4" name="Slide Number Placeholder 3"/>
          <p:cNvSpPr>
            <a:spLocks noGrp="1"/>
          </p:cNvSpPr>
          <p:nvPr>
            <p:ph type="sldNum" sz="quarter" idx="12"/>
          </p:nvPr>
        </p:nvSpPr>
        <p:spPr/>
        <p:txBody>
          <a:bodyPr/>
          <a:lstStyle/>
          <a:p>
            <a:fld id="{8D1216BD-D883-4A83-AB2B-6734D0E33A7A}" type="slidenum">
              <a:rPr lang="en-US" smtClean="0"/>
              <a:pPr/>
              <a:t>10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Proposed Implementations (3)</a:t>
            </a:r>
            <a:endParaRPr lang="en-CA" dirty="0"/>
          </a:p>
        </p:txBody>
      </p:sp>
      <p:sp>
        <p:nvSpPr>
          <p:cNvPr id="3" name="Content Placeholder 2"/>
          <p:cNvSpPr>
            <a:spLocks noGrp="1"/>
          </p:cNvSpPr>
          <p:nvPr>
            <p:ph idx="1"/>
          </p:nvPr>
        </p:nvSpPr>
        <p:spPr/>
        <p:txBody>
          <a:bodyPr/>
          <a:lstStyle/>
          <a:p>
            <a:r>
              <a:rPr lang="en-CA" b="1" dirty="0" smtClean="0"/>
              <a:t>Third: Range-based Intelligent (RBI)</a:t>
            </a:r>
          </a:p>
          <a:p>
            <a:pPr lvl="1"/>
            <a:r>
              <a:rPr lang="en-CA" dirty="0" smtClean="0"/>
              <a:t>Same as RBC, except avoiding control-flow overhead for cache accesses</a:t>
            </a:r>
          </a:p>
          <a:p>
            <a:pPr lvl="1"/>
            <a:r>
              <a:rPr lang="en-CA" dirty="0" smtClean="0"/>
              <a:t>Assumes accesses fall within the cached range, relying on </a:t>
            </a:r>
            <a:r>
              <a:rPr lang="en-CA" dirty="0" err="1" smtClean="0"/>
              <a:t>OpenACC</a:t>
            </a:r>
            <a:r>
              <a:rPr lang="en-CA" dirty="0" smtClean="0"/>
              <a:t> 2.5 spec.</a:t>
            </a:r>
          </a:p>
          <a:p>
            <a:endParaRPr lang="en-CA" dirty="0" smtClean="0"/>
          </a:p>
          <a:p>
            <a:r>
              <a:rPr lang="en-CA" dirty="0" smtClean="0"/>
              <a:t>Pros and Cons:</a:t>
            </a:r>
          </a:p>
          <a:p>
            <a:pPr lvl="1"/>
            <a:r>
              <a:rPr lang="en-CA" dirty="0" smtClean="0">
                <a:solidFill>
                  <a:srgbClr val="006600"/>
                </a:solidFill>
              </a:rPr>
              <a:t>Cache read/write involves one subtraction (for mapping) and one cache load/write</a:t>
            </a:r>
          </a:p>
        </p:txBody>
      </p:sp>
      <p:sp>
        <p:nvSpPr>
          <p:cNvPr id="4" name="Slide Number Placeholder 3"/>
          <p:cNvSpPr>
            <a:spLocks noGrp="1"/>
          </p:cNvSpPr>
          <p:nvPr>
            <p:ph type="sldNum" sz="quarter" idx="12"/>
          </p:nvPr>
        </p:nvSpPr>
        <p:spPr/>
        <p:txBody>
          <a:bodyPr/>
          <a:lstStyle/>
          <a:p>
            <a:fld id="{8D1216BD-D883-4A83-AB2B-6734D0E33A7A}" type="slidenum">
              <a:rPr lang="en-US" smtClean="0"/>
              <a:pPr/>
              <a:t>11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Optimizations</a:t>
            </a:r>
            <a:endParaRPr lang="en-CA" dirty="0"/>
          </a:p>
        </p:txBody>
      </p:sp>
      <p:sp>
        <p:nvSpPr>
          <p:cNvPr id="3" name="Content Placeholder 2"/>
          <p:cNvSpPr>
            <a:spLocks noGrp="1"/>
          </p:cNvSpPr>
          <p:nvPr>
            <p:ph idx="1"/>
          </p:nvPr>
        </p:nvSpPr>
        <p:spPr/>
        <p:txBody>
          <a:bodyPr/>
          <a:lstStyle/>
          <a:p>
            <a:r>
              <a:rPr lang="en-CA" dirty="0" smtClean="0"/>
              <a:t>Cache fetch</a:t>
            </a:r>
          </a:p>
          <a:p>
            <a:r>
              <a:rPr lang="en-CA" dirty="0" smtClean="0"/>
              <a:t>Cache sharing</a:t>
            </a:r>
          </a:p>
          <a:p>
            <a:r>
              <a:rPr lang="en-CA" dirty="0" smtClean="0"/>
              <a:t>Cache write policy</a:t>
            </a:r>
          </a:p>
          <a:p>
            <a:r>
              <a:rPr lang="en-CA" dirty="0" smtClean="0"/>
              <a:t>Index mapping</a:t>
            </a:r>
          </a:p>
        </p:txBody>
      </p:sp>
      <p:sp>
        <p:nvSpPr>
          <p:cNvPr id="4" name="Slide Number Placeholder 3"/>
          <p:cNvSpPr>
            <a:spLocks noGrp="1"/>
          </p:cNvSpPr>
          <p:nvPr>
            <p:ph type="sldNum" sz="quarter" idx="12"/>
          </p:nvPr>
        </p:nvSpPr>
        <p:spPr/>
        <p:txBody>
          <a:bodyPr/>
          <a:lstStyle/>
          <a:p>
            <a:fld id="{8D1216BD-D883-4A83-AB2B-6734D0E33A7A}"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Optimization: Cache Fetch</a:t>
            </a:r>
            <a:endParaRPr lang="en-CA" dirty="0"/>
          </a:p>
        </p:txBody>
      </p:sp>
      <p:sp>
        <p:nvSpPr>
          <p:cNvPr id="3" name="Content Placeholder 2"/>
          <p:cNvSpPr>
            <a:spLocks noGrp="1"/>
          </p:cNvSpPr>
          <p:nvPr>
            <p:ph idx="1"/>
          </p:nvPr>
        </p:nvSpPr>
        <p:spPr/>
        <p:txBody>
          <a:bodyPr/>
          <a:lstStyle/>
          <a:p>
            <a:r>
              <a:rPr lang="en-CA" dirty="0" smtClean="0"/>
              <a:t>Cache fetch routine is called before cache region starts, once per parallel iteration</a:t>
            </a:r>
          </a:p>
          <a:p>
            <a:pPr lvl="1"/>
            <a:r>
              <a:rPr lang="en-CA" dirty="0" smtClean="0"/>
              <a:t>Critical to optimize if cache region is small</a:t>
            </a:r>
          </a:p>
        </p:txBody>
      </p:sp>
      <p:sp>
        <p:nvSpPr>
          <p:cNvPr id="4" name="Slide Number Placeholder 3"/>
          <p:cNvSpPr>
            <a:spLocks noGrp="1"/>
          </p:cNvSpPr>
          <p:nvPr>
            <p:ph type="sldNum" sz="quarter" idx="12"/>
          </p:nvPr>
        </p:nvSpPr>
        <p:spPr/>
        <p:txBody>
          <a:bodyPr/>
          <a:lstStyle/>
          <a:p>
            <a:fld id="{8D1216BD-D883-4A83-AB2B-6734D0E33A7A}" type="slidenum">
              <a:rPr lang="en-US" smtClean="0"/>
              <a:pPr/>
              <a:t>13</a:t>
            </a:fld>
            <a:endParaRPr lang="en-US" dirty="0"/>
          </a:p>
        </p:txBody>
      </p:sp>
      <p:sp>
        <p:nvSpPr>
          <p:cNvPr id="5" name="TextBox 4"/>
          <p:cNvSpPr txBox="1"/>
          <p:nvPr/>
        </p:nvSpPr>
        <p:spPr>
          <a:xfrm>
            <a:off x="5236250" y="2974253"/>
            <a:ext cx="6955750" cy="1323439"/>
          </a:xfrm>
          <a:prstGeom prst="rect">
            <a:avLst/>
          </a:prstGeom>
          <a:noFill/>
        </p:spPr>
        <p:txBody>
          <a:bodyPr wrap="none" rtlCol="0">
            <a:spAutoFit/>
          </a:bodyPr>
          <a:lstStyle/>
          <a:p>
            <a:r>
              <a:rPr lang="en-CA" sz="2000" dirty="0" smtClean="0">
                <a:latin typeface="Lucida Console" pitchFamily="49" charset="0"/>
              </a:rPr>
              <a:t>void __</a:t>
            </a:r>
            <a:r>
              <a:rPr lang="en-CA" sz="2000" dirty="0" err="1" smtClean="0">
                <a:latin typeface="Lucida Console" pitchFamily="49" charset="0"/>
              </a:rPr>
              <a:t>cache_fetch</a:t>
            </a:r>
            <a:r>
              <a:rPr lang="en-CA" sz="2000" dirty="0" smtClean="0">
                <a:latin typeface="Lucida Console" pitchFamily="49" charset="0"/>
              </a:rPr>
              <a:t>(</a:t>
            </a:r>
            <a:r>
              <a:rPr lang="en-CA" sz="2000" dirty="0" err="1" smtClean="0">
                <a:latin typeface="Lucida Console" pitchFamily="49" charset="0"/>
              </a:rPr>
              <a:t>subarray</a:t>
            </a:r>
            <a:r>
              <a:rPr lang="en-CA" sz="2000" dirty="0" smtClean="0">
                <a:latin typeface="Lucida Console" pitchFamily="49" charset="0"/>
              </a:rPr>
              <a:t>, start, length){</a:t>
            </a:r>
          </a:p>
          <a:p>
            <a:r>
              <a:rPr lang="en-CA" sz="2000" dirty="0" smtClean="0">
                <a:latin typeface="Lucida Console" pitchFamily="49" charset="0"/>
              </a:rPr>
              <a:t>  for(</a:t>
            </a:r>
            <a:r>
              <a:rPr lang="en-CA" sz="2000" dirty="0" err="1" smtClean="0">
                <a:latin typeface="Lucida Console" pitchFamily="49" charset="0"/>
              </a:rPr>
              <a:t>int</a:t>
            </a:r>
            <a:r>
              <a:rPr lang="en-CA" sz="2000" dirty="0" smtClean="0">
                <a:latin typeface="Lucida Console" pitchFamily="49" charset="0"/>
              </a:rPr>
              <a:t> </a:t>
            </a:r>
            <a:r>
              <a:rPr lang="en-CA" sz="2000" dirty="0" err="1" smtClean="0">
                <a:latin typeface="Lucida Console" pitchFamily="49" charset="0"/>
              </a:rPr>
              <a:t>i</a:t>
            </a:r>
            <a:r>
              <a:rPr lang="en-CA" sz="2000" dirty="0" smtClean="0">
                <a:latin typeface="Lucida Console" pitchFamily="49" charset="0"/>
              </a:rPr>
              <a:t>=0; </a:t>
            </a:r>
            <a:r>
              <a:rPr lang="en-CA" sz="2000" dirty="0" err="1" smtClean="0">
                <a:latin typeface="Lucida Console" pitchFamily="49" charset="0"/>
              </a:rPr>
              <a:t>i</a:t>
            </a:r>
            <a:r>
              <a:rPr lang="en-CA" sz="2000" dirty="0" smtClean="0">
                <a:latin typeface="Lucida Console" pitchFamily="49" charset="0"/>
              </a:rPr>
              <a:t>&lt;length; ++</a:t>
            </a:r>
            <a:r>
              <a:rPr lang="en-CA" sz="2000" dirty="0" err="1" smtClean="0">
                <a:latin typeface="Lucida Console" pitchFamily="49" charset="0"/>
              </a:rPr>
              <a:t>i</a:t>
            </a:r>
            <a:r>
              <a:rPr lang="en-CA" sz="2000" dirty="0" smtClean="0">
                <a:latin typeface="Lucida Console" pitchFamily="49" charset="0"/>
              </a:rPr>
              <a:t>)</a:t>
            </a:r>
          </a:p>
          <a:p>
            <a:r>
              <a:rPr lang="en-CA" sz="2000" dirty="0" smtClean="0">
                <a:latin typeface="Lucida Console" pitchFamily="49" charset="0"/>
              </a:rPr>
              <a:t>    __cache[</a:t>
            </a:r>
            <a:r>
              <a:rPr lang="en-CA" sz="2000" dirty="0" err="1" smtClean="0">
                <a:latin typeface="Lucida Console" pitchFamily="49" charset="0"/>
              </a:rPr>
              <a:t>i</a:t>
            </a:r>
            <a:r>
              <a:rPr lang="en-CA" sz="2000" dirty="0" smtClean="0">
                <a:latin typeface="Lucida Console" pitchFamily="49" charset="0"/>
              </a:rPr>
              <a:t>] = </a:t>
            </a:r>
            <a:r>
              <a:rPr lang="en-CA" sz="2000" dirty="0" err="1" smtClean="0">
                <a:latin typeface="Lucida Console" pitchFamily="49" charset="0"/>
              </a:rPr>
              <a:t>subarray</a:t>
            </a:r>
            <a:r>
              <a:rPr lang="en-CA" sz="2000" dirty="0" smtClean="0">
                <a:latin typeface="Lucida Console" pitchFamily="49" charset="0"/>
              </a:rPr>
              <a:t>[</a:t>
            </a:r>
            <a:r>
              <a:rPr lang="en-CA" sz="2000" dirty="0" err="1" smtClean="0">
                <a:latin typeface="Lucida Console" pitchFamily="49" charset="0"/>
              </a:rPr>
              <a:t>i+start</a:t>
            </a:r>
            <a:r>
              <a:rPr lang="en-CA" sz="2000" dirty="0" smtClean="0">
                <a:latin typeface="Lucida Console" pitchFamily="49" charset="0"/>
              </a:rPr>
              <a:t>];</a:t>
            </a:r>
          </a:p>
          <a:p>
            <a:r>
              <a:rPr lang="en-CA" sz="2000" dirty="0" smtClean="0">
                <a:latin typeface="Lucida Console" pitchFamily="49" charset="0"/>
              </a:rPr>
              <a:t>}</a:t>
            </a:r>
          </a:p>
        </p:txBody>
      </p:sp>
      <p:sp>
        <p:nvSpPr>
          <p:cNvPr id="6" name="TextBox 5"/>
          <p:cNvSpPr txBox="1"/>
          <p:nvPr/>
        </p:nvSpPr>
        <p:spPr>
          <a:xfrm>
            <a:off x="121920" y="2956572"/>
            <a:ext cx="5109091" cy="1631216"/>
          </a:xfrm>
          <a:prstGeom prst="rect">
            <a:avLst/>
          </a:prstGeom>
          <a:noFill/>
        </p:spPr>
        <p:txBody>
          <a:bodyPr wrap="none" rtlCol="0">
            <a:spAutoFit/>
          </a:bodyPr>
          <a:lstStyle/>
          <a:p>
            <a:r>
              <a:rPr lang="en-CA" sz="2000" dirty="0" smtClean="0">
                <a:latin typeface="Lucida Console" pitchFamily="49" charset="0"/>
              </a:rPr>
              <a:t>__</a:t>
            </a:r>
            <a:r>
              <a:rPr lang="en-CA" sz="2000" dirty="0" err="1" smtClean="0">
                <a:latin typeface="Lucida Console" pitchFamily="49" charset="0"/>
              </a:rPr>
              <a:t>cache_fetch</a:t>
            </a:r>
            <a:r>
              <a:rPr lang="en-CA" sz="2000" dirty="0" smtClean="0">
                <a:latin typeface="Lucida Console" pitchFamily="49" charset="0"/>
              </a:rPr>
              <a:t>();</a:t>
            </a:r>
          </a:p>
          <a:p>
            <a:r>
              <a:rPr lang="en-CA" sz="2000" dirty="0" smtClean="0">
                <a:solidFill>
                  <a:srgbClr val="002060"/>
                </a:solidFill>
                <a:latin typeface="Lucida Console" pitchFamily="49" charset="0"/>
              </a:rPr>
              <a:t>// #</a:t>
            </a:r>
            <a:r>
              <a:rPr lang="en-CA" sz="2000" dirty="0" err="1" smtClean="0">
                <a:solidFill>
                  <a:srgbClr val="002060"/>
                </a:solidFill>
                <a:latin typeface="Lucida Console" pitchFamily="49" charset="0"/>
              </a:rPr>
              <a:t>pragma</a:t>
            </a:r>
            <a:r>
              <a:rPr lang="en-CA" sz="2000" dirty="0" smtClean="0">
                <a:solidFill>
                  <a:srgbClr val="002060"/>
                </a:solidFill>
                <a:latin typeface="Lucida Console" pitchFamily="49" charset="0"/>
              </a:rPr>
              <a:t> acc cache(</a:t>
            </a:r>
            <a:r>
              <a:rPr lang="en-CA" sz="2000" dirty="0" err="1" smtClean="0">
                <a:solidFill>
                  <a:srgbClr val="002060"/>
                </a:solidFill>
                <a:latin typeface="Lucida Console" pitchFamily="49" charset="0"/>
              </a:rPr>
              <a:t>subarray</a:t>
            </a:r>
            <a:r>
              <a:rPr lang="en-CA" sz="2000" dirty="0" smtClean="0">
                <a:solidFill>
                  <a:srgbClr val="002060"/>
                </a:solidFill>
                <a:latin typeface="Lucida Console" pitchFamily="49" charset="0"/>
              </a:rPr>
              <a:t>[])</a:t>
            </a:r>
          </a:p>
          <a:p>
            <a:r>
              <a:rPr lang="en-CA" sz="2000" dirty="0" smtClean="0">
                <a:latin typeface="Lucida Console" pitchFamily="49" charset="0"/>
              </a:rPr>
              <a:t>{</a:t>
            </a:r>
          </a:p>
          <a:p>
            <a:r>
              <a:rPr lang="en-CA" sz="2000" dirty="0" smtClean="0">
                <a:solidFill>
                  <a:srgbClr val="002060"/>
                </a:solidFill>
                <a:latin typeface="Lucida Console" pitchFamily="49" charset="0"/>
              </a:rPr>
              <a:t>    // cache region</a:t>
            </a:r>
          </a:p>
          <a:p>
            <a:r>
              <a:rPr lang="en-CA" sz="2000" dirty="0" smtClean="0">
                <a:latin typeface="Lucida Console" pitchFamily="49" charset="0"/>
              </a:rPr>
              <a:t>}</a:t>
            </a:r>
          </a:p>
        </p:txBody>
      </p:sp>
      <p:cxnSp>
        <p:nvCxnSpPr>
          <p:cNvPr id="8" name="Straight Arrow Connector 7"/>
          <p:cNvCxnSpPr/>
          <p:nvPr/>
        </p:nvCxnSpPr>
        <p:spPr>
          <a:xfrm flipV="1">
            <a:off x="2902226" y="3160655"/>
            <a:ext cx="2365513" cy="1987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Optimization: Cache Fetch (2)</a:t>
            </a:r>
            <a:endParaRPr lang="en-CA" dirty="0"/>
          </a:p>
        </p:txBody>
      </p:sp>
      <p:sp>
        <p:nvSpPr>
          <p:cNvPr id="3" name="Content Placeholder 2"/>
          <p:cNvSpPr>
            <a:spLocks noGrp="1"/>
          </p:cNvSpPr>
          <p:nvPr>
            <p:ph idx="1"/>
          </p:nvPr>
        </p:nvSpPr>
        <p:spPr/>
        <p:txBody>
          <a:bodyPr/>
          <a:lstStyle/>
          <a:p>
            <a:r>
              <a:rPr lang="en-CA" dirty="0" smtClean="0"/>
              <a:t>Loop unrolling, if the </a:t>
            </a:r>
            <a:r>
              <a:rPr lang="en-CA" dirty="0" err="1" smtClean="0"/>
              <a:t>subarray</a:t>
            </a:r>
            <a:r>
              <a:rPr lang="en-CA" dirty="0" smtClean="0"/>
              <a:t> size is known</a:t>
            </a:r>
            <a:endParaRPr lang="en-CA" dirty="0"/>
          </a:p>
        </p:txBody>
      </p:sp>
      <p:sp>
        <p:nvSpPr>
          <p:cNvPr id="4" name="Slide Number Placeholder 3"/>
          <p:cNvSpPr>
            <a:spLocks noGrp="1"/>
          </p:cNvSpPr>
          <p:nvPr>
            <p:ph type="sldNum" sz="quarter" idx="12"/>
          </p:nvPr>
        </p:nvSpPr>
        <p:spPr/>
        <p:txBody>
          <a:bodyPr/>
          <a:lstStyle/>
          <a:p>
            <a:fld id="{8D1216BD-D883-4A83-AB2B-6734D0E33A7A}" type="slidenum">
              <a:rPr lang="en-US" smtClean="0"/>
              <a:pPr/>
              <a:t>14</a:t>
            </a:fld>
            <a:endParaRPr lang="en-US" dirty="0"/>
          </a:p>
        </p:txBody>
      </p:sp>
      <p:sp>
        <p:nvSpPr>
          <p:cNvPr id="5" name="Rectangle 4"/>
          <p:cNvSpPr/>
          <p:nvPr/>
        </p:nvSpPr>
        <p:spPr>
          <a:xfrm>
            <a:off x="6308036" y="2678526"/>
            <a:ext cx="5744818" cy="1754326"/>
          </a:xfrm>
          <a:prstGeom prst="rect">
            <a:avLst/>
          </a:prstGeom>
        </p:spPr>
        <p:txBody>
          <a:bodyPr wrap="square">
            <a:spAutoFit/>
          </a:bodyPr>
          <a:lstStyle/>
          <a:p>
            <a:r>
              <a:rPr lang="en-CA" dirty="0" smtClean="0">
                <a:latin typeface="Lucida Console" pitchFamily="49" charset="0"/>
              </a:rPr>
              <a:t>void __</a:t>
            </a:r>
            <a:r>
              <a:rPr lang="en-CA" dirty="0" err="1" smtClean="0">
                <a:latin typeface="Lucida Console" pitchFamily="49" charset="0"/>
              </a:rPr>
              <a:t>cache_fetch</a:t>
            </a:r>
            <a:r>
              <a:rPr lang="en-CA" dirty="0" smtClean="0">
                <a:latin typeface="Lucida Console" pitchFamily="49" charset="0"/>
              </a:rPr>
              <a:t>(</a:t>
            </a:r>
            <a:r>
              <a:rPr lang="en-CA" dirty="0" err="1" smtClean="0">
                <a:latin typeface="Lucida Console" pitchFamily="49" charset="0"/>
              </a:rPr>
              <a:t>subarray</a:t>
            </a:r>
            <a:r>
              <a:rPr lang="en-CA" dirty="0" smtClean="0">
                <a:latin typeface="Lucida Console" pitchFamily="49" charset="0"/>
              </a:rPr>
              <a:t>, start){</a:t>
            </a:r>
          </a:p>
          <a:p>
            <a:r>
              <a:rPr lang="en-CA" dirty="0" smtClean="0">
                <a:latin typeface="Lucida Console" pitchFamily="49" charset="0"/>
              </a:rPr>
              <a:t>  // length is know to be 3, statically</a:t>
            </a:r>
          </a:p>
          <a:p>
            <a:r>
              <a:rPr lang="en-CA" dirty="0" smtClean="0">
                <a:solidFill>
                  <a:srgbClr val="006600"/>
                </a:solidFill>
                <a:latin typeface="Lucida Console" pitchFamily="49" charset="0"/>
              </a:rPr>
              <a:t>  __cache[0] = </a:t>
            </a:r>
            <a:r>
              <a:rPr lang="en-CA" dirty="0" err="1" smtClean="0">
                <a:solidFill>
                  <a:srgbClr val="006600"/>
                </a:solidFill>
                <a:latin typeface="Lucida Console" pitchFamily="49" charset="0"/>
              </a:rPr>
              <a:t>subarray</a:t>
            </a:r>
            <a:r>
              <a:rPr lang="en-CA" dirty="0" smtClean="0">
                <a:solidFill>
                  <a:srgbClr val="006600"/>
                </a:solidFill>
                <a:latin typeface="Lucida Console" pitchFamily="49" charset="0"/>
              </a:rPr>
              <a:t>[0+start];</a:t>
            </a:r>
          </a:p>
          <a:p>
            <a:r>
              <a:rPr lang="en-CA" dirty="0" smtClean="0">
                <a:solidFill>
                  <a:srgbClr val="006600"/>
                </a:solidFill>
                <a:latin typeface="Lucida Console" pitchFamily="49" charset="0"/>
              </a:rPr>
              <a:t>  __cache[1] = </a:t>
            </a:r>
            <a:r>
              <a:rPr lang="en-CA" dirty="0" err="1" smtClean="0">
                <a:solidFill>
                  <a:srgbClr val="006600"/>
                </a:solidFill>
                <a:latin typeface="Lucida Console" pitchFamily="49" charset="0"/>
              </a:rPr>
              <a:t>subarray</a:t>
            </a:r>
            <a:r>
              <a:rPr lang="en-CA" dirty="0" smtClean="0">
                <a:solidFill>
                  <a:srgbClr val="006600"/>
                </a:solidFill>
                <a:latin typeface="Lucida Console" pitchFamily="49" charset="0"/>
              </a:rPr>
              <a:t>[1+start];</a:t>
            </a:r>
          </a:p>
          <a:p>
            <a:r>
              <a:rPr lang="en-CA" dirty="0" smtClean="0">
                <a:solidFill>
                  <a:srgbClr val="006600"/>
                </a:solidFill>
                <a:latin typeface="Lucida Console" pitchFamily="49" charset="0"/>
              </a:rPr>
              <a:t>  __cache[2] = </a:t>
            </a:r>
            <a:r>
              <a:rPr lang="en-CA" dirty="0" err="1" smtClean="0">
                <a:solidFill>
                  <a:srgbClr val="006600"/>
                </a:solidFill>
                <a:latin typeface="Lucida Console" pitchFamily="49" charset="0"/>
              </a:rPr>
              <a:t>subarray</a:t>
            </a:r>
            <a:r>
              <a:rPr lang="en-CA" dirty="0" smtClean="0">
                <a:solidFill>
                  <a:srgbClr val="006600"/>
                </a:solidFill>
                <a:latin typeface="Lucida Console" pitchFamily="49" charset="0"/>
              </a:rPr>
              <a:t>[2+start];</a:t>
            </a:r>
          </a:p>
          <a:p>
            <a:r>
              <a:rPr lang="en-CA" dirty="0" smtClean="0">
                <a:latin typeface="Lucida Console" pitchFamily="49" charset="0"/>
              </a:rPr>
              <a:t>}</a:t>
            </a:r>
          </a:p>
        </p:txBody>
      </p:sp>
      <p:sp>
        <p:nvSpPr>
          <p:cNvPr id="6" name="Rectangle 5"/>
          <p:cNvSpPr/>
          <p:nvPr/>
        </p:nvSpPr>
        <p:spPr>
          <a:xfrm>
            <a:off x="298170" y="2869243"/>
            <a:ext cx="5168352" cy="1477328"/>
          </a:xfrm>
          <a:prstGeom prst="rect">
            <a:avLst/>
          </a:prstGeom>
        </p:spPr>
        <p:txBody>
          <a:bodyPr wrap="square">
            <a:spAutoFit/>
          </a:bodyPr>
          <a:lstStyle/>
          <a:p>
            <a:r>
              <a:rPr lang="en-CA" dirty="0" smtClean="0">
                <a:latin typeface="Lucida Console" pitchFamily="49" charset="0"/>
              </a:rPr>
              <a:t>void __</a:t>
            </a:r>
            <a:r>
              <a:rPr lang="en-CA" dirty="0" err="1" smtClean="0">
                <a:latin typeface="Lucida Console" pitchFamily="49" charset="0"/>
              </a:rPr>
              <a:t>cache_fetch</a:t>
            </a:r>
            <a:r>
              <a:rPr lang="en-CA" dirty="0" smtClean="0">
                <a:latin typeface="Lucida Console" pitchFamily="49" charset="0"/>
              </a:rPr>
              <a:t>(</a:t>
            </a:r>
            <a:r>
              <a:rPr lang="en-CA" dirty="0" err="1" smtClean="0">
                <a:latin typeface="Lucida Console" pitchFamily="49" charset="0"/>
              </a:rPr>
              <a:t>subarray</a:t>
            </a:r>
            <a:r>
              <a:rPr lang="en-CA" dirty="0" smtClean="0">
                <a:latin typeface="Lucida Console" pitchFamily="49" charset="0"/>
              </a:rPr>
              <a:t>,</a:t>
            </a:r>
          </a:p>
          <a:p>
            <a:r>
              <a:rPr lang="en-CA" dirty="0" smtClean="0">
                <a:latin typeface="Lucida Console" pitchFamily="49" charset="0"/>
              </a:rPr>
              <a:t>                   start, length){</a:t>
            </a:r>
          </a:p>
          <a:p>
            <a:r>
              <a:rPr lang="en-CA" dirty="0" smtClean="0">
                <a:latin typeface="Lucida Console" pitchFamily="49" charset="0"/>
              </a:rPr>
              <a:t>  for(</a:t>
            </a:r>
            <a:r>
              <a:rPr lang="en-CA" dirty="0" err="1" smtClean="0">
                <a:latin typeface="Lucida Console" pitchFamily="49" charset="0"/>
              </a:rPr>
              <a:t>int</a:t>
            </a:r>
            <a:r>
              <a:rPr lang="en-CA" dirty="0" smtClean="0">
                <a:latin typeface="Lucida Console" pitchFamily="49" charset="0"/>
              </a:rPr>
              <a:t> </a:t>
            </a:r>
            <a:r>
              <a:rPr lang="en-CA" dirty="0" err="1" smtClean="0">
                <a:latin typeface="Lucida Console" pitchFamily="49" charset="0"/>
              </a:rPr>
              <a:t>i</a:t>
            </a:r>
            <a:r>
              <a:rPr lang="en-CA" dirty="0" smtClean="0">
                <a:latin typeface="Lucida Console" pitchFamily="49" charset="0"/>
              </a:rPr>
              <a:t>=0; </a:t>
            </a:r>
            <a:r>
              <a:rPr lang="en-CA" dirty="0" err="1" smtClean="0">
                <a:latin typeface="Lucida Console" pitchFamily="49" charset="0"/>
              </a:rPr>
              <a:t>i</a:t>
            </a:r>
            <a:r>
              <a:rPr lang="en-CA" dirty="0" smtClean="0">
                <a:latin typeface="Lucida Console" pitchFamily="49" charset="0"/>
              </a:rPr>
              <a:t>&lt;length; ++</a:t>
            </a:r>
            <a:r>
              <a:rPr lang="en-CA" dirty="0" err="1" smtClean="0">
                <a:latin typeface="Lucida Console" pitchFamily="49" charset="0"/>
              </a:rPr>
              <a:t>i</a:t>
            </a:r>
            <a:r>
              <a:rPr lang="en-CA" dirty="0" smtClean="0">
                <a:latin typeface="Lucida Console" pitchFamily="49" charset="0"/>
              </a:rPr>
              <a:t>)</a:t>
            </a:r>
          </a:p>
          <a:p>
            <a:r>
              <a:rPr lang="en-CA" dirty="0" smtClean="0">
                <a:latin typeface="Lucida Console" pitchFamily="49" charset="0"/>
              </a:rPr>
              <a:t>    __cache[</a:t>
            </a:r>
            <a:r>
              <a:rPr lang="en-CA" dirty="0" err="1" smtClean="0">
                <a:latin typeface="Lucida Console" pitchFamily="49" charset="0"/>
              </a:rPr>
              <a:t>i</a:t>
            </a:r>
            <a:r>
              <a:rPr lang="en-CA" dirty="0" smtClean="0">
                <a:latin typeface="Lucida Console" pitchFamily="49" charset="0"/>
              </a:rPr>
              <a:t>] = </a:t>
            </a:r>
            <a:r>
              <a:rPr lang="en-CA" dirty="0" err="1" smtClean="0">
                <a:latin typeface="Lucida Console" pitchFamily="49" charset="0"/>
              </a:rPr>
              <a:t>subarray</a:t>
            </a:r>
            <a:r>
              <a:rPr lang="en-CA" dirty="0" smtClean="0">
                <a:latin typeface="Lucida Console" pitchFamily="49" charset="0"/>
              </a:rPr>
              <a:t>[</a:t>
            </a:r>
            <a:r>
              <a:rPr lang="en-CA" dirty="0" err="1" smtClean="0">
                <a:latin typeface="Lucida Console" pitchFamily="49" charset="0"/>
              </a:rPr>
              <a:t>i+start</a:t>
            </a:r>
            <a:r>
              <a:rPr lang="en-CA" dirty="0" smtClean="0">
                <a:latin typeface="Lucida Console" pitchFamily="49" charset="0"/>
              </a:rPr>
              <a:t>];</a:t>
            </a:r>
          </a:p>
          <a:p>
            <a:r>
              <a:rPr lang="en-CA" dirty="0" smtClean="0">
                <a:latin typeface="Lucida Console" pitchFamily="49" charset="0"/>
              </a:rPr>
              <a:t>}</a:t>
            </a:r>
          </a:p>
        </p:txBody>
      </p:sp>
      <p:sp>
        <p:nvSpPr>
          <p:cNvPr id="7" name="Right Arrow 6"/>
          <p:cNvSpPr/>
          <p:nvPr/>
        </p:nvSpPr>
        <p:spPr>
          <a:xfrm>
            <a:off x="5446643" y="3299791"/>
            <a:ext cx="762500" cy="735496"/>
          </a:xfrm>
          <a:prstGeom prst="right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Optimization: Cache Fetch (3)</a:t>
            </a:r>
            <a:endParaRPr lang="en-CA" dirty="0"/>
          </a:p>
        </p:txBody>
      </p:sp>
      <p:sp>
        <p:nvSpPr>
          <p:cNvPr id="3" name="Content Placeholder 2"/>
          <p:cNvSpPr>
            <a:spLocks noGrp="1"/>
          </p:cNvSpPr>
          <p:nvPr>
            <p:ph idx="1"/>
          </p:nvPr>
        </p:nvSpPr>
        <p:spPr/>
        <p:txBody>
          <a:bodyPr/>
          <a:lstStyle/>
          <a:p>
            <a:r>
              <a:rPr lang="en-CA" dirty="0" smtClean="0"/>
              <a:t>Share loop among multiple </a:t>
            </a:r>
            <a:r>
              <a:rPr lang="en-CA" dirty="0" err="1" smtClean="0"/>
              <a:t>subarrays</a:t>
            </a:r>
            <a:endParaRPr lang="en-CA" dirty="0" smtClean="0"/>
          </a:p>
          <a:p>
            <a:endParaRPr lang="en-CA" dirty="0"/>
          </a:p>
        </p:txBody>
      </p:sp>
      <p:sp>
        <p:nvSpPr>
          <p:cNvPr id="4" name="Slide Number Placeholder 3"/>
          <p:cNvSpPr>
            <a:spLocks noGrp="1"/>
          </p:cNvSpPr>
          <p:nvPr>
            <p:ph type="sldNum" sz="quarter" idx="12"/>
          </p:nvPr>
        </p:nvSpPr>
        <p:spPr/>
        <p:txBody>
          <a:bodyPr/>
          <a:lstStyle/>
          <a:p>
            <a:fld id="{8D1216BD-D883-4A83-AB2B-6734D0E33A7A}" type="slidenum">
              <a:rPr lang="en-US" smtClean="0"/>
              <a:pPr/>
              <a:t>15</a:t>
            </a:fld>
            <a:endParaRPr lang="en-US" dirty="0"/>
          </a:p>
        </p:txBody>
      </p:sp>
      <p:sp>
        <p:nvSpPr>
          <p:cNvPr id="5" name="Rectangle 4"/>
          <p:cNvSpPr/>
          <p:nvPr/>
        </p:nvSpPr>
        <p:spPr>
          <a:xfrm>
            <a:off x="6645965" y="2364362"/>
            <a:ext cx="5546035" cy="2585323"/>
          </a:xfrm>
          <a:prstGeom prst="rect">
            <a:avLst/>
          </a:prstGeom>
        </p:spPr>
        <p:txBody>
          <a:bodyPr wrap="square">
            <a:spAutoFit/>
          </a:bodyPr>
          <a:lstStyle/>
          <a:p>
            <a:r>
              <a:rPr lang="en-CA" dirty="0" smtClean="0">
                <a:latin typeface="Lucida Console" pitchFamily="49" charset="0"/>
              </a:rPr>
              <a:t>void __</a:t>
            </a:r>
            <a:r>
              <a:rPr lang="en-CA" dirty="0" err="1" smtClean="0">
                <a:latin typeface="Lucida Console" pitchFamily="49" charset="0"/>
              </a:rPr>
              <a:t>cache_fetch</a:t>
            </a:r>
            <a:r>
              <a:rPr lang="en-CA" dirty="0" smtClean="0">
                <a:latin typeface="Lucida Console" pitchFamily="49" charset="0"/>
              </a:rPr>
              <a:t>(length,</a:t>
            </a:r>
          </a:p>
          <a:p>
            <a:r>
              <a:rPr lang="en-CA" dirty="0" smtClean="0">
                <a:solidFill>
                  <a:srgbClr val="006600"/>
                </a:solidFill>
                <a:latin typeface="Lucida Console" pitchFamily="49" charset="0"/>
              </a:rPr>
              <a:t>  subarr1, subarr2, subarr3,</a:t>
            </a:r>
          </a:p>
          <a:p>
            <a:r>
              <a:rPr lang="en-CA" dirty="0" smtClean="0">
                <a:solidFill>
                  <a:srgbClr val="006600"/>
                </a:solidFill>
                <a:latin typeface="Lucida Console" pitchFamily="49" charset="0"/>
              </a:rPr>
              <a:t>  start1, start2, start3</a:t>
            </a:r>
            <a:r>
              <a:rPr lang="en-CA" dirty="0" smtClean="0">
                <a:latin typeface="Lucida Console" pitchFamily="49" charset="0"/>
              </a:rPr>
              <a:t>){</a:t>
            </a:r>
          </a:p>
          <a:p>
            <a:r>
              <a:rPr lang="en-CA" dirty="0" smtClean="0">
                <a:latin typeface="Lucida Console" pitchFamily="49" charset="0"/>
              </a:rPr>
              <a:t>  for(</a:t>
            </a:r>
            <a:r>
              <a:rPr lang="en-CA" dirty="0" err="1" smtClean="0">
                <a:latin typeface="Lucida Console" pitchFamily="49" charset="0"/>
              </a:rPr>
              <a:t>int</a:t>
            </a:r>
            <a:r>
              <a:rPr lang="en-CA" dirty="0" smtClean="0">
                <a:latin typeface="Lucida Console" pitchFamily="49" charset="0"/>
              </a:rPr>
              <a:t> </a:t>
            </a:r>
            <a:r>
              <a:rPr lang="en-CA" dirty="0" err="1" smtClean="0">
                <a:latin typeface="Lucida Console" pitchFamily="49" charset="0"/>
              </a:rPr>
              <a:t>i</a:t>
            </a:r>
            <a:r>
              <a:rPr lang="en-CA" dirty="0" smtClean="0">
                <a:latin typeface="Lucida Console" pitchFamily="49" charset="0"/>
              </a:rPr>
              <a:t>=0; </a:t>
            </a:r>
            <a:r>
              <a:rPr lang="en-CA" dirty="0" err="1" smtClean="0">
                <a:latin typeface="Lucida Console" pitchFamily="49" charset="0"/>
              </a:rPr>
              <a:t>i</a:t>
            </a:r>
            <a:r>
              <a:rPr lang="en-CA" dirty="0" smtClean="0">
                <a:latin typeface="Lucida Console" pitchFamily="49" charset="0"/>
              </a:rPr>
              <a:t>&lt;length; ++</a:t>
            </a:r>
            <a:r>
              <a:rPr lang="en-CA" dirty="0" err="1" smtClean="0">
                <a:latin typeface="Lucida Console" pitchFamily="49" charset="0"/>
              </a:rPr>
              <a:t>i</a:t>
            </a:r>
            <a:r>
              <a:rPr lang="en-CA" smtClean="0">
                <a:latin typeface="Lucida Console" pitchFamily="49" charset="0"/>
              </a:rPr>
              <a:t>){</a:t>
            </a:r>
            <a:endParaRPr lang="en-CA" dirty="0" smtClean="0">
              <a:latin typeface="Lucida Console" pitchFamily="49" charset="0"/>
            </a:endParaRPr>
          </a:p>
          <a:p>
            <a:r>
              <a:rPr lang="en-CA" dirty="0" smtClean="0">
                <a:solidFill>
                  <a:srgbClr val="006600"/>
                </a:solidFill>
                <a:latin typeface="Lucida Console" pitchFamily="49" charset="0"/>
              </a:rPr>
              <a:t>    __cache_s1[</a:t>
            </a:r>
            <a:r>
              <a:rPr lang="en-CA" dirty="0" err="1" smtClean="0">
                <a:solidFill>
                  <a:srgbClr val="006600"/>
                </a:solidFill>
                <a:latin typeface="Lucida Console" pitchFamily="49" charset="0"/>
              </a:rPr>
              <a:t>i</a:t>
            </a:r>
            <a:r>
              <a:rPr lang="en-CA" dirty="0" smtClean="0">
                <a:solidFill>
                  <a:srgbClr val="006600"/>
                </a:solidFill>
                <a:latin typeface="Lucida Console" pitchFamily="49" charset="0"/>
              </a:rPr>
              <a:t>] = subarr1[i+start1];</a:t>
            </a:r>
          </a:p>
          <a:p>
            <a:r>
              <a:rPr lang="en-CA" dirty="0" smtClean="0">
                <a:solidFill>
                  <a:srgbClr val="006600"/>
                </a:solidFill>
                <a:latin typeface="Lucida Console" pitchFamily="49" charset="0"/>
              </a:rPr>
              <a:t>    __cache_s2[</a:t>
            </a:r>
            <a:r>
              <a:rPr lang="en-CA" dirty="0" err="1" smtClean="0">
                <a:solidFill>
                  <a:srgbClr val="006600"/>
                </a:solidFill>
                <a:latin typeface="Lucida Console" pitchFamily="49" charset="0"/>
              </a:rPr>
              <a:t>i</a:t>
            </a:r>
            <a:r>
              <a:rPr lang="en-CA" dirty="0" smtClean="0">
                <a:solidFill>
                  <a:srgbClr val="006600"/>
                </a:solidFill>
                <a:latin typeface="Lucida Console" pitchFamily="49" charset="0"/>
              </a:rPr>
              <a:t>] = subarr2[i+start2];</a:t>
            </a:r>
          </a:p>
          <a:p>
            <a:r>
              <a:rPr lang="en-CA" dirty="0" smtClean="0">
                <a:solidFill>
                  <a:srgbClr val="006600"/>
                </a:solidFill>
                <a:latin typeface="Lucida Console" pitchFamily="49" charset="0"/>
              </a:rPr>
              <a:t>    __cache_s3[</a:t>
            </a:r>
            <a:r>
              <a:rPr lang="en-CA" dirty="0" err="1" smtClean="0">
                <a:solidFill>
                  <a:srgbClr val="006600"/>
                </a:solidFill>
                <a:latin typeface="Lucida Console" pitchFamily="49" charset="0"/>
              </a:rPr>
              <a:t>i</a:t>
            </a:r>
            <a:r>
              <a:rPr lang="en-CA" dirty="0" smtClean="0">
                <a:solidFill>
                  <a:srgbClr val="006600"/>
                </a:solidFill>
                <a:latin typeface="Lucida Console" pitchFamily="49" charset="0"/>
              </a:rPr>
              <a:t>] = subarr3[i+start3];</a:t>
            </a:r>
          </a:p>
          <a:p>
            <a:r>
              <a:rPr lang="en-CA" dirty="0" smtClean="0">
                <a:latin typeface="Lucida Console" pitchFamily="49" charset="0"/>
              </a:rPr>
              <a:t>  }</a:t>
            </a:r>
          </a:p>
          <a:p>
            <a:r>
              <a:rPr lang="en-CA" dirty="0" smtClean="0">
                <a:latin typeface="Lucida Console" pitchFamily="49" charset="0"/>
              </a:rPr>
              <a:t>}</a:t>
            </a:r>
          </a:p>
        </p:txBody>
      </p:sp>
      <p:sp>
        <p:nvSpPr>
          <p:cNvPr id="6" name="Rectangle 5"/>
          <p:cNvSpPr/>
          <p:nvPr/>
        </p:nvSpPr>
        <p:spPr>
          <a:xfrm>
            <a:off x="298170" y="2869243"/>
            <a:ext cx="5168352" cy="1477328"/>
          </a:xfrm>
          <a:prstGeom prst="rect">
            <a:avLst/>
          </a:prstGeom>
        </p:spPr>
        <p:txBody>
          <a:bodyPr wrap="square">
            <a:spAutoFit/>
          </a:bodyPr>
          <a:lstStyle/>
          <a:p>
            <a:r>
              <a:rPr lang="en-CA" dirty="0" smtClean="0">
                <a:latin typeface="Lucida Console" pitchFamily="49" charset="0"/>
              </a:rPr>
              <a:t>void __</a:t>
            </a:r>
            <a:r>
              <a:rPr lang="en-CA" dirty="0" err="1" smtClean="0">
                <a:latin typeface="Lucida Console" pitchFamily="49" charset="0"/>
              </a:rPr>
              <a:t>cache_fetch</a:t>
            </a:r>
            <a:r>
              <a:rPr lang="en-CA" dirty="0" smtClean="0">
                <a:latin typeface="Lucida Console" pitchFamily="49" charset="0"/>
              </a:rPr>
              <a:t>(</a:t>
            </a:r>
            <a:r>
              <a:rPr lang="en-CA" dirty="0" err="1" smtClean="0">
                <a:latin typeface="Lucida Console" pitchFamily="49" charset="0"/>
              </a:rPr>
              <a:t>subarray</a:t>
            </a:r>
            <a:r>
              <a:rPr lang="en-CA" dirty="0" smtClean="0">
                <a:latin typeface="Lucida Console" pitchFamily="49" charset="0"/>
              </a:rPr>
              <a:t>,</a:t>
            </a:r>
          </a:p>
          <a:p>
            <a:r>
              <a:rPr lang="en-CA" dirty="0" smtClean="0">
                <a:latin typeface="Lucida Console" pitchFamily="49" charset="0"/>
              </a:rPr>
              <a:t>                   start, length){</a:t>
            </a:r>
          </a:p>
          <a:p>
            <a:r>
              <a:rPr lang="en-CA" dirty="0" smtClean="0">
                <a:latin typeface="Lucida Console" pitchFamily="49" charset="0"/>
              </a:rPr>
              <a:t>  for(</a:t>
            </a:r>
            <a:r>
              <a:rPr lang="en-CA" dirty="0" err="1" smtClean="0">
                <a:latin typeface="Lucida Console" pitchFamily="49" charset="0"/>
              </a:rPr>
              <a:t>int</a:t>
            </a:r>
            <a:r>
              <a:rPr lang="en-CA" dirty="0" smtClean="0">
                <a:latin typeface="Lucida Console" pitchFamily="49" charset="0"/>
              </a:rPr>
              <a:t> </a:t>
            </a:r>
            <a:r>
              <a:rPr lang="en-CA" dirty="0" err="1" smtClean="0">
                <a:latin typeface="Lucida Console" pitchFamily="49" charset="0"/>
              </a:rPr>
              <a:t>i</a:t>
            </a:r>
            <a:r>
              <a:rPr lang="en-CA" dirty="0" smtClean="0">
                <a:latin typeface="Lucida Console" pitchFamily="49" charset="0"/>
              </a:rPr>
              <a:t>=0; </a:t>
            </a:r>
            <a:r>
              <a:rPr lang="en-CA" dirty="0" err="1" smtClean="0">
                <a:latin typeface="Lucida Console" pitchFamily="49" charset="0"/>
              </a:rPr>
              <a:t>i</a:t>
            </a:r>
            <a:r>
              <a:rPr lang="en-CA" dirty="0" smtClean="0">
                <a:latin typeface="Lucida Console" pitchFamily="49" charset="0"/>
              </a:rPr>
              <a:t>&lt;length; ++</a:t>
            </a:r>
            <a:r>
              <a:rPr lang="en-CA" dirty="0" err="1" smtClean="0">
                <a:latin typeface="Lucida Console" pitchFamily="49" charset="0"/>
              </a:rPr>
              <a:t>i</a:t>
            </a:r>
            <a:r>
              <a:rPr lang="en-CA" dirty="0" smtClean="0">
                <a:latin typeface="Lucida Console" pitchFamily="49" charset="0"/>
              </a:rPr>
              <a:t>)</a:t>
            </a:r>
          </a:p>
          <a:p>
            <a:r>
              <a:rPr lang="en-CA" dirty="0" smtClean="0">
                <a:latin typeface="Lucida Console" pitchFamily="49" charset="0"/>
              </a:rPr>
              <a:t>    __cache[</a:t>
            </a:r>
            <a:r>
              <a:rPr lang="en-CA" dirty="0" err="1" smtClean="0">
                <a:latin typeface="Lucida Console" pitchFamily="49" charset="0"/>
              </a:rPr>
              <a:t>i</a:t>
            </a:r>
            <a:r>
              <a:rPr lang="en-CA" dirty="0" smtClean="0">
                <a:latin typeface="Lucida Console" pitchFamily="49" charset="0"/>
              </a:rPr>
              <a:t>] = </a:t>
            </a:r>
            <a:r>
              <a:rPr lang="en-CA" dirty="0" err="1" smtClean="0">
                <a:latin typeface="Lucida Console" pitchFamily="49" charset="0"/>
              </a:rPr>
              <a:t>subarray</a:t>
            </a:r>
            <a:r>
              <a:rPr lang="en-CA" dirty="0" smtClean="0">
                <a:latin typeface="Lucida Console" pitchFamily="49" charset="0"/>
              </a:rPr>
              <a:t>[</a:t>
            </a:r>
            <a:r>
              <a:rPr lang="en-CA" dirty="0" err="1" smtClean="0">
                <a:latin typeface="Lucida Console" pitchFamily="49" charset="0"/>
              </a:rPr>
              <a:t>i+start</a:t>
            </a:r>
            <a:r>
              <a:rPr lang="en-CA" dirty="0" smtClean="0">
                <a:latin typeface="Lucida Console" pitchFamily="49" charset="0"/>
              </a:rPr>
              <a:t>];</a:t>
            </a:r>
          </a:p>
          <a:p>
            <a:r>
              <a:rPr lang="en-CA" dirty="0" smtClean="0">
                <a:latin typeface="Lucida Console" pitchFamily="49" charset="0"/>
              </a:rPr>
              <a:t>}</a:t>
            </a:r>
          </a:p>
        </p:txBody>
      </p:sp>
      <p:sp>
        <p:nvSpPr>
          <p:cNvPr id="7" name="Right Arrow 6"/>
          <p:cNvSpPr/>
          <p:nvPr/>
        </p:nvSpPr>
        <p:spPr>
          <a:xfrm>
            <a:off x="5446643" y="3299791"/>
            <a:ext cx="762500" cy="735496"/>
          </a:xfrm>
          <a:prstGeom prst="right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Optimization: Cache Fetch (4)</a:t>
            </a:r>
            <a:endParaRPr lang="en-CA" dirty="0"/>
          </a:p>
        </p:txBody>
      </p:sp>
      <p:sp>
        <p:nvSpPr>
          <p:cNvPr id="3" name="Content Placeholder 2"/>
          <p:cNvSpPr>
            <a:spLocks noGrp="1"/>
          </p:cNvSpPr>
          <p:nvPr>
            <p:ph idx="1"/>
          </p:nvPr>
        </p:nvSpPr>
        <p:spPr/>
        <p:txBody>
          <a:bodyPr/>
          <a:lstStyle/>
          <a:p>
            <a:r>
              <a:rPr lang="en-CA" dirty="0" smtClean="0"/>
              <a:t>Using parallel threads to reduce loop iterations (or omitting the loop)</a:t>
            </a:r>
            <a:endParaRPr lang="en-CA" dirty="0"/>
          </a:p>
        </p:txBody>
      </p:sp>
      <p:sp>
        <p:nvSpPr>
          <p:cNvPr id="4" name="Slide Number Placeholder 3"/>
          <p:cNvSpPr>
            <a:spLocks noGrp="1"/>
          </p:cNvSpPr>
          <p:nvPr>
            <p:ph type="sldNum" sz="quarter" idx="12"/>
          </p:nvPr>
        </p:nvSpPr>
        <p:spPr/>
        <p:txBody>
          <a:bodyPr/>
          <a:lstStyle/>
          <a:p>
            <a:fld id="{8D1216BD-D883-4A83-AB2B-6734D0E33A7A}" type="slidenum">
              <a:rPr lang="en-US" smtClean="0"/>
              <a:pPr/>
              <a:t>16</a:t>
            </a:fld>
            <a:endParaRPr lang="en-US" dirty="0"/>
          </a:p>
        </p:txBody>
      </p:sp>
      <p:sp>
        <p:nvSpPr>
          <p:cNvPr id="5" name="Rectangle 4"/>
          <p:cNvSpPr/>
          <p:nvPr/>
        </p:nvSpPr>
        <p:spPr>
          <a:xfrm>
            <a:off x="6221895" y="4166805"/>
            <a:ext cx="7063409" cy="2585323"/>
          </a:xfrm>
          <a:prstGeom prst="rect">
            <a:avLst/>
          </a:prstGeom>
        </p:spPr>
        <p:txBody>
          <a:bodyPr wrap="square">
            <a:spAutoFit/>
          </a:bodyPr>
          <a:lstStyle/>
          <a:p>
            <a:r>
              <a:rPr lang="en-CA" dirty="0" smtClean="0">
                <a:latin typeface="Lucida Console" pitchFamily="49" charset="0"/>
              </a:rPr>
              <a:t>void __</a:t>
            </a:r>
            <a:r>
              <a:rPr lang="en-CA" dirty="0" err="1" smtClean="0">
                <a:latin typeface="Lucida Console" pitchFamily="49" charset="0"/>
              </a:rPr>
              <a:t>cache_fetch</a:t>
            </a:r>
            <a:r>
              <a:rPr lang="en-CA" dirty="0" smtClean="0">
                <a:latin typeface="Lucida Console" pitchFamily="49" charset="0"/>
              </a:rPr>
              <a:t>(</a:t>
            </a:r>
            <a:r>
              <a:rPr lang="en-CA" dirty="0" err="1" smtClean="0">
                <a:latin typeface="Lucida Console" pitchFamily="49" charset="0"/>
              </a:rPr>
              <a:t>sa</a:t>
            </a:r>
            <a:r>
              <a:rPr lang="en-CA" dirty="0" smtClean="0">
                <a:latin typeface="Lucida Console" pitchFamily="49" charset="0"/>
              </a:rPr>
              <a:t>,</a:t>
            </a:r>
          </a:p>
          <a:p>
            <a:r>
              <a:rPr lang="en-CA" dirty="0" smtClean="0">
                <a:latin typeface="Lucida Console" pitchFamily="49" charset="0"/>
              </a:rPr>
              <a:t>                   start, length){</a:t>
            </a:r>
          </a:p>
          <a:p>
            <a:r>
              <a:rPr lang="en-CA" dirty="0" smtClean="0">
                <a:latin typeface="Lucida Console" pitchFamily="49" charset="0"/>
              </a:rPr>
              <a:t>  </a:t>
            </a:r>
            <a:r>
              <a:rPr lang="en-CA" dirty="0" err="1" smtClean="0">
                <a:latin typeface="Lucida Console" pitchFamily="49" charset="0"/>
              </a:rPr>
              <a:t>uint</a:t>
            </a:r>
            <a:r>
              <a:rPr lang="en-CA" dirty="0" smtClean="0">
                <a:latin typeface="Lucida Console" pitchFamily="49" charset="0"/>
              </a:rPr>
              <a:t> </a:t>
            </a:r>
            <a:r>
              <a:rPr lang="en-CA" dirty="0" err="1" smtClean="0">
                <a:latin typeface="Lucida Console" pitchFamily="49" charset="0"/>
              </a:rPr>
              <a:t>tid</a:t>
            </a:r>
            <a:r>
              <a:rPr lang="en-CA" dirty="0" smtClean="0">
                <a:latin typeface="Lucida Console" pitchFamily="49" charset="0"/>
              </a:rPr>
              <a:t> = </a:t>
            </a:r>
            <a:r>
              <a:rPr lang="en-CA" dirty="0" err="1" smtClean="0">
                <a:latin typeface="Lucida Console" pitchFamily="49" charset="0"/>
              </a:rPr>
              <a:t>threadIdx.x</a:t>
            </a:r>
            <a:r>
              <a:rPr lang="en-CA" dirty="0" smtClean="0">
                <a:latin typeface="Lucida Console" pitchFamily="49" charset="0"/>
              </a:rPr>
              <a:t>;</a:t>
            </a:r>
          </a:p>
          <a:p>
            <a:r>
              <a:rPr lang="en-CA" dirty="0" smtClean="0">
                <a:latin typeface="Lucida Console" pitchFamily="49" charset="0"/>
              </a:rPr>
              <a:t>  </a:t>
            </a:r>
            <a:r>
              <a:rPr lang="en-CA" dirty="0" err="1" smtClean="0">
                <a:latin typeface="Lucida Console" pitchFamily="49" charset="0"/>
              </a:rPr>
              <a:t>uint</a:t>
            </a:r>
            <a:r>
              <a:rPr lang="en-CA" dirty="0" smtClean="0">
                <a:latin typeface="Lucida Console" pitchFamily="49" charset="0"/>
              </a:rPr>
              <a:t> d   = </a:t>
            </a:r>
            <a:r>
              <a:rPr lang="en-CA" dirty="0" err="1" smtClean="0">
                <a:latin typeface="Lucida Console" pitchFamily="49" charset="0"/>
              </a:rPr>
              <a:t>blockDim.x</a:t>
            </a:r>
            <a:r>
              <a:rPr lang="en-CA" dirty="0" smtClean="0">
                <a:latin typeface="Lucida Console" pitchFamily="49" charset="0"/>
              </a:rPr>
              <a:t>;</a:t>
            </a:r>
          </a:p>
          <a:p>
            <a:r>
              <a:rPr lang="en-CA" dirty="0" smtClean="0">
                <a:latin typeface="Lucida Console" pitchFamily="49" charset="0"/>
              </a:rPr>
              <a:t>  __cache[</a:t>
            </a:r>
            <a:r>
              <a:rPr lang="en-CA" dirty="0" err="1" smtClean="0">
                <a:latin typeface="Lucida Console" pitchFamily="49" charset="0"/>
              </a:rPr>
              <a:t>tid</a:t>
            </a:r>
            <a:r>
              <a:rPr lang="en-CA" dirty="0" smtClean="0">
                <a:latin typeface="Lucida Console" pitchFamily="49" charset="0"/>
              </a:rPr>
              <a:t>] = </a:t>
            </a:r>
            <a:r>
              <a:rPr lang="en-CA" dirty="0" err="1" smtClean="0">
                <a:latin typeface="Lucida Console" pitchFamily="49" charset="0"/>
              </a:rPr>
              <a:t>sa</a:t>
            </a:r>
            <a:r>
              <a:rPr lang="en-CA" dirty="0" smtClean="0">
                <a:latin typeface="Lucida Console" pitchFamily="49" charset="0"/>
              </a:rPr>
              <a:t>[</a:t>
            </a:r>
            <a:r>
              <a:rPr lang="en-CA" dirty="0" err="1" smtClean="0">
                <a:latin typeface="Lucida Console" pitchFamily="49" charset="0"/>
              </a:rPr>
              <a:t>tid+start</a:t>
            </a:r>
            <a:r>
              <a:rPr lang="en-CA" dirty="0" smtClean="0">
                <a:latin typeface="Lucida Console" pitchFamily="49" charset="0"/>
              </a:rPr>
              <a:t>];</a:t>
            </a:r>
          </a:p>
          <a:p>
            <a:r>
              <a:rPr lang="en-CA" dirty="0" smtClean="0">
                <a:latin typeface="Lucida Console" pitchFamily="49" charset="0"/>
              </a:rPr>
              <a:t>  __cache[d*1+tid] = </a:t>
            </a:r>
            <a:r>
              <a:rPr lang="en-CA" dirty="0" err="1" smtClean="0">
                <a:latin typeface="Lucida Console" pitchFamily="49" charset="0"/>
              </a:rPr>
              <a:t>sa</a:t>
            </a:r>
            <a:r>
              <a:rPr lang="en-CA" dirty="0" smtClean="0">
                <a:latin typeface="Lucida Console" pitchFamily="49" charset="0"/>
              </a:rPr>
              <a:t>[d*1+tid+start];</a:t>
            </a:r>
          </a:p>
          <a:p>
            <a:r>
              <a:rPr lang="en-CA" dirty="0" smtClean="0">
                <a:latin typeface="Lucida Console" pitchFamily="49" charset="0"/>
              </a:rPr>
              <a:t>  __cache[d*2+tid] = </a:t>
            </a:r>
            <a:r>
              <a:rPr lang="en-CA" dirty="0" err="1" smtClean="0">
                <a:latin typeface="Lucida Console" pitchFamily="49" charset="0"/>
              </a:rPr>
              <a:t>sa</a:t>
            </a:r>
            <a:r>
              <a:rPr lang="en-CA" dirty="0" smtClean="0">
                <a:latin typeface="Lucida Console" pitchFamily="49" charset="0"/>
              </a:rPr>
              <a:t>[d*2+tid+start];</a:t>
            </a:r>
          </a:p>
          <a:p>
            <a:r>
              <a:rPr lang="en-CA" dirty="0" smtClean="0">
                <a:latin typeface="Lucida Console" pitchFamily="49" charset="0"/>
              </a:rPr>
              <a:t>  ...</a:t>
            </a:r>
          </a:p>
          <a:p>
            <a:r>
              <a:rPr lang="en-CA" dirty="0" smtClean="0">
                <a:latin typeface="Lucida Console" pitchFamily="49" charset="0"/>
              </a:rPr>
              <a:t>}</a:t>
            </a:r>
          </a:p>
        </p:txBody>
      </p:sp>
      <p:sp>
        <p:nvSpPr>
          <p:cNvPr id="6" name="Rectangle 5"/>
          <p:cNvSpPr/>
          <p:nvPr/>
        </p:nvSpPr>
        <p:spPr>
          <a:xfrm>
            <a:off x="298170" y="2869243"/>
            <a:ext cx="5168352" cy="1477328"/>
          </a:xfrm>
          <a:prstGeom prst="rect">
            <a:avLst/>
          </a:prstGeom>
        </p:spPr>
        <p:txBody>
          <a:bodyPr wrap="square">
            <a:spAutoFit/>
          </a:bodyPr>
          <a:lstStyle/>
          <a:p>
            <a:r>
              <a:rPr lang="en-CA" dirty="0" smtClean="0">
                <a:latin typeface="Lucida Console" pitchFamily="49" charset="0"/>
              </a:rPr>
              <a:t>void __</a:t>
            </a:r>
            <a:r>
              <a:rPr lang="en-CA" dirty="0" err="1" smtClean="0">
                <a:latin typeface="Lucida Console" pitchFamily="49" charset="0"/>
              </a:rPr>
              <a:t>cache_fetch</a:t>
            </a:r>
            <a:r>
              <a:rPr lang="en-CA" dirty="0" smtClean="0">
                <a:latin typeface="Lucida Console" pitchFamily="49" charset="0"/>
              </a:rPr>
              <a:t>(</a:t>
            </a:r>
            <a:r>
              <a:rPr lang="en-CA" dirty="0" err="1" smtClean="0">
                <a:latin typeface="Lucida Console" pitchFamily="49" charset="0"/>
              </a:rPr>
              <a:t>subarray</a:t>
            </a:r>
            <a:r>
              <a:rPr lang="en-CA" dirty="0" smtClean="0">
                <a:latin typeface="Lucida Console" pitchFamily="49" charset="0"/>
              </a:rPr>
              <a:t>,</a:t>
            </a:r>
          </a:p>
          <a:p>
            <a:r>
              <a:rPr lang="en-CA" dirty="0" smtClean="0">
                <a:latin typeface="Lucida Console" pitchFamily="49" charset="0"/>
              </a:rPr>
              <a:t>                   start, length){</a:t>
            </a:r>
          </a:p>
          <a:p>
            <a:r>
              <a:rPr lang="en-CA" dirty="0" smtClean="0">
                <a:latin typeface="Lucida Console" pitchFamily="49" charset="0"/>
              </a:rPr>
              <a:t>  for(</a:t>
            </a:r>
            <a:r>
              <a:rPr lang="en-CA" dirty="0" err="1" smtClean="0">
                <a:latin typeface="Lucida Console" pitchFamily="49" charset="0"/>
              </a:rPr>
              <a:t>int</a:t>
            </a:r>
            <a:r>
              <a:rPr lang="en-CA" dirty="0" smtClean="0">
                <a:latin typeface="Lucida Console" pitchFamily="49" charset="0"/>
              </a:rPr>
              <a:t> </a:t>
            </a:r>
            <a:r>
              <a:rPr lang="en-CA" dirty="0" err="1" smtClean="0">
                <a:latin typeface="Lucida Console" pitchFamily="49" charset="0"/>
              </a:rPr>
              <a:t>i</a:t>
            </a:r>
            <a:r>
              <a:rPr lang="en-CA" dirty="0" smtClean="0">
                <a:latin typeface="Lucida Console" pitchFamily="49" charset="0"/>
              </a:rPr>
              <a:t>=0; </a:t>
            </a:r>
            <a:r>
              <a:rPr lang="en-CA" dirty="0" err="1" smtClean="0">
                <a:latin typeface="Lucida Console" pitchFamily="49" charset="0"/>
              </a:rPr>
              <a:t>i</a:t>
            </a:r>
            <a:r>
              <a:rPr lang="en-CA" dirty="0" smtClean="0">
                <a:latin typeface="Lucida Console" pitchFamily="49" charset="0"/>
              </a:rPr>
              <a:t>&lt;length; ++</a:t>
            </a:r>
            <a:r>
              <a:rPr lang="en-CA" dirty="0" err="1" smtClean="0">
                <a:latin typeface="Lucida Console" pitchFamily="49" charset="0"/>
              </a:rPr>
              <a:t>i</a:t>
            </a:r>
            <a:r>
              <a:rPr lang="en-CA" dirty="0" smtClean="0">
                <a:latin typeface="Lucida Console" pitchFamily="49" charset="0"/>
              </a:rPr>
              <a:t>)</a:t>
            </a:r>
          </a:p>
          <a:p>
            <a:r>
              <a:rPr lang="en-CA" dirty="0" smtClean="0">
                <a:latin typeface="Lucida Console" pitchFamily="49" charset="0"/>
              </a:rPr>
              <a:t>    __cache[</a:t>
            </a:r>
            <a:r>
              <a:rPr lang="en-CA" dirty="0" err="1" smtClean="0">
                <a:latin typeface="Lucida Console" pitchFamily="49" charset="0"/>
              </a:rPr>
              <a:t>i</a:t>
            </a:r>
            <a:r>
              <a:rPr lang="en-CA" dirty="0" smtClean="0">
                <a:latin typeface="Lucida Console" pitchFamily="49" charset="0"/>
              </a:rPr>
              <a:t>] = </a:t>
            </a:r>
            <a:r>
              <a:rPr lang="en-CA" dirty="0" err="1" smtClean="0">
                <a:latin typeface="Lucida Console" pitchFamily="49" charset="0"/>
              </a:rPr>
              <a:t>subarray</a:t>
            </a:r>
            <a:r>
              <a:rPr lang="en-CA" dirty="0" smtClean="0">
                <a:latin typeface="Lucida Console" pitchFamily="49" charset="0"/>
              </a:rPr>
              <a:t>[</a:t>
            </a:r>
            <a:r>
              <a:rPr lang="en-CA" dirty="0" err="1" smtClean="0">
                <a:latin typeface="Lucida Console" pitchFamily="49" charset="0"/>
              </a:rPr>
              <a:t>i+start</a:t>
            </a:r>
            <a:r>
              <a:rPr lang="en-CA" dirty="0" smtClean="0">
                <a:latin typeface="Lucida Console" pitchFamily="49" charset="0"/>
              </a:rPr>
              <a:t>];</a:t>
            </a:r>
          </a:p>
          <a:p>
            <a:r>
              <a:rPr lang="en-CA" dirty="0" smtClean="0">
                <a:latin typeface="Lucida Console" pitchFamily="49" charset="0"/>
              </a:rPr>
              <a:t>}</a:t>
            </a:r>
          </a:p>
        </p:txBody>
      </p:sp>
      <p:sp>
        <p:nvSpPr>
          <p:cNvPr id="7" name="Right Arrow 6"/>
          <p:cNvSpPr/>
          <p:nvPr/>
        </p:nvSpPr>
        <p:spPr>
          <a:xfrm rot="19800000">
            <a:off x="5168351" y="2504671"/>
            <a:ext cx="762500" cy="735496"/>
          </a:xfrm>
          <a:prstGeom prst="right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6221895" y="1721779"/>
            <a:ext cx="7063409" cy="2031325"/>
          </a:xfrm>
          <a:prstGeom prst="rect">
            <a:avLst/>
          </a:prstGeom>
        </p:spPr>
        <p:txBody>
          <a:bodyPr wrap="square">
            <a:spAutoFit/>
          </a:bodyPr>
          <a:lstStyle/>
          <a:p>
            <a:r>
              <a:rPr lang="en-CA" dirty="0" smtClean="0">
                <a:latin typeface="Lucida Console" pitchFamily="49" charset="0"/>
              </a:rPr>
              <a:t>void __</a:t>
            </a:r>
            <a:r>
              <a:rPr lang="en-CA" dirty="0" err="1" smtClean="0">
                <a:latin typeface="Lucida Console" pitchFamily="49" charset="0"/>
              </a:rPr>
              <a:t>cache_fetch</a:t>
            </a:r>
            <a:r>
              <a:rPr lang="en-CA" dirty="0" smtClean="0">
                <a:latin typeface="Lucida Console" pitchFamily="49" charset="0"/>
              </a:rPr>
              <a:t>(</a:t>
            </a:r>
            <a:r>
              <a:rPr lang="en-CA" dirty="0" err="1" smtClean="0">
                <a:latin typeface="Lucida Console" pitchFamily="49" charset="0"/>
              </a:rPr>
              <a:t>sa</a:t>
            </a:r>
            <a:r>
              <a:rPr lang="en-CA" dirty="0" smtClean="0">
                <a:latin typeface="Lucida Console" pitchFamily="49" charset="0"/>
              </a:rPr>
              <a:t>,</a:t>
            </a:r>
          </a:p>
          <a:p>
            <a:r>
              <a:rPr lang="en-CA" dirty="0" smtClean="0">
                <a:latin typeface="Lucida Console" pitchFamily="49" charset="0"/>
              </a:rPr>
              <a:t>                   start, length){</a:t>
            </a:r>
          </a:p>
          <a:p>
            <a:r>
              <a:rPr lang="en-CA" dirty="0" smtClean="0">
                <a:latin typeface="Lucida Console" pitchFamily="49" charset="0"/>
              </a:rPr>
              <a:t>  for(</a:t>
            </a:r>
            <a:r>
              <a:rPr lang="en-CA" dirty="0" err="1" smtClean="0">
                <a:latin typeface="Lucida Console" pitchFamily="49" charset="0"/>
              </a:rPr>
              <a:t>int</a:t>
            </a:r>
            <a:r>
              <a:rPr lang="en-CA" dirty="0" smtClean="0">
                <a:latin typeface="Lucida Console" pitchFamily="49" charset="0"/>
              </a:rPr>
              <a:t> </a:t>
            </a:r>
            <a:r>
              <a:rPr lang="en-CA" dirty="0" err="1" smtClean="0">
                <a:latin typeface="Lucida Console" pitchFamily="49" charset="0"/>
              </a:rPr>
              <a:t>i</a:t>
            </a:r>
            <a:r>
              <a:rPr lang="en-CA" dirty="0" smtClean="0">
                <a:latin typeface="Lucida Console" pitchFamily="49" charset="0"/>
              </a:rPr>
              <a:t>=</a:t>
            </a:r>
            <a:r>
              <a:rPr lang="en-CA" dirty="0" err="1" smtClean="0">
                <a:solidFill>
                  <a:srgbClr val="006600"/>
                </a:solidFill>
                <a:latin typeface="Lucida Console" pitchFamily="49" charset="0"/>
              </a:rPr>
              <a:t>threadIdx.x</a:t>
            </a:r>
            <a:r>
              <a:rPr lang="en-CA" dirty="0" smtClean="0">
                <a:latin typeface="Lucida Console" pitchFamily="49" charset="0"/>
              </a:rPr>
              <a:t>;</a:t>
            </a:r>
          </a:p>
          <a:p>
            <a:r>
              <a:rPr lang="en-CA" dirty="0" smtClean="0">
                <a:latin typeface="Lucida Console" pitchFamily="49" charset="0"/>
              </a:rPr>
              <a:t>          </a:t>
            </a:r>
            <a:r>
              <a:rPr lang="en-CA" dirty="0" err="1" smtClean="0">
                <a:latin typeface="Lucida Console" pitchFamily="49" charset="0"/>
              </a:rPr>
              <a:t>i</a:t>
            </a:r>
            <a:r>
              <a:rPr lang="en-CA" dirty="0" smtClean="0">
                <a:latin typeface="Lucida Console" pitchFamily="49" charset="0"/>
              </a:rPr>
              <a:t>&lt;length;</a:t>
            </a:r>
          </a:p>
          <a:p>
            <a:r>
              <a:rPr lang="en-CA" dirty="0" smtClean="0">
                <a:latin typeface="Lucida Console" pitchFamily="49" charset="0"/>
              </a:rPr>
              <a:t>          </a:t>
            </a:r>
            <a:r>
              <a:rPr lang="en-CA" dirty="0" err="1" smtClean="0">
                <a:latin typeface="Lucida Console" pitchFamily="49" charset="0"/>
              </a:rPr>
              <a:t>i</a:t>
            </a:r>
            <a:r>
              <a:rPr lang="en-CA" dirty="0" smtClean="0">
                <a:solidFill>
                  <a:srgbClr val="006600"/>
                </a:solidFill>
                <a:latin typeface="Lucida Console" pitchFamily="49" charset="0"/>
              </a:rPr>
              <a:t>+=</a:t>
            </a:r>
            <a:r>
              <a:rPr lang="en-CA" dirty="0" err="1" smtClean="0">
                <a:solidFill>
                  <a:srgbClr val="006600"/>
                </a:solidFill>
                <a:latin typeface="Lucida Console" pitchFamily="49" charset="0"/>
              </a:rPr>
              <a:t>blockDim.x</a:t>
            </a:r>
            <a:r>
              <a:rPr lang="en-CA" dirty="0" smtClean="0">
                <a:latin typeface="Lucida Console" pitchFamily="49" charset="0"/>
              </a:rPr>
              <a:t>)</a:t>
            </a:r>
          </a:p>
          <a:p>
            <a:r>
              <a:rPr lang="en-CA" dirty="0" smtClean="0">
                <a:latin typeface="Lucida Console" pitchFamily="49" charset="0"/>
              </a:rPr>
              <a:t>    __cache[</a:t>
            </a:r>
            <a:r>
              <a:rPr lang="en-CA" dirty="0" err="1" smtClean="0">
                <a:latin typeface="Lucida Console" pitchFamily="49" charset="0"/>
              </a:rPr>
              <a:t>i</a:t>
            </a:r>
            <a:r>
              <a:rPr lang="en-CA" dirty="0" smtClean="0">
                <a:latin typeface="Lucida Console" pitchFamily="49" charset="0"/>
              </a:rPr>
              <a:t>] = </a:t>
            </a:r>
            <a:r>
              <a:rPr lang="en-CA" dirty="0" err="1" smtClean="0">
                <a:latin typeface="Lucida Console" pitchFamily="49" charset="0"/>
              </a:rPr>
              <a:t>sa</a:t>
            </a:r>
            <a:r>
              <a:rPr lang="en-CA" dirty="0" smtClean="0">
                <a:latin typeface="Lucida Console" pitchFamily="49" charset="0"/>
              </a:rPr>
              <a:t>[</a:t>
            </a:r>
            <a:r>
              <a:rPr lang="en-CA" dirty="0" err="1" smtClean="0">
                <a:latin typeface="Lucida Console" pitchFamily="49" charset="0"/>
              </a:rPr>
              <a:t>i+start</a:t>
            </a:r>
            <a:r>
              <a:rPr lang="en-CA" dirty="0" smtClean="0">
                <a:latin typeface="Lucida Console" pitchFamily="49" charset="0"/>
              </a:rPr>
              <a:t>];</a:t>
            </a:r>
          </a:p>
          <a:p>
            <a:r>
              <a:rPr lang="en-CA" dirty="0" smtClean="0">
                <a:latin typeface="Lucida Console" pitchFamily="49" charset="0"/>
              </a:rPr>
              <a:t>}</a:t>
            </a:r>
          </a:p>
        </p:txBody>
      </p:sp>
      <p:sp>
        <p:nvSpPr>
          <p:cNvPr id="9" name="Right Arrow 8"/>
          <p:cNvSpPr/>
          <p:nvPr/>
        </p:nvSpPr>
        <p:spPr>
          <a:xfrm rot="1800000">
            <a:off x="5188229" y="4134676"/>
            <a:ext cx="762500" cy="735496"/>
          </a:xfrm>
          <a:prstGeom prst="right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rot="19800000">
            <a:off x="3896146" y="2186612"/>
            <a:ext cx="2321854" cy="461665"/>
          </a:xfrm>
          <a:prstGeom prst="rect">
            <a:avLst/>
          </a:prstGeom>
          <a:noFill/>
        </p:spPr>
        <p:txBody>
          <a:bodyPr wrap="none" rtlCol="0">
            <a:spAutoFit/>
          </a:bodyPr>
          <a:lstStyle/>
          <a:p>
            <a:r>
              <a:rPr lang="en-CA" sz="2400" b="1" dirty="0" smtClean="0">
                <a:solidFill>
                  <a:srgbClr val="FF0000"/>
                </a:solidFill>
              </a:rPr>
              <a:t>Length unknown</a:t>
            </a:r>
            <a:endParaRPr lang="en-CA" sz="2400" b="1" dirty="0">
              <a:solidFill>
                <a:srgbClr val="FF0000"/>
              </a:solidFill>
            </a:endParaRPr>
          </a:p>
        </p:txBody>
      </p:sp>
      <p:sp>
        <p:nvSpPr>
          <p:cNvPr id="11" name="TextBox 10"/>
          <p:cNvSpPr txBox="1"/>
          <p:nvPr/>
        </p:nvSpPr>
        <p:spPr>
          <a:xfrm rot="1800000">
            <a:off x="3821647" y="4645756"/>
            <a:ext cx="2788905" cy="830997"/>
          </a:xfrm>
          <a:prstGeom prst="rect">
            <a:avLst/>
          </a:prstGeom>
          <a:noFill/>
        </p:spPr>
        <p:txBody>
          <a:bodyPr wrap="none" rtlCol="0">
            <a:spAutoFit/>
          </a:bodyPr>
          <a:lstStyle/>
          <a:p>
            <a:r>
              <a:rPr lang="en-CA" sz="2400" b="1" dirty="0" smtClean="0">
                <a:solidFill>
                  <a:srgbClr val="FF0000"/>
                </a:solidFill>
              </a:rPr>
              <a:t>Length is multiple of</a:t>
            </a:r>
          </a:p>
          <a:p>
            <a:r>
              <a:rPr lang="en-CA" sz="2400" b="1" dirty="0" smtClean="0">
                <a:solidFill>
                  <a:srgbClr val="FF0000"/>
                </a:solidFill>
              </a:rPr>
              <a:t>thread block size</a:t>
            </a:r>
            <a:endParaRPr lang="en-CA"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animBg="1"/>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Straight Arrow Connector 42"/>
          <p:cNvCxnSpPr>
            <a:stCxn id="44" idx="3"/>
          </p:cNvCxnSpPr>
          <p:nvPr/>
        </p:nvCxnSpPr>
        <p:spPr>
          <a:xfrm>
            <a:off x="6499747" y="6234072"/>
            <a:ext cx="3578531" cy="0"/>
          </a:xfrm>
          <a:prstGeom prst="straightConnector1">
            <a:avLst/>
          </a:prstGeom>
          <a:ln w="57150">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5" idx="3"/>
          </p:cNvCxnSpPr>
          <p:nvPr/>
        </p:nvCxnSpPr>
        <p:spPr>
          <a:xfrm>
            <a:off x="6499747" y="2834889"/>
            <a:ext cx="2168034" cy="7705"/>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182598" y="3570382"/>
            <a:ext cx="2200800" cy="7705"/>
          </a:xfrm>
          <a:prstGeom prst="straightConnector1">
            <a:avLst/>
          </a:prstGeom>
          <a:ln w="571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898215" y="4405264"/>
            <a:ext cx="2200800" cy="7705"/>
          </a:xfrm>
          <a:prstGeom prst="straightConnector1">
            <a:avLst/>
          </a:prstGeom>
          <a:ln w="5715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41" name="Table 40"/>
          <p:cNvGraphicFramePr>
            <a:graphicFrameLocks noGrp="1"/>
          </p:cNvGraphicFramePr>
          <p:nvPr/>
        </p:nvGraphicFramePr>
        <p:xfrm>
          <a:off x="7952162" y="1156988"/>
          <a:ext cx="2121294" cy="651934"/>
        </p:xfrm>
        <a:graphic>
          <a:graphicData uri="http://schemas.openxmlformats.org/drawingml/2006/table">
            <a:tbl>
              <a:tblPr firstRow="1" bandRow="1">
                <a:tableStyleId>{5C22544A-7EE6-4342-B048-85BDC9FD1C3A}</a:tableStyleId>
              </a:tblPr>
              <a:tblGrid>
                <a:gridCol w="707098"/>
                <a:gridCol w="707098"/>
                <a:gridCol w="707098"/>
              </a:tblGrid>
              <a:tr h="651934">
                <a:tc>
                  <a:txBody>
                    <a:bodyPr/>
                    <a:lstStyle/>
                    <a:p>
                      <a:endParaRPr lang="en-CA"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6600"/>
                    </a:solidFill>
                  </a:tcPr>
                </a:tc>
                <a:tc>
                  <a:txBody>
                    <a:bodyPr/>
                    <a:lstStyle/>
                    <a:p>
                      <a:endParaRPr lang="en-CA"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6600"/>
                    </a:solidFill>
                  </a:tcPr>
                </a:tc>
                <a:tc>
                  <a:txBody>
                    <a:bodyPr/>
                    <a:lstStyle/>
                    <a:p>
                      <a:endParaRPr lang="en-CA"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6600"/>
                    </a:solidFill>
                  </a:tcPr>
                </a:tc>
              </a:tr>
            </a:tbl>
          </a:graphicData>
        </a:graphic>
      </p:graphicFrame>
      <p:pic>
        <p:nvPicPr>
          <p:cNvPr id="6" name="Picture 2"/>
          <p:cNvPicPr>
            <a:picLocks noChangeAspect="1" noChangeArrowheads="1"/>
          </p:cNvPicPr>
          <p:nvPr/>
        </p:nvPicPr>
        <p:blipFill>
          <a:blip r:embed="rId3" cstate="print"/>
          <a:srcRect l="6843"/>
          <a:stretch>
            <a:fillRect/>
          </a:stretch>
        </p:blipFill>
        <p:spPr bwMode="auto">
          <a:xfrm>
            <a:off x="438179" y="1633394"/>
            <a:ext cx="5942741" cy="3608996"/>
          </a:xfrm>
          <a:prstGeom prst="rect">
            <a:avLst/>
          </a:prstGeom>
          <a:noFill/>
          <a:ln w="9525">
            <a:noFill/>
            <a:miter lim="800000"/>
            <a:headEnd/>
            <a:tailEnd/>
          </a:ln>
        </p:spPr>
      </p:pic>
      <p:sp>
        <p:nvSpPr>
          <p:cNvPr id="33" name="Rectangle 32"/>
          <p:cNvSpPr/>
          <p:nvPr/>
        </p:nvSpPr>
        <p:spPr>
          <a:xfrm>
            <a:off x="0" y="1570390"/>
            <a:ext cx="6380922" cy="3955774"/>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CA" dirty="0" smtClean="0"/>
              <a:t>Optimization: Cache Sharing</a:t>
            </a:r>
            <a:endParaRPr lang="en-CA" dirty="0"/>
          </a:p>
        </p:txBody>
      </p:sp>
      <p:sp>
        <p:nvSpPr>
          <p:cNvPr id="3" name="Content Placeholder 2"/>
          <p:cNvSpPr>
            <a:spLocks noGrp="1"/>
          </p:cNvSpPr>
          <p:nvPr>
            <p:ph idx="1"/>
          </p:nvPr>
        </p:nvSpPr>
        <p:spPr>
          <a:xfrm>
            <a:off x="280219" y="1106129"/>
            <a:ext cx="6100703" cy="5070834"/>
          </a:xfrm>
        </p:spPr>
        <p:txBody>
          <a:bodyPr/>
          <a:lstStyle/>
          <a:p>
            <a:r>
              <a:rPr lang="en-CA" b="1" dirty="0" smtClean="0"/>
              <a:t>What sharing means?</a:t>
            </a:r>
            <a:endParaRPr lang="en-CA" dirty="0" smtClean="0"/>
          </a:p>
        </p:txBody>
      </p:sp>
      <p:sp>
        <p:nvSpPr>
          <p:cNvPr id="4" name="Slide Number Placeholder 3"/>
          <p:cNvSpPr>
            <a:spLocks noGrp="1"/>
          </p:cNvSpPr>
          <p:nvPr>
            <p:ph type="sldNum" sz="quarter" idx="12"/>
          </p:nvPr>
        </p:nvSpPr>
        <p:spPr/>
        <p:txBody>
          <a:bodyPr/>
          <a:lstStyle/>
          <a:p>
            <a:fld id="{8D1216BD-D883-4A83-AB2B-6734D0E33A7A}" type="slidenum">
              <a:rPr lang="en-US" smtClean="0"/>
              <a:pPr/>
              <a:t>17</a:t>
            </a:fld>
            <a:endParaRPr lang="en-US" dirty="0"/>
          </a:p>
        </p:txBody>
      </p:sp>
      <p:cxnSp>
        <p:nvCxnSpPr>
          <p:cNvPr id="7" name="Curved Connector 6"/>
          <p:cNvCxnSpPr/>
          <p:nvPr/>
        </p:nvCxnSpPr>
        <p:spPr>
          <a:xfrm rot="2700000">
            <a:off x="219524" y="2425151"/>
            <a:ext cx="1908313" cy="1411356"/>
          </a:xfrm>
          <a:prstGeom prst="curved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Curved Connector 7"/>
          <p:cNvCxnSpPr/>
          <p:nvPr/>
        </p:nvCxnSpPr>
        <p:spPr>
          <a:xfrm rot="2700000">
            <a:off x="358671" y="2425151"/>
            <a:ext cx="1908313" cy="1411356"/>
          </a:xfrm>
          <a:prstGeom prst="curvedConnector3">
            <a:avLst>
              <a:gd name="adj1" fmla="val 50000"/>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 name="Curved Connector 8"/>
          <p:cNvCxnSpPr/>
          <p:nvPr/>
        </p:nvCxnSpPr>
        <p:spPr>
          <a:xfrm rot="2700000">
            <a:off x="497820" y="2425151"/>
            <a:ext cx="1908313" cy="1411356"/>
          </a:xfrm>
          <a:prstGeom prst="curvedConnector3">
            <a:avLst>
              <a:gd name="adj1" fmla="val 50000"/>
            </a:avLst>
          </a:prstGeom>
          <a:ln w="28575">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0" name="Curved Connector 9"/>
          <p:cNvCxnSpPr/>
          <p:nvPr/>
        </p:nvCxnSpPr>
        <p:spPr>
          <a:xfrm rot="2700000">
            <a:off x="636967" y="2425151"/>
            <a:ext cx="1908313" cy="1411356"/>
          </a:xfrm>
          <a:prstGeom prst="curvedConnector3">
            <a:avLst>
              <a:gd name="adj1" fmla="val 50000"/>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Curved Connector 10"/>
          <p:cNvCxnSpPr/>
          <p:nvPr/>
        </p:nvCxnSpPr>
        <p:spPr>
          <a:xfrm rot="2700000">
            <a:off x="776116" y="2425151"/>
            <a:ext cx="1908313" cy="1411356"/>
          </a:xfrm>
          <a:prstGeom prst="curvedConnector3">
            <a:avLst>
              <a:gd name="adj1" fmla="val 50000"/>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Curved Connector 11"/>
          <p:cNvCxnSpPr/>
          <p:nvPr/>
        </p:nvCxnSpPr>
        <p:spPr>
          <a:xfrm rot="2700000">
            <a:off x="915263" y="2425151"/>
            <a:ext cx="1908313" cy="1411356"/>
          </a:xfrm>
          <a:prstGeom prst="curvedConnector3">
            <a:avLst>
              <a:gd name="adj1" fmla="val 50000"/>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2700000">
            <a:off x="1054412" y="2425151"/>
            <a:ext cx="1908313" cy="1411356"/>
          </a:xfrm>
          <a:prstGeom prst="curvedConnector3">
            <a:avLst>
              <a:gd name="adj1" fmla="val 50000"/>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2700000">
            <a:off x="1193559" y="2425151"/>
            <a:ext cx="1908313" cy="1411356"/>
          </a:xfrm>
          <a:prstGeom prst="curvedConnector3">
            <a:avLst>
              <a:gd name="adj1" fmla="val 50000"/>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Curved Connector 14"/>
          <p:cNvCxnSpPr/>
          <p:nvPr/>
        </p:nvCxnSpPr>
        <p:spPr>
          <a:xfrm rot="2700000">
            <a:off x="1332707" y="2425151"/>
            <a:ext cx="1908313" cy="1411356"/>
          </a:xfrm>
          <a:prstGeom prst="curvedConnector3">
            <a:avLst>
              <a:gd name="adj1" fmla="val 50000"/>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Curved Connector 15"/>
          <p:cNvCxnSpPr/>
          <p:nvPr/>
        </p:nvCxnSpPr>
        <p:spPr>
          <a:xfrm rot="2700000">
            <a:off x="1471854" y="2425151"/>
            <a:ext cx="1908313" cy="1411356"/>
          </a:xfrm>
          <a:prstGeom prst="curvedConnector3">
            <a:avLst>
              <a:gd name="adj1" fmla="val 50000"/>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811397" y="1192705"/>
            <a:ext cx="1691040" cy="584775"/>
          </a:xfrm>
          <a:prstGeom prst="rect">
            <a:avLst/>
          </a:prstGeom>
          <a:solidFill>
            <a:schemeClr val="accent4"/>
          </a:solidFill>
        </p:spPr>
        <p:txBody>
          <a:bodyPr wrap="none" rtlCol="0">
            <a:spAutoFit/>
          </a:bodyPr>
          <a:lstStyle/>
          <a:p>
            <a:r>
              <a:rPr lang="en-CA" sz="3200" b="1" dirty="0" err="1" smtClean="0"/>
              <a:t>Subarray</a:t>
            </a:r>
            <a:endParaRPr lang="en-CA" sz="3200" b="1" dirty="0"/>
          </a:p>
        </p:txBody>
      </p:sp>
      <p:sp>
        <p:nvSpPr>
          <p:cNvPr id="25" name="TextBox 24"/>
          <p:cNvSpPr txBox="1"/>
          <p:nvPr/>
        </p:nvSpPr>
        <p:spPr>
          <a:xfrm>
            <a:off x="4831277" y="2604056"/>
            <a:ext cx="1668470" cy="461665"/>
          </a:xfrm>
          <a:prstGeom prst="rect">
            <a:avLst/>
          </a:prstGeom>
          <a:noFill/>
        </p:spPr>
        <p:txBody>
          <a:bodyPr wrap="none" rtlCol="0">
            <a:spAutoFit/>
          </a:bodyPr>
          <a:lstStyle/>
          <a:p>
            <a:r>
              <a:rPr lang="en-CA" sz="2400" b="1" dirty="0" smtClean="0">
                <a:solidFill>
                  <a:srgbClr val="FF0000"/>
                </a:solidFill>
              </a:rPr>
              <a:t>Iteration #1</a:t>
            </a:r>
          </a:p>
        </p:txBody>
      </p:sp>
      <p:sp>
        <p:nvSpPr>
          <p:cNvPr id="27" name="TextBox 26"/>
          <p:cNvSpPr txBox="1"/>
          <p:nvPr/>
        </p:nvSpPr>
        <p:spPr>
          <a:xfrm>
            <a:off x="4831277" y="3339549"/>
            <a:ext cx="1668470" cy="461665"/>
          </a:xfrm>
          <a:prstGeom prst="rect">
            <a:avLst/>
          </a:prstGeom>
          <a:noFill/>
        </p:spPr>
        <p:txBody>
          <a:bodyPr wrap="none" rtlCol="0">
            <a:spAutoFit/>
          </a:bodyPr>
          <a:lstStyle/>
          <a:p>
            <a:r>
              <a:rPr lang="en-CA" sz="2400" b="1" dirty="0" smtClean="0">
                <a:solidFill>
                  <a:srgbClr val="002060"/>
                </a:solidFill>
              </a:rPr>
              <a:t>Iteration #2</a:t>
            </a:r>
          </a:p>
        </p:txBody>
      </p:sp>
      <p:sp>
        <p:nvSpPr>
          <p:cNvPr id="29" name="TextBox 28"/>
          <p:cNvSpPr txBox="1"/>
          <p:nvPr/>
        </p:nvSpPr>
        <p:spPr>
          <a:xfrm>
            <a:off x="4831277" y="4174431"/>
            <a:ext cx="1668470" cy="461665"/>
          </a:xfrm>
          <a:prstGeom prst="rect">
            <a:avLst/>
          </a:prstGeom>
          <a:noFill/>
        </p:spPr>
        <p:txBody>
          <a:bodyPr wrap="none" rtlCol="0">
            <a:spAutoFit/>
          </a:bodyPr>
          <a:lstStyle/>
          <a:p>
            <a:r>
              <a:rPr lang="en-CA" sz="2400" b="1" dirty="0" smtClean="0">
                <a:solidFill>
                  <a:srgbClr val="006600"/>
                </a:solidFill>
              </a:rPr>
              <a:t>Iteration #3</a:t>
            </a:r>
          </a:p>
        </p:txBody>
      </p:sp>
      <p:sp>
        <p:nvSpPr>
          <p:cNvPr id="31" name="TextBox 30"/>
          <p:cNvSpPr txBox="1"/>
          <p:nvPr/>
        </p:nvSpPr>
        <p:spPr>
          <a:xfrm>
            <a:off x="4831277" y="4949682"/>
            <a:ext cx="1682897" cy="461665"/>
          </a:xfrm>
          <a:prstGeom prst="rect">
            <a:avLst/>
          </a:prstGeom>
          <a:noFill/>
        </p:spPr>
        <p:txBody>
          <a:bodyPr wrap="none" rtlCol="0">
            <a:spAutoFit/>
          </a:bodyPr>
          <a:lstStyle/>
          <a:p>
            <a:r>
              <a:rPr lang="en-CA" sz="2400" b="1" dirty="0" smtClean="0">
                <a:solidFill>
                  <a:schemeClr val="tx1">
                    <a:lumMod val="50000"/>
                    <a:lumOff val="50000"/>
                  </a:schemeClr>
                </a:solidFill>
              </a:rPr>
              <a:t>Iteration #X</a:t>
            </a:r>
          </a:p>
        </p:txBody>
      </p:sp>
      <p:cxnSp>
        <p:nvCxnSpPr>
          <p:cNvPr id="32" name="Straight Arrow Connector 31"/>
          <p:cNvCxnSpPr/>
          <p:nvPr/>
        </p:nvCxnSpPr>
        <p:spPr>
          <a:xfrm>
            <a:off x="8673457" y="5140758"/>
            <a:ext cx="2200800" cy="7705"/>
          </a:xfrm>
          <a:prstGeom prst="straightConnector1">
            <a:avLst/>
          </a:prstGeom>
          <a:ln w="57150">
            <a:solidFill>
              <a:schemeClr val="tx1">
                <a:lumMod val="50000"/>
                <a:lumOff val="50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35" name="Table 34"/>
          <p:cNvGraphicFramePr>
            <a:graphicFrameLocks noGrp="1"/>
          </p:cNvGraphicFramePr>
          <p:nvPr/>
        </p:nvGraphicFramePr>
        <p:xfrm>
          <a:off x="6540805" y="1156997"/>
          <a:ext cx="2121294" cy="651934"/>
        </p:xfrm>
        <a:graphic>
          <a:graphicData uri="http://schemas.openxmlformats.org/drawingml/2006/table">
            <a:tbl>
              <a:tblPr firstRow="1" bandRow="1">
                <a:tableStyleId>{5C22544A-7EE6-4342-B048-85BDC9FD1C3A}</a:tableStyleId>
              </a:tblPr>
              <a:tblGrid>
                <a:gridCol w="707098"/>
                <a:gridCol w="707098"/>
                <a:gridCol w="707098"/>
              </a:tblGrid>
              <a:tr h="651934">
                <a:tc>
                  <a:txBody>
                    <a:bodyPr/>
                    <a:lstStyle/>
                    <a:p>
                      <a:endParaRPr lang="en-CA"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0000"/>
                    </a:solidFill>
                  </a:tcPr>
                </a:tc>
                <a:tc>
                  <a:txBody>
                    <a:bodyPr/>
                    <a:lstStyle/>
                    <a:p>
                      <a:endParaRPr lang="en-CA"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0000"/>
                    </a:solidFill>
                  </a:tcPr>
                </a:tc>
                <a:tc>
                  <a:txBody>
                    <a:bodyPr/>
                    <a:lstStyle/>
                    <a:p>
                      <a:endParaRPr lang="en-CA"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0000"/>
                    </a:solidFill>
                  </a:tcPr>
                </a:tc>
              </a:tr>
            </a:tbl>
          </a:graphicData>
        </a:graphic>
      </p:graphicFrame>
      <p:graphicFrame>
        <p:nvGraphicFramePr>
          <p:cNvPr id="38" name="Table 37"/>
          <p:cNvGraphicFramePr>
            <a:graphicFrameLocks noGrp="1"/>
          </p:cNvGraphicFramePr>
          <p:nvPr/>
        </p:nvGraphicFramePr>
        <p:xfrm>
          <a:off x="6520927" y="1164902"/>
          <a:ext cx="3535490" cy="651934"/>
        </p:xfrm>
        <a:graphic>
          <a:graphicData uri="http://schemas.openxmlformats.org/drawingml/2006/table">
            <a:tbl>
              <a:tblPr firstRow="1" bandRow="1">
                <a:tableStyleId>{5C22544A-7EE6-4342-B048-85BDC9FD1C3A}</a:tableStyleId>
              </a:tblPr>
              <a:tblGrid>
                <a:gridCol w="707098"/>
                <a:gridCol w="707098"/>
                <a:gridCol w="707098"/>
                <a:gridCol w="707098"/>
                <a:gridCol w="707098"/>
              </a:tblGrid>
              <a:tr h="651934">
                <a:tc>
                  <a:txBody>
                    <a:bodyPr/>
                    <a:lstStyle/>
                    <a:p>
                      <a:endParaRPr lang="en-CA"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30A0"/>
                    </a:solidFill>
                  </a:tcPr>
                </a:tc>
                <a:tc>
                  <a:txBody>
                    <a:bodyPr/>
                    <a:lstStyle/>
                    <a:p>
                      <a:endParaRPr lang="en-CA"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30A0"/>
                    </a:solidFill>
                  </a:tcPr>
                </a:tc>
                <a:tc>
                  <a:txBody>
                    <a:bodyPr/>
                    <a:lstStyle/>
                    <a:p>
                      <a:endParaRPr lang="en-CA"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30A0"/>
                    </a:solidFill>
                  </a:tcPr>
                </a:tc>
                <a:tc>
                  <a:txBody>
                    <a:bodyPr/>
                    <a:lstStyle/>
                    <a:p>
                      <a:endParaRPr lang="en-CA"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30A0"/>
                    </a:solidFill>
                  </a:tcPr>
                </a:tc>
                <a:tc>
                  <a:txBody>
                    <a:bodyPr/>
                    <a:lstStyle/>
                    <a:p>
                      <a:endParaRPr lang="en-CA"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30A0"/>
                    </a:solidFill>
                  </a:tcPr>
                </a:tc>
              </a:tr>
            </a:tbl>
          </a:graphicData>
        </a:graphic>
      </p:graphicFrame>
      <p:graphicFrame>
        <p:nvGraphicFramePr>
          <p:cNvPr id="40" name="Table 39"/>
          <p:cNvGraphicFramePr>
            <a:graphicFrameLocks noGrp="1"/>
          </p:cNvGraphicFramePr>
          <p:nvPr/>
        </p:nvGraphicFramePr>
        <p:xfrm>
          <a:off x="7216647" y="1145025"/>
          <a:ext cx="2121294" cy="651934"/>
        </p:xfrm>
        <a:graphic>
          <a:graphicData uri="http://schemas.openxmlformats.org/drawingml/2006/table">
            <a:tbl>
              <a:tblPr firstRow="1" bandRow="1">
                <a:tableStyleId>{5C22544A-7EE6-4342-B048-85BDC9FD1C3A}</a:tableStyleId>
              </a:tblPr>
              <a:tblGrid>
                <a:gridCol w="707098"/>
                <a:gridCol w="707098"/>
                <a:gridCol w="707098"/>
              </a:tblGrid>
              <a:tr h="651934">
                <a:tc>
                  <a:txBody>
                    <a:bodyPr/>
                    <a:lstStyle/>
                    <a:p>
                      <a:endParaRPr lang="en-CA"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2060"/>
                    </a:solidFill>
                  </a:tcPr>
                </a:tc>
                <a:tc>
                  <a:txBody>
                    <a:bodyPr/>
                    <a:lstStyle/>
                    <a:p>
                      <a:endParaRPr lang="en-CA"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2060"/>
                    </a:solidFill>
                  </a:tcPr>
                </a:tc>
                <a:tc>
                  <a:txBody>
                    <a:bodyPr/>
                    <a:lstStyle/>
                    <a:p>
                      <a:endParaRPr lang="en-CA"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2060"/>
                    </a:solidFill>
                  </a:tcPr>
                </a:tc>
              </a:tr>
            </a:tbl>
          </a:graphicData>
        </a:graphic>
      </p:graphicFrame>
      <p:graphicFrame>
        <p:nvGraphicFramePr>
          <p:cNvPr id="23" name="Table 22"/>
          <p:cNvGraphicFramePr>
            <a:graphicFrameLocks noGrp="1"/>
          </p:cNvGraphicFramePr>
          <p:nvPr/>
        </p:nvGraphicFramePr>
        <p:xfrm>
          <a:off x="6520927" y="1156991"/>
          <a:ext cx="4949686" cy="651934"/>
        </p:xfrm>
        <a:graphic>
          <a:graphicData uri="http://schemas.openxmlformats.org/drawingml/2006/table">
            <a:tbl>
              <a:tblPr firstRow="1" bandRow="1">
                <a:tableStyleId>{5C22544A-7EE6-4342-B048-85BDC9FD1C3A}</a:tableStyleId>
              </a:tblPr>
              <a:tblGrid>
                <a:gridCol w="707098"/>
                <a:gridCol w="707098"/>
                <a:gridCol w="707098"/>
                <a:gridCol w="707098"/>
                <a:gridCol w="707098"/>
                <a:gridCol w="707098"/>
                <a:gridCol w="707098"/>
              </a:tblGrid>
              <a:tr h="651934">
                <a:tc>
                  <a:txBody>
                    <a:bodyPr/>
                    <a:lstStyle/>
                    <a:p>
                      <a:endParaRPr lang="en-CA"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solidFill>
                  </a:tcPr>
                </a:tc>
                <a:tc>
                  <a:txBody>
                    <a:bodyPr/>
                    <a:lstStyle/>
                    <a:p>
                      <a:endParaRPr lang="en-CA"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solidFill>
                  </a:tcPr>
                </a:tc>
                <a:tc>
                  <a:txBody>
                    <a:bodyPr/>
                    <a:lstStyle/>
                    <a:p>
                      <a:endParaRPr lang="en-CA"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solidFill>
                  </a:tcPr>
                </a:tc>
                <a:tc>
                  <a:txBody>
                    <a:bodyPr/>
                    <a:lstStyle/>
                    <a:p>
                      <a:endParaRPr lang="en-CA"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solidFill>
                  </a:tcPr>
                </a:tc>
                <a:tc>
                  <a:txBody>
                    <a:bodyPr/>
                    <a:lstStyle/>
                    <a:p>
                      <a:endParaRPr lang="en-CA"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solidFill>
                  </a:tcPr>
                </a:tc>
                <a:tc>
                  <a:txBody>
                    <a:bodyPr/>
                    <a:lstStyle/>
                    <a:p>
                      <a:endParaRPr lang="en-CA"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solidFill>
                  </a:tcPr>
                </a:tc>
                <a:tc>
                  <a:txBody>
                    <a:bodyPr/>
                    <a:lstStyle/>
                    <a:p>
                      <a:endParaRPr lang="en-CA"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solidFill>
                  </a:tcPr>
                </a:tc>
              </a:tr>
            </a:tbl>
          </a:graphicData>
        </a:graphic>
      </p:graphicFrame>
      <p:sp>
        <p:nvSpPr>
          <p:cNvPr id="42" name="Explosion 1 41"/>
          <p:cNvSpPr/>
          <p:nvPr/>
        </p:nvSpPr>
        <p:spPr>
          <a:xfrm>
            <a:off x="556590" y="3220278"/>
            <a:ext cx="5367131" cy="4094921"/>
          </a:xfrm>
          <a:prstGeom prst="irregularSeal1">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dirty="0" smtClean="0"/>
              <a:t>This is private!</a:t>
            </a:r>
            <a:endParaRPr lang="en-CA" sz="4800" dirty="0"/>
          </a:p>
        </p:txBody>
      </p:sp>
      <p:sp>
        <p:nvSpPr>
          <p:cNvPr id="44" name="TextBox 43"/>
          <p:cNvSpPr txBox="1"/>
          <p:nvPr/>
        </p:nvSpPr>
        <p:spPr>
          <a:xfrm>
            <a:off x="3816626" y="6003239"/>
            <a:ext cx="2683121" cy="461665"/>
          </a:xfrm>
          <a:prstGeom prst="rect">
            <a:avLst/>
          </a:prstGeom>
          <a:noFill/>
        </p:spPr>
        <p:txBody>
          <a:bodyPr wrap="square" rtlCol="0">
            <a:spAutoFit/>
          </a:bodyPr>
          <a:lstStyle/>
          <a:p>
            <a:pPr algn="r"/>
            <a:r>
              <a:rPr lang="en-CA" sz="2400" b="1" dirty="0" smtClean="0">
                <a:solidFill>
                  <a:srgbClr val="7030A0"/>
                </a:solidFill>
              </a:rPr>
              <a:t>Iteration #1, #2, #3</a:t>
            </a:r>
          </a:p>
        </p:txBody>
      </p:sp>
      <p:sp>
        <p:nvSpPr>
          <p:cNvPr id="50" name="Explosion 1 49"/>
          <p:cNvSpPr/>
          <p:nvPr/>
        </p:nvSpPr>
        <p:spPr>
          <a:xfrm>
            <a:off x="556590" y="1610139"/>
            <a:ext cx="5367131" cy="4094921"/>
          </a:xfrm>
          <a:prstGeom prst="irregularSeal1">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dirty="0" smtClean="0"/>
              <a:t>Fetch once</a:t>
            </a:r>
          </a:p>
          <a:p>
            <a:pPr algn="ctr"/>
            <a:r>
              <a:rPr lang="en-CA" sz="4800" dirty="0" smtClean="0"/>
              <a:t>and share</a:t>
            </a:r>
            <a:endParaRPr lang="en-CA"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42" presetClass="path" presetSubtype="0" accel="50000" decel="50000" fill="hold" nodeType="withEffect">
                                  <p:stCondLst>
                                    <p:cond delay="0"/>
                                  </p:stCondLst>
                                  <p:childTnLst>
                                    <p:animMotion origin="layout" path="M -2.37624E-6 -3.7037E-6 L -2.37624E-6 0.18912 " pathEditMode="relative" rAng="0" ptsTypes="AA">
                                      <p:cBhvr>
                                        <p:cTn id="30" dur="1000" fill="hold"/>
                                        <p:tgtEl>
                                          <p:spTgt spid="35"/>
                                        </p:tgtEl>
                                        <p:attrNameLst>
                                          <p:attrName>ppt_x</p:attrName>
                                          <p:attrName>ppt_y</p:attrName>
                                        </p:attrNameLst>
                                      </p:cBhvr>
                                      <p:rCtr x="0" y="94"/>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42" presetClass="path" presetSubtype="0" accel="50000" decel="50000" fill="hold" nodeType="withEffect">
                                  <p:stCondLst>
                                    <p:cond delay="0"/>
                                  </p:stCondLst>
                                  <p:childTnLst>
                                    <p:animMotion origin="layout" path="M -3.12663E-8 -1.85185E-6 L -3.12663E-8 0.31088 " pathEditMode="relative" rAng="0" ptsTypes="AA">
                                      <p:cBhvr>
                                        <p:cTn id="44" dur="1000" fill="hold"/>
                                        <p:tgtEl>
                                          <p:spTgt spid="40"/>
                                        </p:tgtEl>
                                        <p:attrNameLst>
                                          <p:attrName>ppt_x</p:attrName>
                                          <p:attrName>ppt_y</p:attrName>
                                        </p:attrNameLst>
                                      </p:cBhvr>
                                      <p:rCtr x="0" y="155"/>
                                    </p:animMotion>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par>
                                <p:cTn id="57" presetID="42" presetClass="path" presetSubtype="0" accel="50000" decel="50000" fill="hold" nodeType="withEffect">
                                  <p:stCondLst>
                                    <p:cond delay="0"/>
                                  </p:stCondLst>
                                  <p:childTnLst>
                                    <p:animMotion origin="layout" path="M 2.09484E-6 -3.7037E-6 L 2.09484E-6 0.42686 " pathEditMode="relative" rAng="0" ptsTypes="AA">
                                      <p:cBhvr>
                                        <p:cTn id="58" dur="1000" fill="hold"/>
                                        <p:tgtEl>
                                          <p:spTgt spid="41"/>
                                        </p:tgtEl>
                                        <p:attrNameLst>
                                          <p:attrName>ppt_x</p:attrName>
                                          <p:attrName>ppt_y</p:attrName>
                                        </p:attrNameLst>
                                      </p:cBhvr>
                                      <p:rCtr x="0" y="213"/>
                                    </p:animMotion>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childTnLst>
                          </p:cTn>
                        </p:par>
                        <p:par>
                          <p:cTn id="65" fill="hold">
                            <p:stCondLst>
                              <p:cond delay="0"/>
                            </p:stCondLst>
                            <p:childTnLst>
                              <p:par>
                                <p:cTn id="66" presetID="1"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childTnLst>
                                </p:cTn>
                              </p:par>
                            </p:childTnLst>
                          </p:cTn>
                        </p:par>
                        <p:par>
                          <p:cTn id="68" fill="hold">
                            <p:stCondLst>
                              <p:cond delay="0"/>
                            </p:stCondLst>
                            <p:childTnLst>
                              <p:par>
                                <p:cTn id="69" presetID="1" presetClass="entr" presetSubtype="0" fill="hold" nodeType="afterEffect">
                                  <p:stCondLst>
                                    <p:cond delay="0"/>
                                  </p:stCondLst>
                                  <p:childTnLst>
                                    <p:set>
                                      <p:cBhvr>
                                        <p:cTn id="70" dur="1" fill="hold">
                                          <p:stCondLst>
                                            <p:cond delay="0"/>
                                          </p:stCondLst>
                                        </p:cTn>
                                        <p:tgtEl>
                                          <p:spTgt spid="11"/>
                                        </p:tgtEl>
                                        <p:attrNameLst>
                                          <p:attrName>style.visibility</p:attrName>
                                        </p:attrNameLst>
                                      </p:cBhvr>
                                      <p:to>
                                        <p:strVal val="visible"/>
                                      </p:to>
                                    </p:set>
                                  </p:childTnLst>
                                </p:cTn>
                              </p:par>
                            </p:childTnLst>
                          </p:cTn>
                        </p:par>
                        <p:par>
                          <p:cTn id="71" fill="hold">
                            <p:stCondLst>
                              <p:cond delay="0"/>
                            </p:stCondLst>
                            <p:childTnLst>
                              <p:par>
                                <p:cTn id="72" presetID="1" presetClass="entr" presetSubtype="0" fill="hold" nodeType="afterEffect">
                                  <p:stCondLst>
                                    <p:cond delay="0"/>
                                  </p:stCondLst>
                                  <p:childTnLst>
                                    <p:set>
                                      <p:cBhvr>
                                        <p:cTn id="73" dur="1" fill="hold">
                                          <p:stCondLst>
                                            <p:cond delay="0"/>
                                          </p:stCondLst>
                                        </p:cTn>
                                        <p:tgtEl>
                                          <p:spTgt spid="12"/>
                                        </p:tgtEl>
                                        <p:attrNameLst>
                                          <p:attrName>style.visibility</p:attrName>
                                        </p:attrNameLst>
                                      </p:cBhvr>
                                      <p:to>
                                        <p:strVal val="visible"/>
                                      </p:to>
                                    </p:set>
                                  </p:childTnLst>
                                </p:cTn>
                              </p:par>
                            </p:childTnLst>
                          </p:cTn>
                        </p:par>
                        <p:par>
                          <p:cTn id="74" fill="hold">
                            <p:stCondLst>
                              <p:cond delay="0"/>
                            </p:stCondLst>
                            <p:childTnLst>
                              <p:par>
                                <p:cTn id="75" presetID="1" presetClass="entr" presetSubtype="0" fill="hold" nodeType="afterEffect">
                                  <p:stCondLst>
                                    <p:cond delay="0"/>
                                  </p:stCondLst>
                                  <p:childTnLst>
                                    <p:set>
                                      <p:cBhvr>
                                        <p:cTn id="76" dur="1" fill="hold">
                                          <p:stCondLst>
                                            <p:cond delay="0"/>
                                          </p:stCondLst>
                                        </p:cTn>
                                        <p:tgtEl>
                                          <p:spTgt spid="13"/>
                                        </p:tgtEl>
                                        <p:attrNameLst>
                                          <p:attrName>style.visibility</p:attrName>
                                        </p:attrNameLst>
                                      </p:cBhvr>
                                      <p:to>
                                        <p:strVal val="visible"/>
                                      </p:to>
                                    </p:set>
                                  </p:childTnLst>
                                </p:cTn>
                              </p:par>
                            </p:childTnLst>
                          </p:cTn>
                        </p:par>
                        <p:par>
                          <p:cTn id="77" fill="hold">
                            <p:stCondLst>
                              <p:cond delay="0"/>
                            </p:stCondLst>
                            <p:childTnLst>
                              <p:par>
                                <p:cTn id="78" presetID="1" presetClass="entr" presetSubtype="0" fill="hold" nodeType="afterEffect">
                                  <p:stCondLst>
                                    <p:cond delay="0"/>
                                  </p:stCondLst>
                                  <p:childTnLst>
                                    <p:set>
                                      <p:cBhvr>
                                        <p:cTn id="79" dur="1" fill="hold">
                                          <p:stCondLst>
                                            <p:cond delay="0"/>
                                          </p:stCondLst>
                                        </p:cTn>
                                        <p:tgtEl>
                                          <p:spTgt spid="14"/>
                                        </p:tgtEl>
                                        <p:attrNameLst>
                                          <p:attrName>style.visibility</p:attrName>
                                        </p:attrNameLst>
                                      </p:cBhvr>
                                      <p:to>
                                        <p:strVal val="visible"/>
                                      </p:to>
                                    </p:set>
                                  </p:childTnLst>
                                </p:cTn>
                              </p:par>
                            </p:childTnLst>
                          </p:cTn>
                        </p:par>
                        <p:par>
                          <p:cTn id="80" fill="hold">
                            <p:stCondLst>
                              <p:cond delay="0"/>
                            </p:stCondLst>
                            <p:childTnLst>
                              <p:par>
                                <p:cTn id="81" presetID="1" presetClass="entr" presetSubtype="0"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childTnLst>
                                </p:cTn>
                              </p:par>
                            </p:childTnLst>
                          </p:cTn>
                        </p:par>
                        <p:par>
                          <p:cTn id="83" fill="hold">
                            <p:stCondLst>
                              <p:cond delay="0"/>
                            </p:stCondLst>
                            <p:childTnLst>
                              <p:par>
                                <p:cTn id="84" presetID="1" presetClass="entr" presetSubtype="0" fill="hold" nodeType="afterEffect">
                                  <p:stCondLst>
                                    <p:cond delay="0"/>
                                  </p:stCondLst>
                                  <p:childTnLst>
                                    <p:set>
                                      <p:cBhvr>
                                        <p:cTn id="85" dur="1" fill="hold">
                                          <p:stCondLst>
                                            <p:cond delay="0"/>
                                          </p:stCondLst>
                                        </p:cTn>
                                        <p:tgtEl>
                                          <p:spTgt spid="16"/>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1" nodeType="clickEffect">
                                  <p:stCondLst>
                                    <p:cond delay="0"/>
                                  </p:stCondLst>
                                  <p:childTnLst>
                                    <p:set>
                                      <p:cBhvr>
                                        <p:cTn id="89" dur="1" fill="hold">
                                          <p:stCondLst>
                                            <p:cond delay="0"/>
                                          </p:stCondLst>
                                        </p:cTn>
                                        <p:tgtEl>
                                          <p:spTgt spid="42"/>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xit" presetSubtype="0" fill="hold" grpId="0" nodeType="clickEffect">
                                  <p:stCondLst>
                                    <p:cond delay="0"/>
                                  </p:stCondLst>
                                  <p:childTnLst>
                                    <p:set>
                                      <p:cBhvr>
                                        <p:cTn id="93" dur="1" fill="hold">
                                          <p:stCondLst>
                                            <p:cond delay="0"/>
                                          </p:stCondLst>
                                        </p:cTn>
                                        <p:tgtEl>
                                          <p:spTgt spid="42"/>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38"/>
                                        </p:tgtEl>
                                        <p:attrNameLst>
                                          <p:attrName>style.visibility</p:attrName>
                                        </p:attrNameLst>
                                      </p:cBhvr>
                                      <p:to>
                                        <p:strVal val="visible"/>
                                      </p:to>
                                    </p:set>
                                  </p:childTnLst>
                                </p:cTn>
                              </p:par>
                              <p:par>
                                <p:cTn id="98" presetID="42" presetClass="path" presetSubtype="0" accel="50000" decel="50000" fill="hold" nodeType="withEffect">
                                  <p:stCondLst>
                                    <p:cond delay="0"/>
                                  </p:stCondLst>
                                  <p:childTnLst>
                                    <p:animMotion origin="layout" path="M -1.96456E-6 -1.11111E-6 L -1.96456E-6 0.69074 " pathEditMode="relative" rAng="0" ptsTypes="AA">
                                      <p:cBhvr>
                                        <p:cTn id="99" dur="1000" fill="hold"/>
                                        <p:tgtEl>
                                          <p:spTgt spid="38"/>
                                        </p:tgtEl>
                                        <p:attrNameLst>
                                          <p:attrName>ppt_x</p:attrName>
                                          <p:attrName>ppt_y</p:attrName>
                                        </p:attrNameLst>
                                      </p:cBhvr>
                                      <p:rCtr x="0" y="345"/>
                                    </p:animMotion>
                                  </p:childTnLst>
                                </p:cTn>
                              </p:par>
                              <p:par>
                                <p:cTn id="100" presetID="1" presetClass="entr" presetSubtype="0"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43"/>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1" nodeType="clickEffect">
                                  <p:stCondLst>
                                    <p:cond delay="0"/>
                                  </p:stCondLst>
                                  <p:childTnLst>
                                    <p:set>
                                      <p:cBhvr>
                                        <p:cTn id="107" dur="1" fill="hold">
                                          <p:stCondLst>
                                            <p:cond delay="0"/>
                                          </p:stCondLst>
                                        </p:cTn>
                                        <p:tgtEl>
                                          <p:spTgt spid="50"/>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xit" presetSubtype="0" fill="hold" grpId="0" nodeType="clickEffect">
                                  <p:stCondLst>
                                    <p:cond delay="0"/>
                                  </p:stCondLst>
                                  <p:childTnLst>
                                    <p:set>
                                      <p:cBhvr>
                                        <p:cTn id="111" dur="1" fill="hold">
                                          <p:stCondLst>
                                            <p:cond delay="0"/>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4" grpId="0" animBg="1"/>
      <p:bldP spid="25" grpId="0"/>
      <p:bldP spid="27" grpId="0"/>
      <p:bldP spid="29" grpId="0"/>
      <p:bldP spid="31" grpId="0"/>
      <p:bldP spid="42" grpId="0" animBg="1"/>
      <p:bldP spid="42" grpId="1" animBg="1"/>
      <p:bldP spid="44" grpId="0"/>
      <p:bldP spid="50" grpId="0" animBg="1"/>
      <p:bldP spid="50"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Optimization: Cache Sharing (2)</a:t>
            </a:r>
            <a:endParaRPr lang="en-CA" dirty="0"/>
          </a:p>
        </p:txBody>
      </p:sp>
      <p:sp>
        <p:nvSpPr>
          <p:cNvPr id="3" name="Content Placeholder 2"/>
          <p:cNvSpPr>
            <a:spLocks noGrp="1"/>
          </p:cNvSpPr>
          <p:nvPr>
            <p:ph idx="1"/>
          </p:nvPr>
        </p:nvSpPr>
        <p:spPr>
          <a:xfrm>
            <a:off x="280219" y="1106129"/>
            <a:ext cx="11388320" cy="5070834"/>
          </a:xfrm>
        </p:spPr>
        <p:txBody>
          <a:bodyPr/>
          <a:lstStyle/>
          <a:p>
            <a:r>
              <a:rPr lang="en-CA" b="1" dirty="0" smtClean="0"/>
              <a:t>How to share the cache?</a:t>
            </a:r>
            <a:endParaRPr lang="en-CA" dirty="0" smtClean="0"/>
          </a:p>
        </p:txBody>
      </p:sp>
      <p:sp>
        <p:nvSpPr>
          <p:cNvPr id="4" name="Slide Number Placeholder 3"/>
          <p:cNvSpPr>
            <a:spLocks noGrp="1"/>
          </p:cNvSpPr>
          <p:nvPr>
            <p:ph type="sldNum" sz="quarter" idx="12"/>
          </p:nvPr>
        </p:nvSpPr>
        <p:spPr/>
        <p:txBody>
          <a:bodyPr/>
          <a:lstStyle/>
          <a:p>
            <a:fld id="{8D1216BD-D883-4A83-AB2B-6734D0E33A7A}" type="slidenum">
              <a:rPr lang="en-US" smtClean="0"/>
              <a:pPr/>
              <a:t>18</a:t>
            </a:fld>
            <a:endParaRPr lang="en-US" dirty="0"/>
          </a:p>
        </p:txBody>
      </p:sp>
      <p:sp>
        <p:nvSpPr>
          <p:cNvPr id="43" name="TextBox 42"/>
          <p:cNvSpPr txBox="1"/>
          <p:nvPr/>
        </p:nvSpPr>
        <p:spPr>
          <a:xfrm>
            <a:off x="4592739" y="1729411"/>
            <a:ext cx="1691040" cy="584775"/>
          </a:xfrm>
          <a:prstGeom prst="rect">
            <a:avLst/>
          </a:prstGeom>
          <a:solidFill>
            <a:schemeClr val="accent4"/>
          </a:solidFill>
        </p:spPr>
        <p:txBody>
          <a:bodyPr wrap="none" rtlCol="0">
            <a:spAutoFit/>
          </a:bodyPr>
          <a:lstStyle/>
          <a:p>
            <a:r>
              <a:rPr lang="en-CA" sz="3200" b="1" dirty="0" err="1" smtClean="0"/>
              <a:t>Subarray</a:t>
            </a:r>
            <a:endParaRPr lang="en-CA" sz="3200" b="1" dirty="0"/>
          </a:p>
        </p:txBody>
      </p:sp>
      <p:graphicFrame>
        <p:nvGraphicFramePr>
          <p:cNvPr id="44" name="Table 43"/>
          <p:cNvGraphicFramePr>
            <a:graphicFrameLocks noGrp="1"/>
          </p:cNvGraphicFramePr>
          <p:nvPr/>
        </p:nvGraphicFramePr>
        <p:xfrm>
          <a:off x="6302269" y="1673819"/>
          <a:ext cx="4949686" cy="651934"/>
        </p:xfrm>
        <a:graphic>
          <a:graphicData uri="http://schemas.openxmlformats.org/drawingml/2006/table">
            <a:tbl>
              <a:tblPr firstRow="1" bandRow="1">
                <a:tableStyleId>{5C22544A-7EE6-4342-B048-85BDC9FD1C3A}</a:tableStyleId>
              </a:tblPr>
              <a:tblGrid>
                <a:gridCol w="707098"/>
                <a:gridCol w="707098"/>
                <a:gridCol w="707098"/>
                <a:gridCol w="707098"/>
                <a:gridCol w="707098"/>
                <a:gridCol w="707098"/>
                <a:gridCol w="707098"/>
              </a:tblGrid>
              <a:tr h="651934">
                <a:tc>
                  <a:txBody>
                    <a:bodyPr/>
                    <a:lstStyle/>
                    <a:p>
                      <a:endParaRPr lang="en-CA"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solidFill>
                  </a:tcPr>
                </a:tc>
                <a:tc>
                  <a:txBody>
                    <a:bodyPr/>
                    <a:lstStyle/>
                    <a:p>
                      <a:endParaRPr lang="en-CA"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solidFill>
                  </a:tcPr>
                </a:tc>
                <a:tc>
                  <a:txBody>
                    <a:bodyPr/>
                    <a:lstStyle/>
                    <a:p>
                      <a:endParaRPr lang="en-CA"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solidFill>
                  </a:tcPr>
                </a:tc>
                <a:tc>
                  <a:txBody>
                    <a:bodyPr/>
                    <a:lstStyle/>
                    <a:p>
                      <a:endParaRPr lang="en-CA"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solidFill>
                  </a:tcPr>
                </a:tc>
                <a:tc>
                  <a:txBody>
                    <a:bodyPr/>
                    <a:lstStyle/>
                    <a:p>
                      <a:endParaRPr lang="en-CA"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solidFill>
                  </a:tcPr>
                </a:tc>
                <a:tc>
                  <a:txBody>
                    <a:bodyPr/>
                    <a:lstStyle/>
                    <a:p>
                      <a:endParaRPr lang="en-CA"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solidFill>
                  </a:tcPr>
                </a:tc>
                <a:tc>
                  <a:txBody>
                    <a:bodyPr/>
                    <a:lstStyle/>
                    <a:p>
                      <a:endParaRPr lang="en-CA"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solidFill>
                  </a:tcPr>
                </a:tc>
              </a:tr>
            </a:tbl>
          </a:graphicData>
        </a:graphic>
      </p:graphicFrame>
      <p:sp>
        <p:nvSpPr>
          <p:cNvPr id="46" name="Rectangle 45"/>
          <p:cNvSpPr/>
          <p:nvPr/>
        </p:nvSpPr>
        <p:spPr>
          <a:xfrm>
            <a:off x="4611757" y="2484783"/>
            <a:ext cx="6639339" cy="371723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solidFill>
                  <a:schemeClr val="tx1"/>
                </a:solidFill>
              </a:rPr>
              <a:t>CUDA GPU Core</a:t>
            </a:r>
          </a:p>
          <a:p>
            <a:pPr algn="ctr"/>
            <a:endParaRPr lang="en-CA" sz="2800" b="1" dirty="0" smtClean="0">
              <a:solidFill>
                <a:schemeClr val="tx1"/>
              </a:solidFill>
            </a:endParaRPr>
          </a:p>
          <a:p>
            <a:pPr algn="ctr"/>
            <a:endParaRPr lang="en-CA" sz="2800" b="1" dirty="0" smtClean="0">
              <a:solidFill>
                <a:schemeClr val="tx1"/>
              </a:solidFill>
            </a:endParaRPr>
          </a:p>
          <a:p>
            <a:pPr algn="ctr"/>
            <a:endParaRPr lang="en-CA" sz="2800" b="1" dirty="0" smtClean="0">
              <a:solidFill>
                <a:schemeClr val="tx1"/>
              </a:solidFill>
            </a:endParaRPr>
          </a:p>
          <a:p>
            <a:pPr algn="ctr"/>
            <a:endParaRPr lang="en-CA" sz="2800" b="1" dirty="0" smtClean="0">
              <a:solidFill>
                <a:schemeClr val="tx1"/>
              </a:solidFill>
            </a:endParaRPr>
          </a:p>
          <a:p>
            <a:pPr algn="ctr"/>
            <a:endParaRPr lang="en-CA" sz="2800" b="1" dirty="0" smtClean="0">
              <a:solidFill>
                <a:schemeClr val="tx1"/>
              </a:solidFill>
            </a:endParaRPr>
          </a:p>
          <a:p>
            <a:pPr algn="ctr"/>
            <a:endParaRPr lang="en-CA" sz="2800" b="1" dirty="0" smtClean="0">
              <a:solidFill>
                <a:schemeClr val="tx1"/>
              </a:solidFill>
            </a:endParaRPr>
          </a:p>
          <a:p>
            <a:pPr algn="ctr"/>
            <a:endParaRPr lang="en-CA" sz="2800" b="1" dirty="0">
              <a:solidFill>
                <a:schemeClr val="tx1"/>
              </a:solidFill>
            </a:endParaRPr>
          </a:p>
        </p:txBody>
      </p:sp>
      <p:sp>
        <p:nvSpPr>
          <p:cNvPr id="48" name="Rectangle 47"/>
          <p:cNvSpPr/>
          <p:nvPr/>
        </p:nvSpPr>
        <p:spPr>
          <a:xfrm>
            <a:off x="4810541" y="3240156"/>
            <a:ext cx="1888433" cy="2842592"/>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solidFill>
                  <a:schemeClr val="tx1"/>
                </a:solidFill>
              </a:rPr>
              <a:t>SIMD</a:t>
            </a:r>
          </a:p>
          <a:p>
            <a:pPr algn="ctr"/>
            <a:endParaRPr lang="en-CA" sz="2800" b="1" dirty="0" smtClean="0">
              <a:solidFill>
                <a:schemeClr val="tx1"/>
              </a:solidFill>
            </a:endParaRPr>
          </a:p>
          <a:p>
            <a:pPr algn="ctr"/>
            <a:endParaRPr lang="en-CA" sz="2800" b="1" dirty="0" smtClean="0">
              <a:solidFill>
                <a:schemeClr val="tx1"/>
              </a:solidFill>
            </a:endParaRPr>
          </a:p>
          <a:p>
            <a:pPr algn="ctr"/>
            <a:endParaRPr lang="en-CA" sz="2800" b="1" dirty="0" smtClean="0">
              <a:solidFill>
                <a:schemeClr val="tx1"/>
              </a:solidFill>
            </a:endParaRPr>
          </a:p>
          <a:p>
            <a:pPr algn="ctr"/>
            <a:endParaRPr lang="en-CA" sz="2800" b="1" dirty="0" smtClean="0">
              <a:solidFill>
                <a:schemeClr val="tx1"/>
              </a:solidFill>
            </a:endParaRPr>
          </a:p>
          <a:p>
            <a:pPr algn="ctr"/>
            <a:endParaRPr lang="en-CA" sz="2800" b="1" dirty="0" smtClean="0">
              <a:solidFill>
                <a:schemeClr val="tx1"/>
              </a:solidFill>
            </a:endParaRPr>
          </a:p>
          <a:p>
            <a:pPr algn="ctr"/>
            <a:endParaRPr lang="en-CA" sz="2400" b="1" dirty="0">
              <a:solidFill>
                <a:schemeClr val="tx1"/>
              </a:solidFill>
            </a:endParaRPr>
          </a:p>
        </p:txBody>
      </p:sp>
      <p:sp>
        <p:nvSpPr>
          <p:cNvPr id="49" name="Rectangle 48"/>
          <p:cNvSpPr/>
          <p:nvPr/>
        </p:nvSpPr>
        <p:spPr>
          <a:xfrm>
            <a:off x="6858001" y="3240156"/>
            <a:ext cx="3756990" cy="284259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solidFill>
                  <a:schemeClr val="tx1"/>
                </a:solidFill>
              </a:rPr>
              <a:t>Shared Memory</a:t>
            </a:r>
          </a:p>
          <a:p>
            <a:pPr algn="ctr"/>
            <a:endParaRPr lang="en-CA" sz="2800" b="1" dirty="0" smtClean="0">
              <a:solidFill>
                <a:schemeClr val="tx1"/>
              </a:solidFill>
            </a:endParaRPr>
          </a:p>
          <a:p>
            <a:pPr algn="ctr"/>
            <a:endParaRPr lang="en-CA" sz="2800" b="1" dirty="0" smtClean="0">
              <a:solidFill>
                <a:schemeClr val="tx1"/>
              </a:solidFill>
            </a:endParaRPr>
          </a:p>
          <a:p>
            <a:pPr algn="ctr"/>
            <a:endParaRPr lang="en-CA" sz="2800" b="1" dirty="0" smtClean="0">
              <a:solidFill>
                <a:schemeClr val="tx1"/>
              </a:solidFill>
            </a:endParaRPr>
          </a:p>
          <a:p>
            <a:pPr algn="ctr"/>
            <a:endParaRPr lang="en-CA" sz="2800" b="1" dirty="0" smtClean="0">
              <a:solidFill>
                <a:schemeClr val="tx1"/>
              </a:solidFill>
            </a:endParaRPr>
          </a:p>
          <a:p>
            <a:pPr algn="ctr"/>
            <a:endParaRPr lang="en-CA" sz="2800" b="1" dirty="0" smtClean="0">
              <a:solidFill>
                <a:schemeClr val="tx1"/>
              </a:solidFill>
            </a:endParaRPr>
          </a:p>
          <a:p>
            <a:pPr algn="ctr"/>
            <a:endParaRPr lang="en-CA" sz="2400" b="1" dirty="0">
              <a:solidFill>
                <a:schemeClr val="tx1"/>
              </a:solidFill>
            </a:endParaRPr>
          </a:p>
        </p:txBody>
      </p:sp>
      <p:graphicFrame>
        <p:nvGraphicFramePr>
          <p:cNvPr id="47" name="Table 46"/>
          <p:cNvGraphicFramePr>
            <a:graphicFrameLocks noGrp="1"/>
          </p:cNvGraphicFramePr>
          <p:nvPr/>
        </p:nvGraphicFramePr>
        <p:xfrm>
          <a:off x="6302268" y="1653940"/>
          <a:ext cx="3535490" cy="651934"/>
        </p:xfrm>
        <a:graphic>
          <a:graphicData uri="http://schemas.openxmlformats.org/drawingml/2006/table">
            <a:tbl>
              <a:tblPr firstRow="1" bandRow="1">
                <a:tableStyleId>{5C22544A-7EE6-4342-B048-85BDC9FD1C3A}</a:tableStyleId>
              </a:tblPr>
              <a:tblGrid>
                <a:gridCol w="707098"/>
                <a:gridCol w="707098"/>
                <a:gridCol w="707098"/>
                <a:gridCol w="707098"/>
                <a:gridCol w="707098"/>
              </a:tblGrid>
              <a:tr h="651934">
                <a:tc>
                  <a:txBody>
                    <a:bodyPr/>
                    <a:lstStyle/>
                    <a:p>
                      <a:endParaRPr lang="en-CA"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30A0"/>
                    </a:solidFill>
                  </a:tcPr>
                </a:tc>
                <a:tc>
                  <a:txBody>
                    <a:bodyPr/>
                    <a:lstStyle/>
                    <a:p>
                      <a:endParaRPr lang="en-CA"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30A0"/>
                    </a:solidFill>
                  </a:tcPr>
                </a:tc>
                <a:tc>
                  <a:txBody>
                    <a:bodyPr/>
                    <a:lstStyle/>
                    <a:p>
                      <a:endParaRPr lang="en-CA"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30A0"/>
                    </a:solidFill>
                  </a:tcPr>
                </a:tc>
                <a:tc>
                  <a:txBody>
                    <a:bodyPr/>
                    <a:lstStyle/>
                    <a:p>
                      <a:endParaRPr lang="en-CA"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30A0"/>
                    </a:solidFill>
                  </a:tcPr>
                </a:tc>
                <a:tc>
                  <a:txBody>
                    <a:bodyPr/>
                    <a:lstStyle/>
                    <a:p>
                      <a:endParaRPr lang="en-CA"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30A0"/>
                    </a:solidFill>
                  </a:tcPr>
                </a:tc>
              </a:tr>
            </a:tbl>
          </a:graphicData>
        </a:graphic>
      </p:graphicFrame>
      <p:cxnSp>
        <p:nvCxnSpPr>
          <p:cNvPr id="40" name="Curved Connector 39"/>
          <p:cNvCxnSpPr/>
          <p:nvPr/>
        </p:nvCxnSpPr>
        <p:spPr>
          <a:xfrm rot="2700000">
            <a:off x="795986" y="3399173"/>
            <a:ext cx="1908313" cy="1411356"/>
          </a:xfrm>
          <a:prstGeom prst="curved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Curved Connector 40"/>
          <p:cNvCxnSpPr/>
          <p:nvPr/>
        </p:nvCxnSpPr>
        <p:spPr>
          <a:xfrm rot="2700000">
            <a:off x="935133" y="3399173"/>
            <a:ext cx="1908313" cy="1411356"/>
          </a:xfrm>
          <a:prstGeom prst="curvedConnector3">
            <a:avLst>
              <a:gd name="adj1" fmla="val 50000"/>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5" name="Curved Connector 44"/>
          <p:cNvCxnSpPr/>
          <p:nvPr/>
        </p:nvCxnSpPr>
        <p:spPr>
          <a:xfrm rot="2700000">
            <a:off x="1074282" y="3399173"/>
            <a:ext cx="1908313" cy="1411356"/>
          </a:xfrm>
          <a:prstGeom prst="curvedConnector3">
            <a:avLst>
              <a:gd name="adj1" fmla="val 50000"/>
            </a:avLst>
          </a:prstGeom>
          <a:ln w="28575">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50" name="Curved Connector 49"/>
          <p:cNvCxnSpPr/>
          <p:nvPr/>
        </p:nvCxnSpPr>
        <p:spPr>
          <a:xfrm rot="2700000">
            <a:off x="1213431" y="3399173"/>
            <a:ext cx="1908313" cy="1411356"/>
          </a:xfrm>
          <a:prstGeom prst="curvedConnector3">
            <a:avLst>
              <a:gd name="adj1" fmla="val 50000"/>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Curved Connector 50"/>
          <p:cNvCxnSpPr/>
          <p:nvPr/>
        </p:nvCxnSpPr>
        <p:spPr>
          <a:xfrm rot="2700000">
            <a:off x="1352578" y="3399173"/>
            <a:ext cx="1908313" cy="1411356"/>
          </a:xfrm>
          <a:prstGeom prst="curvedConnector3">
            <a:avLst>
              <a:gd name="adj1" fmla="val 50000"/>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2" name="Curved Connector 51"/>
          <p:cNvCxnSpPr/>
          <p:nvPr/>
        </p:nvCxnSpPr>
        <p:spPr>
          <a:xfrm rot="2700000">
            <a:off x="1491727" y="3399173"/>
            <a:ext cx="1908313" cy="1411356"/>
          </a:xfrm>
          <a:prstGeom prst="curvedConnector3">
            <a:avLst>
              <a:gd name="adj1" fmla="val 50000"/>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3" name="Curved Connector 52"/>
          <p:cNvCxnSpPr/>
          <p:nvPr/>
        </p:nvCxnSpPr>
        <p:spPr>
          <a:xfrm rot="2700000">
            <a:off x="1610996" y="3399173"/>
            <a:ext cx="1908313" cy="1411356"/>
          </a:xfrm>
          <a:prstGeom prst="curvedConnector3">
            <a:avLst>
              <a:gd name="adj1" fmla="val 50000"/>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4" name="Curved Connector 53"/>
          <p:cNvCxnSpPr/>
          <p:nvPr/>
        </p:nvCxnSpPr>
        <p:spPr>
          <a:xfrm rot="2700000">
            <a:off x="1750143" y="3399173"/>
            <a:ext cx="1908313" cy="1411356"/>
          </a:xfrm>
          <a:prstGeom prst="curvedConnector3">
            <a:avLst>
              <a:gd name="adj1" fmla="val 50000"/>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5" name="Curved Connector 54"/>
          <p:cNvCxnSpPr/>
          <p:nvPr/>
        </p:nvCxnSpPr>
        <p:spPr>
          <a:xfrm rot="2700000">
            <a:off x="1889292" y="3399173"/>
            <a:ext cx="1908313" cy="1411356"/>
          </a:xfrm>
          <a:prstGeom prst="curvedConnector3">
            <a:avLst>
              <a:gd name="adj1" fmla="val 50000"/>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1490869" y="2862470"/>
            <a:ext cx="735495" cy="2464904"/>
          </a:xfrm>
          <a:prstGeom prst="rect">
            <a:avLst/>
          </a:prstGeom>
          <a:noFill/>
          <a:ln w="571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Cloud 56"/>
          <p:cNvSpPr/>
          <p:nvPr/>
        </p:nvSpPr>
        <p:spPr>
          <a:xfrm>
            <a:off x="397565" y="1610139"/>
            <a:ext cx="8229600" cy="4393095"/>
          </a:xfrm>
          <a:prstGeom prst="cloud">
            <a:avLst/>
          </a:prstGeom>
          <a:solidFill>
            <a:schemeClr val="accent1">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b="1" dirty="0" smtClean="0">
                <a:solidFill>
                  <a:schemeClr val="tx2"/>
                </a:solidFill>
              </a:rPr>
              <a:t>The problem is finding </a:t>
            </a:r>
            <a:r>
              <a:rPr lang="en-CA" sz="4800" b="1" dirty="0" err="1" smtClean="0">
                <a:solidFill>
                  <a:schemeClr val="tx2"/>
                </a:solidFill>
              </a:rPr>
              <a:t>subarrays</a:t>
            </a:r>
            <a:r>
              <a:rPr lang="en-CA" sz="4800" b="1" dirty="0" smtClean="0">
                <a:solidFill>
                  <a:schemeClr val="tx2"/>
                </a:solidFill>
              </a:rPr>
              <a:t> that can be shared?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63" presetClass="path" presetSubtype="0" accel="50000" decel="50000" fill="hold" nodeType="clickEffect">
                                  <p:stCondLst>
                                    <p:cond delay="0"/>
                                  </p:stCondLst>
                                  <p:childTnLst>
                                    <p:animMotion origin="layout" path="M -4.35644E-6 3.7037E-7 L 0.31358 0.10718 " pathEditMode="relative" rAng="0" ptsTypes="AA">
                                      <p:cBhvr>
                                        <p:cTn id="44" dur="2000" fill="hold"/>
                                        <p:tgtEl>
                                          <p:spTgt spid="40"/>
                                        </p:tgtEl>
                                        <p:attrNameLst>
                                          <p:attrName>ppt_x</p:attrName>
                                          <p:attrName>ppt_y</p:attrName>
                                        </p:attrNameLst>
                                      </p:cBhvr>
                                      <p:rCtr x="157" y="53"/>
                                    </p:animMotion>
                                  </p:childTnLst>
                                </p:cTn>
                              </p:par>
                              <p:par>
                                <p:cTn id="45" presetID="63" presetClass="path" presetSubtype="0" accel="50000" decel="50000" fill="hold" nodeType="withEffect">
                                  <p:stCondLst>
                                    <p:cond delay="0"/>
                                  </p:stCondLst>
                                  <p:childTnLst>
                                    <p:animMotion origin="layout" path="M 1.33924E-6 3.7037E-7 L 0.31514 0.10718 " pathEditMode="relative" rAng="0" ptsTypes="AA">
                                      <p:cBhvr>
                                        <p:cTn id="46" dur="2000" fill="hold"/>
                                        <p:tgtEl>
                                          <p:spTgt spid="41"/>
                                        </p:tgtEl>
                                        <p:attrNameLst>
                                          <p:attrName>ppt_x</p:attrName>
                                          <p:attrName>ppt_y</p:attrName>
                                        </p:attrNameLst>
                                      </p:cBhvr>
                                      <p:rCtr x="158" y="53"/>
                                    </p:animMotion>
                                  </p:childTnLst>
                                </p:cTn>
                              </p:par>
                              <p:par>
                                <p:cTn id="47" presetID="63" presetClass="path" presetSubtype="0" accel="50000" decel="50000" fill="hold" nodeType="withEffect">
                                  <p:stCondLst>
                                    <p:cond delay="0"/>
                                  </p:stCondLst>
                                  <p:childTnLst>
                                    <p:animMotion origin="layout" path="M -2.96509E-6 3.7037E-7 L 0.31996 0.11018 " pathEditMode="relative" rAng="0" ptsTypes="AA">
                                      <p:cBhvr>
                                        <p:cTn id="48" dur="2000" fill="hold"/>
                                        <p:tgtEl>
                                          <p:spTgt spid="45"/>
                                        </p:tgtEl>
                                        <p:attrNameLst>
                                          <p:attrName>ppt_x</p:attrName>
                                          <p:attrName>ppt_y</p:attrName>
                                        </p:attrNameLst>
                                      </p:cBhvr>
                                      <p:rCtr x="160" y="55"/>
                                    </p:animMotion>
                                  </p:childTnLst>
                                </p:cTn>
                              </p:par>
                              <p:par>
                                <p:cTn id="49" presetID="63" presetClass="path" presetSubtype="0" accel="50000" decel="50000" fill="hold" grpId="1" nodeType="withEffect">
                                  <p:stCondLst>
                                    <p:cond delay="0"/>
                                  </p:stCondLst>
                                  <p:childTnLst>
                                    <p:animMotion origin="layout" path="M -3.13705E-6 4.07407E-6 L 0.31853 0.1074 " pathEditMode="relative" rAng="0" ptsTypes="AA">
                                      <p:cBhvr>
                                        <p:cTn id="50" dur="2000" fill="hold"/>
                                        <p:tgtEl>
                                          <p:spTgt spid="56"/>
                                        </p:tgtEl>
                                        <p:attrNameLst>
                                          <p:attrName>ppt_x</p:attrName>
                                          <p:attrName>ppt_y</p:attrName>
                                        </p:attrNameLst>
                                      </p:cBhvr>
                                      <p:rCtr x="159" y="54"/>
                                    </p:animMotion>
                                  </p:childTnLst>
                                </p:cTn>
                              </p:par>
                              <p:par>
                                <p:cTn id="51" presetID="1" presetClass="entr" presetSubtype="0"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42" presetClass="path" presetSubtype="0" accel="50000" decel="50000" fill="hold" nodeType="withEffect">
                                  <p:stCondLst>
                                    <p:cond delay="0"/>
                                  </p:stCondLst>
                                  <p:childTnLst>
                                    <p:animMotion origin="layout" path="M -3.85096E-6 2.59259E-6 L 0.05381 0.36875 " pathEditMode="relative" rAng="0" ptsTypes="AA">
                                      <p:cBhvr>
                                        <p:cTn id="54" dur="2000" fill="hold"/>
                                        <p:tgtEl>
                                          <p:spTgt spid="47"/>
                                        </p:tgtEl>
                                        <p:attrNameLst>
                                          <p:attrName>ppt_x</p:attrName>
                                          <p:attrName>ppt_y</p:attrName>
                                        </p:attrNameLst>
                                      </p:cBhvr>
                                      <p:rCtr x="27" y="184"/>
                                    </p:animMotion>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9" grpId="0" animBg="1"/>
      <p:bldP spid="56" grpId="0" animBg="1"/>
      <p:bldP spid="56" grpId="1" animBg="1"/>
      <p:bldP spid="5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Optimization: Cache Sharing (3)</a:t>
            </a:r>
            <a:endParaRPr lang="en-CA" dirty="0"/>
          </a:p>
        </p:txBody>
      </p:sp>
      <p:sp>
        <p:nvSpPr>
          <p:cNvPr id="3" name="Content Placeholder 2"/>
          <p:cNvSpPr>
            <a:spLocks noGrp="1"/>
          </p:cNvSpPr>
          <p:nvPr>
            <p:ph idx="1"/>
          </p:nvPr>
        </p:nvSpPr>
        <p:spPr/>
        <p:txBody>
          <a:bodyPr/>
          <a:lstStyle/>
          <a:p>
            <a:r>
              <a:rPr lang="en-CA" dirty="0" smtClean="0"/>
              <a:t>Problem:</a:t>
            </a:r>
          </a:p>
          <a:p>
            <a:pPr lvl="1"/>
            <a:r>
              <a:rPr lang="en-CA" dirty="0" smtClean="0"/>
              <a:t>How to find out if </a:t>
            </a:r>
            <a:r>
              <a:rPr lang="en-CA" dirty="0" err="1" smtClean="0"/>
              <a:t>subarray</a:t>
            </a:r>
            <a:r>
              <a:rPr lang="en-CA" dirty="0" smtClean="0"/>
              <a:t> can be shared?</a:t>
            </a:r>
          </a:p>
          <a:p>
            <a:endParaRPr lang="en-CA" dirty="0" smtClean="0"/>
          </a:p>
          <a:p>
            <a:r>
              <a:rPr lang="en-CA" dirty="0" smtClean="0"/>
              <a:t>Inputs: </a:t>
            </a:r>
          </a:p>
          <a:p>
            <a:pPr lvl="1"/>
            <a:r>
              <a:rPr lang="en-CA" dirty="0" smtClean="0"/>
              <a:t>Specifications of outer parallel loops (# of iterations, increment steps)</a:t>
            </a:r>
          </a:p>
          <a:p>
            <a:pPr lvl="1"/>
            <a:r>
              <a:rPr lang="en-CA" dirty="0" smtClean="0"/>
              <a:t>Cache directive’s </a:t>
            </a:r>
            <a:r>
              <a:rPr lang="en-CA" dirty="0" err="1" smtClean="0"/>
              <a:t>subarray’s</a:t>
            </a:r>
            <a:r>
              <a:rPr lang="en-CA" dirty="0" smtClean="0"/>
              <a:t> start &amp; length</a:t>
            </a:r>
          </a:p>
          <a:p>
            <a:pPr lvl="1"/>
            <a:endParaRPr lang="en-CA" dirty="0" smtClean="0"/>
          </a:p>
          <a:p>
            <a:r>
              <a:rPr lang="en-CA" dirty="0" smtClean="0"/>
              <a:t>Output:</a:t>
            </a:r>
          </a:p>
          <a:p>
            <a:pPr lvl="1"/>
            <a:r>
              <a:rPr lang="en-CA" dirty="0" err="1" smtClean="0"/>
              <a:t>Subarrays</a:t>
            </a:r>
            <a:r>
              <a:rPr lang="en-CA" dirty="0" smtClean="0"/>
              <a:t> that can be shared</a:t>
            </a:r>
          </a:p>
          <a:p>
            <a:pPr lvl="1"/>
            <a:r>
              <a:rPr lang="en-CA" dirty="0" smtClean="0"/>
              <a:t>If </a:t>
            </a:r>
            <a:r>
              <a:rPr lang="en-CA" dirty="0" err="1" smtClean="0"/>
              <a:t>subarray</a:t>
            </a:r>
            <a:r>
              <a:rPr lang="en-CA" dirty="0" smtClean="0"/>
              <a:t> can be shared, pointers pointing to the location of cache associated with the iteration, in the shared space</a:t>
            </a:r>
          </a:p>
          <a:p>
            <a:pPr lvl="1"/>
            <a:r>
              <a:rPr lang="en-CA" dirty="0" smtClean="0"/>
              <a:t>If </a:t>
            </a:r>
            <a:r>
              <a:rPr lang="en-CA" dirty="0" err="1" smtClean="0"/>
              <a:t>subarray</a:t>
            </a:r>
            <a:r>
              <a:rPr lang="en-CA" dirty="0" smtClean="0"/>
              <a:t> can be shared, size of the new shared cache</a:t>
            </a:r>
          </a:p>
        </p:txBody>
      </p:sp>
      <p:sp>
        <p:nvSpPr>
          <p:cNvPr id="4" name="Slide Number Placeholder 3"/>
          <p:cNvSpPr>
            <a:spLocks noGrp="1"/>
          </p:cNvSpPr>
          <p:nvPr>
            <p:ph type="sldNum" sz="quarter" idx="12"/>
          </p:nvPr>
        </p:nvSpPr>
        <p:spPr/>
        <p:txBody>
          <a:bodyPr/>
          <a:lstStyle/>
          <a:p>
            <a:fld id="{8D1216BD-D883-4A83-AB2B-6734D0E33A7A}" type="slidenum">
              <a:rPr lang="en-US" smtClean="0"/>
              <a:pPr/>
              <a:t>19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Directive-based Accelerator Programming Models</a:t>
            </a:r>
            <a:endParaRPr lang="en-CA" dirty="0"/>
          </a:p>
        </p:txBody>
      </p:sp>
      <p:sp>
        <p:nvSpPr>
          <p:cNvPr id="3" name="Content Placeholder 2"/>
          <p:cNvSpPr>
            <a:spLocks noGrp="1"/>
          </p:cNvSpPr>
          <p:nvPr>
            <p:ph idx="1"/>
          </p:nvPr>
        </p:nvSpPr>
        <p:spPr/>
        <p:txBody>
          <a:bodyPr/>
          <a:lstStyle/>
          <a:p>
            <a:endParaRPr lang="en-CA" dirty="0"/>
          </a:p>
        </p:txBody>
      </p:sp>
      <p:sp>
        <p:nvSpPr>
          <p:cNvPr id="4" name="Slide Number Placeholder 3"/>
          <p:cNvSpPr>
            <a:spLocks noGrp="1"/>
          </p:cNvSpPr>
          <p:nvPr>
            <p:ph type="sldNum" sz="quarter" idx="12"/>
          </p:nvPr>
        </p:nvSpPr>
        <p:spPr/>
        <p:txBody>
          <a:bodyPr/>
          <a:lstStyle/>
          <a:p>
            <a:fld id="{8D1216BD-D883-4A83-AB2B-6734D0E33A7A}" type="slidenum">
              <a:rPr lang="en-US" smtClean="0"/>
              <a:pPr/>
              <a:t>2</a:t>
            </a:fld>
            <a:endParaRPr lang="en-US" dirty="0"/>
          </a:p>
        </p:txBody>
      </p:sp>
      <p:cxnSp>
        <p:nvCxnSpPr>
          <p:cNvPr id="7" name="Straight Arrow Connector 6"/>
          <p:cNvCxnSpPr/>
          <p:nvPr/>
        </p:nvCxnSpPr>
        <p:spPr>
          <a:xfrm>
            <a:off x="10789920" y="1417320"/>
            <a:ext cx="0" cy="3352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16200000">
            <a:off x="9510222" y="2865120"/>
            <a:ext cx="2097882" cy="369332"/>
          </a:xfrm>
          <a:prstGeom prst="rect">
            <a:avLst/>
          </a:prstGeom>
          <a:noFill/>
        </p:spPr>
        <p:txBody>
          <a:bodyPr wrap="none" rtlCol="0">
            <a:spAutoFit/>
          </a:bodyPr>
          <a:lstStyle/>
          <a:p>
            <a:r>
              <a:rPr lang="en-CA" b="1" dirty="0" smtClean="0">
                <a:solidFill>
                  <a:srgbClr val="FF0000"/>
                </a:solidFill>
              </a:rPr>
              <a:t>Higher Performance</a:t>
            </a:r>
            <a:endParaRPr lang="en-CA" b="1" dirty="0">
              <a:solidFill>
                <a:srgbClr val="FF0000"/>
              </a:solidFill>
            </a:endParaRPr>
          </a:p>
        </p:txBody>
      </p:sp>
      <p:cxnSp>
        <p:nvCxnSpPr>
          <p:cNvPr id="9" name="Straight Arrow Connector 8"/>
          <p:cNvCxnSpPr/>
          <p:nvPr/>
        </p:nvCxnSpPr>
        <p:spPr>
          <a:xfrm flipV="1">
            <a:off x="11399520" y="1432560"/>
            <a:ext cx="0" cy="329184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6200000">
            <a:off x="9817116" y="2865120"/>
            <a:ext cx="2703304" cy="369332"/>
          </a:xfrm>
          <a:prstGeom prst="rect">
            <a:avLst/>
          </a:prstGeom>
          <a:noFill/>
          <a:ln>
            <a:noFill/>
          </a:ln>
        </p:spPr>
        <p:txBody>
          <a:bodyPr wrap="none" rtlCol="0">
            <a:spAutoFit/>
          </a:bodyPr>
          <a:lstStyle/>
          <a:p>
            <a:r>
              <a:rPr lang="en-CA" b="1" dirty="0" smtClean="0">
                <a:solidFill>
                  <a:srgbClr val="00B050"/>
                </a:solidFill>
              </a:rPr>
              <a:t>Lower Development Effort</a:t>
            </a:r>
            <a:endParaRPr lang="en-CA" b="1" dirty="0">
              <a:solidFill>
                <a:srgbClr val="00B050"/>
              </a:solidFill>
            </a:endParaRPr>
          </a:p>
        </p:txBody>
      </p:sp>
      <p:pic>
        <p:nvPicPr>
          <p:cNvPr id="49156" name="Picture 4"/>
          <p:cNvPicPr>
            <a:picLocks noChangeAspect="1" noChangeArrowheads="1"/>
          </p:cNvPicPr>
          <p:nvPr/>
        </p:nvPicPr>
        <p:blipFill>
          <a:blip r:embed="rId3" cstate="print"/>
          <a:srcRect/>
          <a:stretch>
            <a:fillRect/>
          </a:stretch>
        </p:blipFill>
        <p:spPr bwMode="auto">
          <a:xfrm>
            <a:off x="979606" y="1109269"/>
            <a:ext cx="9337202" cy="5137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Optimization: Cache Sharing (4)</a:t>
            </a:r>
            <a:endParaRPr lang="en-CA" dirty="0"/>
          </a:p>
        </p:txBody>
      </p:sp>
      <p:sp>
        <p:nvSpPr>
          <p:cNvPr id="3" name="Content Placeholder 2"/>
          <p:cNvSpPr>
            <a:spLocks noGrp="1"/>
          </p:cNvSpPr>
          <p:nvPr>
            <p:ph idx="1"/>
          </p:nvPr>
        </p:nvSpPr>
        <p:spPr>
          <a:xfrm>
            <a:off x="280219" y="1106128"/>
            <a:ext cx="11636478" cy="5340391"/>
          </a:xfrm>
        </p:spPr>
        <p:txBody>
          <a:bodyPr>
            <a:normAutofit/>
          </a:bodyPr>
          <a:lstStyle/>
          <a:p>
            <a:r>
              <a:rPr lang="en-CA" dirty="0" smtClean="0"/>
              <a:t>Proposed compiler pass to find sharable caches:</a:t>
            </a:r>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p:txBody>
      </p:sp>
      <p:sp>
        <p:nvSpPr>
          <p:cNvPr id="4" name="Slide Number Placeholder 3"/>
          <p:cNvSpPr>
            <a:spLocks noGrp="1"/>
          </p:cNvSpPr>
          <p:nvPr>
            <p:ph type="sldNum" sz="quarter" idx="12"/>
          </p:nvPr>
        </p:nvSpPr>
        <p:spPr/>
        <p:txBody>
          <a:bodyPr/>
          <a:lstStyle/>
          <a:p>
            <a:fld id="{8D1216BD-D883-4A83-AB2B-6734D0E33A7A}" type="slidenum">
              <a:rPr lang="en-US" smtClean="0"/>
              <a:pPr/>
              <a:t>20</a:t>
            </a:fld>
            <a:endParaRPr lang="en-US" dirty="0"/>
          </a:p>
        </p:txBody>
      </p:sp>
      <p:sp>
        <p:nvSpPr>
          <p:cNvPr id="5" name="TextBox 4"/>
          <p:cNvSpPr txBox="1"/>
          <p:nvPr/>
        </p:nvSpPr>
        <p:spPr>
          <a:xfrm>
            <a:off x="536713" y="1533108"/>
            <a:ext cx="5544048" cy="3970318"/>
          </a:xfrm>
          <a:prstGeom prst="rect">
            <a:avLst/>
          </a:prstGeom>
          <a:noFill/>
        </p:spPr>
        <p:txBody>
          <a:bodyPr wrap="square" rtlCol="0">
            <a:spAutoFit/>
          </a:bodyPr>
          <a:lstStyle/>
          <a:p>
            <a:r>
              <a:rPr lang="en-CA" b="1" dirty="0" smtClean="0">
                <a:latin typeface="Lucida Sans" pitchFamily="34" charset="0"/>
              </a:rPr>
              <a:t>input:</a:t>
            </a:r>
          </a:p>
          <a:p>
            <a:r>
              <a:rPr lang="en-CA" dirty="0" smtClean="0">
                <a:latin typeface="Lucida Sans" pitchFamily="34" charset="0"/>
              </a:rPr>
              <a:t> SBs &lt;= </a:t>
            </a:r>
            <a:r>
              <a:rPr lang="en-CA" dirty="0" err="1" smtClean="0">
                <a:latin typeface="Lucida Sans" pitchFamily="34" charset="0"/>
              </a:rPr>
              <a:t>subarrays</a:t>
            </a:r>
            <a:r>
              <a:rPr lang="en-CA" dirty="0" smtClean="0">
                <a:latin typeface="Lucida Sans" pitchFamily="34" charset="0"/>
              </a:rPr>
              <a:t> listed in cache directive</a:t>
            </a:r>
          </a:p>
          <a:p>
            <a:r>
              <a:rPr lang="en-CA" dirty="0" smtClean="0">
                <a:latin typeface="Lucida Sans" pitchFamily="34" charset="0"/>
              </a:rPr>
              <a:t> IDs &lt;= induction variables associated</a:t>
            </a:r>
          </a:p>
          <a:p>
            <a:r>
              <a:rPr lang="en-CA" dirty="0" smtClean="0">
                <a:latin typeface="Lucida Sans" pitchFamily="34" charset="0"/>
              </a:rPr>
              <a:t>        with outer parallel loops</a:t>
            </a:r>
          </a:p>
          <a:p>
            <a:r>
              <a:rPr lang="en-CA" dirty="0" smtClean="0">
                <a:latin typeface="Lucida Sans" pitchFamily="34" charset="0"/>
              </a:rPr>
              <a:t> LPs &lt;= outer parallel loops increment steps</a:t>
            </a:r>
          </a:p>
          <a:p>
            <a:endParaRPr lang="en-CA" dirty="0" smtClean="0">
              <a:latin typeface="Lucida Sans" pitchFamily="34" charset="0"/>
            </a:endParaRPr>
          </a:p>
          <a:p>
            <a:r>
              <a:rPr lang="en-CA" b="1" dirty="0" smtClean="0">
                <a:latin typeface="Lucida Sans" pitchFamily="34" charset="0"/>
              </a:rPr>
              <a:t>output:</a:t>
            </a:r>
          </a:p>
          <a:p>
            <a:r>
              <a:rPr lang="en-CA" dirty="0" smtClean="0">
                <a:latin typeface="Lucida Sans" pitchFamily="34" charset="0"/>
              </a:rPr>
              <a:t> SHs &lt;= </a:t>
            </a:r>
            <a:r>
              <a:rPr lang="en-CA" dirty="0" err="1" smtClean="0">
                <a:latin typeface="Lucida Sans" pitchFamily="34" charset="0"/>
              </a:rPr>
              <a:t>boolean</a:t>
            </a:r>
            <a:r>
              <a:rPr lang="en-CA" dirty="0" smtClean="0">
                <a:latin typeface="Lucida Sans" pitchFamily="34" charset="0"/>
              </a:rPr>
              <a:t> vector indicating the</a:t>
            </a:r>
          </a:p>
          <a:p>
            <a:r>
              <a:rPr lang="en-CA" dirty="0" smtClean="0">
                <a:latin typeface="Lucida Sans" pitchFamily="34" charset="0"/>
              </a:rPr>
              <a:t>         </a:t>
            </a:r>
            <a:r>
              <a:rPr lang="en-CA" dirty="0" err="1" smtClean="0">
                <a:latin typeface="Lucida Sans" pitchFamily="34" charset="0"/>
              </a:rPr>
              <a:t>subarary</a:t>
            </a:r>
            <a:r>
              <a:rPr lang="en-CA" dirty="0" smtClean="0">
                <a:latin typeface="Lucida Sans" pitchFamily="34" charset="0"/>
              </a:rPr>
              <a:t> is shared among</a:t>
            </a:r>
          </a:p>
          <a:p>
            <a:r>
              <a:rPr lang="en-CA" dirty="0" smtClean="0">
                <a:latin typeface="Lucida Sans" pitchFamily="34" charset="0"/>
              </a:rPr>
              <a:t>         iterations or not</a:t>
            </a:r>
          </a:p>
          <a:p>
            <a:r>
              <a:rPr lang="en-CA" dirty="0" smtClean="0">
                <a:latin typeface="Lucida Sans" pitchFamily="34" charset="0"/>
              </a:rPr>
              <a:t> RGs &lt;= an expression pointing to</a:t>
            </a:r>
          </a:p>
          <a:p>
            <a:r>
              <a:rPr lang="en-CA" dirty="0" smtClean="0">
                <a:latin typeface="Lucida Sans" pitchFamily="34" charset="0"/>
              </a:rPr>
              <a:t>         beginning of the range cached</a:t>
            </a:r>
          </a:p>
          <a:p>
            <a:r>
              <a:rPr lang="en-CA" dirty="0" smtClean="0">
                <a:latin typeface="Lucida Sans" pitchFamily="34" charset="0"/>
              </a:rPr>
              <a:t>         for the iteration</a:t>
            </a:r>
          </a:p>
          <a:p>
            <a:r>
              <a:rPr lang="en-CA" dirty="0" smtClean="0">
                <a:latin typeface="Lucida Sans" pitchFamily="34" charset="0"/>
              </a:rPr>
              <a:t> CSs &lt;= cache size associated with each SBs</a:t>
            </a:r>
          </a:p>
        </p:txBody>
      </p:sp>
      <p:sp>
        <p:nvSpPr>
          <p:cNvPr id="6" name="Rectangle 5"/>
          <p:cNvSpPr/>
          <p:nvPr/>
        </p:nvSpPr>
        <p:spPr>
          <a:xfrm>
            <a:off x="6321286" y="1568440"/>
            <a:ext cx="5383033" cy="3785652"/>
          </a:xfrm>
          <a:prstGeom prst="rect">
            <a:avLst/>
          </a:prstGeom>
        </p:spPr>
        <p:txBody>
          <a:bodyPr wrap="square">
            <a:spAutoFit/>
          </a:bodyPr>
          <a:lstStyle/>
          <a:p>
            <a:r>
              <a:rPr lang="en-CA" sz="2000" b="1" dirty="0" smtClean="0">
                <a:latin typeface="Lucida Sans Unicode" pitchFamily="34" charset="0"/>
                <a:cs typeface="Lucida Sans Unicode" pitchFamily="34" charset="0"/>
              </a:rPr>
              <a:t>for </a:t>
            </a:r>
            <a:r>
              <a:rPr lang="en-CA" sz="2000" dirty="0" err="1" smtClean="0">
                <a:latin typeface="Lucida Sans Unicode" pitchFamily="34" charset="0"/>
                <a:cs typeface="Lucida Sans Unicode" pitchFamily="34" charset="0"/>
              </a:rPr>
              <a:t>sb</a:t>
            </a:r>
            <a:r>
              <a:rPr lang="en-CA" sz="2000" b="1" dirty="0" smtClean="0">
                <a:latin typeface="Lucida Sans Unicode" pitchFamily="34" charset="0"/>
                <a:cs typeface="Lucida Sans Unicode" pitchFamily="34" charset="0"/>
              </a:rPr>
              <a:t> in </a:t>
            </a:r>
            <a:r>
              <a:rPr lang="en-CA" sz="2000" dirty="0" smtClean="0">
                <a:latin typeface="Lucida Sans Unicode" pitchFamily="34" charset="0"/>
                <a:cs typeface="Lucida Sans Unicode" pitchFamily="34" charset="0"/>
              </a:rPr>
              <a:t>SBs</a:t>
            </a:r>
            <a:r>
              <a:rPr lang="en-CA" sz="2000" b="1" dirty="0" smtClean="0">
                <a:latin typeface="Lucida Sans Unicode" pitchFamily="34" charset="0"/>
                <a:cs typeface="Lucida Sans Unicode" pitchFamily="34" charset="0"/>
              </a:rPr>
              <a:t>:</a:t>
            </a:r>
          </a:p>
          <a:p>
            <a:r>
              <a:rPr lang="en-CA" sz="2000" dirty="0" smtClean="0">
                <a:latin typeface="Lucida Sans Unicode" pitchFamily="34" charset="0"/>
                <a:cs typeface="Lucida Sans Unicode" pitchFamily="34" charset="0"/>
              </a:rPr>
              <a:t>  start, length &lt;= </a:t>
            </a:r>
            <a:r>
              <a:rPr lang="en-CA" sz="2000" dirty="0" err="1" smtClean="0">
                <a:latin typeface="Lucida Sans Unicode" pitchFamily="34" charset="0"/>
                <a:cs typeface="Lucida Sans Unicode" pitchFamily="34" charset="0"/>
              </a:rPr>
              <a:t>sb</a:t>
            </a:r>
            <a:endParaRPr lang="en-CA" sz="2000" dirty="0" smtClean="0">
              <a:latin typeface="Lucida Sans Unicode" pitchFamily="34" charset="0"/>
              <a:cs typeface="Lucida Sans Unicode" pitchFamily="34" charset="0"/>
            </a:endParaRPr>
          </a:p>
          <a:p>
            <a:r>
              <a:rPr lang="en-CA" sz="2000" dirty="0" smtClean="0">
                <a:latin typeface="Lucida Sans Unicode" pitchFamily="34" charset="0"/>
                <a:cs typeface="Lucida Sans Unicode" pitchFamily="34" charset="0"/>
              </a:rPr>
              <a:t>  A, B &lt;= decompose(start, IDs)</a:t>
            </a:r>
          </a:p>
          <a:p>
            <a:r>
              <a:rPr lang="en-CA" sz="2000" dirty="0" smtClean="0">
                <a:latin typeface="Lucida Sans Unicode" pitchFamily="34" charset="0"/>
                <a:cs typeface="Lucida Sans Unicode" pitchFamily="34" charset="0"/>
              </a:rPr>
              <a:t>  </a:t>
            </a:r>
            <a:r>
              <a:rPr lang="en-CA" sz="2000" b="1" dirty="0" smtClean="0">
                <a:latin typeface="Lucida Sans Unicode" pitchFamily="34" charset="0"/>
                <a:cs typeface="Lucida Sans Unicode" pitchFamily="34" charset="0"/>
              </a:rPr>
              <a:t>if</a:t>
            </a:r>
            <a:r>
              <a:rPr lang="en-CA" sz="2000" dirty="0" smtClean="0">
                <a:latin typeface="Lucida Sans Unicode" pitchFamily="34" charset="0"/>
                <a:cs typeface="Lucida Sans Unicode" pitchFamily="34" charset="0"/>
              </a:rPr>
              <a:t> (A in IDs) </a:t>
            </a:r>
            <a:r>
              <a:rPr lang="en-CA" sz="2000" b="1" dirty="0" smtClean="0">
                <a:latin typeface="Lucida Sans Unicode" pitchFamily="34" charset="0"/>
                <a:cs typeface="Lucida Sans Unicode" pitchFamily="34" charset="0"/>
              </a:rPr>
              <a:t>and</a:t>
            </a:r>
            <a:r>
              <a:rPr lang="en-CA" sz="2000" dirty="0" smtClean="0">
                <a:latin typeface="Lucida Sans Unicode" pitchFamily="34" charset="0"/>
                <a:cs typeface="Lucida Sans Unicode" pitchFamily="34" charset="0"/>
              </a:rPr>
              <a:t> (abs(LPs[A]) == 1)</a:t>
            </a:r>
            <a:r>
              <a:rPr lang="en-CA" sz="2000" b="1" dirty="0" smtClean="0">
                <a:latin typeface="Lucida Sans Unicode" pitchFamily="34" charset="0"/>
                <a:cs typeface="Lucida Sans Unicode" pitchFamily="34" charset="0"/>
              </a:rPr>
              <a:t>:</a:t>
            </a:r>
          </a:p>
          <a:p>
            <a:r>
              <a:rPr lang="en-CA" sz="2000" dirty="0" smtClean="0">
                <a:latin typeface="Lucida Sans Unicode" pitchFamily="34" charset="0"/>
                <a:cs typeface="Lucida Sans Unicode" pitchFamily="34" charset="0"/>
              </a:rPr>
              <a:t>    // </a:t>
            </a:r>
            <a:r>
              <a:rPr lang="en-CA" sz="2000" dirty="0" err="1" smtClean="0">
                <a:latin typeface="Lucida Sans Unicode" pitchFamily="34" charset="0"/>
                <a:cs typeface="Lucida Sans Unicode" pitchFamily="34" charset="0"/>
              </a:rPr>
              <a:t>subarray</a:t>
            </a:r>
            <a:r>
              <a:rPr lang="en-CA" sz="2000" dirty="0" smtClean="0">
                <a:latin typeface="Lucida Sans Unicode" pitchFamily="34" charset="0"/>
                <a:cs typeface="Lucida Sans Unicode" pitchFamily="34" charset="0"/>
              </a:rPr>
              <a:t> can be shared</a:t>
            </a:r>
          </a:p>
          <a:p>
            <a:r>
              <a:rPr lang="en-CA" sz="2000" dirty="0" smtClean="0">
                <a:latin typeface="Lucida Sans Unicode" pitchFamily="34" charset="0"/>
                <a:cs typeface="Lucida Sans Unicode" pitchFamily="34" charset="0"/>
              </a:rPr>
              <a:t>    SHs[</a:t>
            </a:r>
            <a:r>
              <a:rPr lang="en-CA" sz="2000" dirty="0" err="1" smtClean="0">
                <a:latin typeface="Lucida Sans Unicode" pitchFamily="34" charset="0"/>
                <a:cs typeface="Lucida Sans Unicode" pitchFamily="34" charset="0"/>
              </a:rPr>
              <a:t>sb</a:t>
            </a:r>
            <a:r>
              <a:rPr lang="en-CA" sz="2000" dirty="0" smtClean="0">
                <a:latin typeface="Lucida Sans Unicode" pitchFamily="34" charset="0"/>
                <a:cs typeface="Lucida Sans Unicode" pitchFamily="34" charset="0"/>
              </a:rPr>
              <a:t>] = True</a:t>
            </a:r>
          </a:p>
          <a:p>
            <a:r>
              <a:rPr lang="en-CA" sz="2000" dirty="0" smtClean="0">
                <a:latin typeface="Lucida Sans Unicode" pitchFamily="34" charset="0"/>
                <a:cs typeface="Lucida Sans Unicode" pitchFamily="34" charset="0"/>
              </a:rPr>
              <a:t>    CSs[</a:t>
            </a:r>
            <a:r>
              <a:rPr lang="en-CA" sz="2000" dirty="0" err="1" smtClean="0">
                <a:latin typeface="Lucida Sans Unicode" pitchFamily="34" charset="0"/>
                <a:cs typeface="Lucida Sans Unicode" pitchFamily="34" charset="0"/>
              </a:rPr>
              <a:t>sb</a:t>
            </a:r>
            <a:r>
              <a:rPr lang="en-CA" sz="2000" dirty="0" smtClean="0">
                <a:latin typeface="Lucida Sans Unicode" pitchFamily="34" charset="0"/>
                <a:cs typeface="Lucida Sans Unicode" pitchFamily="34" charset="0"/>
              </a:rPr>
              <a:t>] = </a:t>
            </a:r>
            <a:r>
              <a:rPr lang="en-CA" sz="2000" dirty="0" err="1" smtClean="0">
                <a:latin typeface="Lucida Sans Unicode" pitchFamily="34" charset="0"/>
                <a:cs typeface="Lucida Sans Unicode" pitchFamily="34" charset="0"/>
              </a:rPr>
              <a:t>length+blockDim.x</a:t>
            </a:r>
            <a:endParaRPr lang="en-CA" sz="2000" dirty="0" smtClean="0">
              <a:latin typeface="Lucida Sans Unicode" pitchFamily="34" charset="0"/>
              <a:cs typeface="Lucida Sans Unicode" pitchFamily="34" charset="0"/>
            </a:endParaRPr>
          </a:p>
          <a:p>
            <a:r>
              <a:rPr lang="en-CA" sz="2000" dirty="0" smtClean="0">
                <a:latin typeface="Lucida Sans Unicode" pitchFamily="34" charset="0"/>
                <a:cs typeface="Lucida Sans Unicode" pitchFamily="34" charset="0"/>
              </a:rPr>
              <a:t>    RGs[</a:t>
            </a:r>
            <a:r>
              <a:rPr lang="en-CA" sz="2000" dirty="0" err="1" smtClean="0">
                <a:latin typeface="Lucida Sans Unicode" pitchFamily="34" charset="0"/>
                <a:cs typeface="Lucida Sans Unicode" pitchFamily="34" charset="0"/>
              </a:rPr>
              <a:t>sb</a:t>
            </a:r>
            <a:r>
              <a:rPr lang="en-CA" sz="2000" dirty="0" smtClean="0">
                <a:latin typeface="Lucida Sans Unicode" pitchFamily="34" charset="0"/>
                <a:cs typeface="Lucida Sans Unicode" pitchFamily="34" charset="0"/>
              </a:rPr>
              <a:t>] = A + B – LPs[A] * </a:t>
            </a:r>
            <a:r>
              <a:rPr lang="en-CA" sz="2000" dirty="0" err="1" smtClean="0">
                <a:latin typeface="Lucida Sans Unicode" pitchFamily="34" charset="0"/>
                <a:cs typeface="Lucida Sans Unicode" pitchFamily="34" charset="0"/>
              </a:rPr>
              <a:t>threadIdx.x</a:t>
            </a:r>
            <a:endParaRPr lang="en-CA" sz="2000" dirty="0" smtClean="0">
              <a:latin typeface="Lucida Sans Unicode" pitchFamily="34" charset="0"/>
              <a:cs typeface="Lucida Sans Unicode" pitchFamily="34" charset="0"/>
            </a:endParaRPr>
          </a:p>
          <a:p>
            <a:r>
              <a:rPr lang="en-CA" sz="2000" dirty="0" smtClean="0">
                <a:latin typeface="Lucida Sans Unicode" pitchFamily="34" charset="0"/>
                <a:cs typeface="Lucida Sans Unicode" pitchFamily="34" charset="0"/>
              </a:rPr>
              <a:t>  </a:t>
            </a:r>
            <a:r>
              <a:rPr lang="en-CA" sz="2000" b="1" dirty="0" smtClean="0">
                <a:latin typeface="Lucida Sans Unicode" pitchFamily="34" charset="0"/>
                <a:cs typeface="Lucida Sans Unicode" pitchFamily="34" charset="0"/>
              </a:rPr>
              <a:t>else:</a:t>
            </a:r>
          </a:p>
          <a:p>
            <a:r>
              <a:rPr lang="en-CA" sz="2000" dirty="0" smtClean="0">
                <a:latin typeface="Lucida Sans Unicode" pitchFamily="34" charset="0"/>
                <a:cs typeface="Lucida Sans Unicode" pitchFamily="34" charset="0"/>
              </a:rPr>
              <a:t>    SHs[</a:t>
            </a:r>
            <a:r>
              <a:rPr lang="en-CA" sz="2000" dirty="0" err="1" smtClean="0">
                <a:latin typeface="Lucida Sans Unicode" pitchFamily="34" charset="0"/>
                <a:cs typeface="Lucida Sans Unicode" pitchFamily="34" charset="0"/>
              </a:rPr>
              <a:t>sb</a:t>
            </a:r>
            <a:r>
              <a:rPr lang="en-CA" sz="2000" dirty="0" smtClean="0">
                <a:latin typeface="Lucida Sans Unicode" pitchFamily="34" charset="0"/>
                <a:cs typeface="Lucida Sans Unicode" pitchFamily="34" charset="0"/>
              </a:rPr>
              <a:t>] = False</a:t>
            </a:r>
          </a:p>
          <a:p>
            <a:r>
              <a:rPr lang="en-CA" sz="2000" dirty="0" smtClean="0">
                <a:latin typeface="Lucida Sans Unicode" pitchFamily="34" charset="0"/>
                <a:cs typeface="Lucida Sans Unicode" pitchFamily="34" charset="0"/>
              </a:rPr>
              <a:t>    CSs[</a:t>
            </a:r>
            <a:r>
              <a:rPr lang="en-CA" sz="2000" dirty="0" err="1" smtClean="0">
                <a:latin typeface="Lucida Sans Unicode" pitchFamily="34" charset="0"/>
                <a:cs typeface="Lucida Sans Unicode" pitchFamily="34" charset="0"/>
              </a:rPr>
              <a:t>sb</a:t>
            </a:r>
            <a:r>
              <a:rPr lang="en-CA" sz="2000" dirty="0" smtClean="0">
                <a:latin typeface="Lucida Sans Unicode" pitchFamily="34" charset="0"/>
                <a:cs typeface="Lucida Sans Unicode" pitchFamily="34" charset="0"/>
              </a:rPr>
              <a:t>] = length</a:t>
            </a:r>
          </a:p>
          <a:p>
            <a:r>
              <a:rPr lang="en-CA" sz="2000" dirty="0" smtClean="0">
                <a:latin typeface="Lucida Sans Unicode" pitchFamily="34" charset="0"/>
                <a:cs typeface="Lucida Sans Unicode" pitchFamily="34" charset="0"/>
              </a:rPr>
              <a:t>    RGs[</a:t>
            </a:r>
            <a:r>
              <a:rPr lang="en-CA" sz="2000" dirty="0" err="1" smtClean="0">
                <a:latin typeface="Lucida Sans Unicode" pitchFamily="34" charset="0"/>
                <a:cs typeface="Lucida Sans Unicode" pitchFamily="34" charset="0"/>
              </a:rPr>
              <a:t>sb</a:t>
            </a:r>
            <a:r>
              <a:rPr lang="en-CA" sz="2000" dirty="0" smtClean="0">
                <a:latin typeface="Lucida Sans Unicode" pitchFamily="34" charset="0"/>
                <a:cs typeface="Lucida Sans Unicode" pitchFamily="34" charset="0"/>
              </a:rPr>
              <a:t>] = start</a:t>
            </a:r>
            <a:endParaRPr lang="en-CA" sz="2000" dirty="0">
              <a:latin typeface="Lucida Sans Unicode" pitchFamily="34" charset="0"/>
              <a:cs typeface="Lucida Sans Unicode" pitchFamily="34" charset="0"/>
            </a:endParaRPr>
          </a:p>
        </p:txBody>
      </p:sp>
      <p:sp>
        <p:nvSpPr>
          <p:cNvPr id="8" name="Rectangle 7"/>
          <p:cNvSpPr/>
          <p:nvPr/>
        </p:nvSpPr>
        <p:spPr>
          <a:xfrm>
            <a:off x="1437861" y="4346379"/>
            <a:ext cx="9144000" cy="1815882"/>
          </a:xfrm>
          <a:prstGeom prst="rect">
            <a:avLst/>
          </a:prstGeom>
          <a:solidFill>
            <a:srgbClr val="DEEBF7">
              <a:alpha val="80000"/>
            </a:srgbClr>
          </a:solidFill>
        </p:spPr>
        <p:txBody>
          <a:bodyPr wrap="square">
            <a:spAutoFit/>
          </a:bodyPr>
          <a:lstStyle/>
          <a:p>
            <a:r>
              <a:rPr lang="en-CA" sz="2800" dirty="0" smtClean="0"/>
              <a:t>decompose() routine calculates AST tree of start and reforms start expression in A+B (if possible) where:</a:t>
            </a:r>
          </a:p>
          <a:p>
            <a:pPr lvl="1"/>
            <a:r>
              <a:rPr lang="en-CA" sz="2800" dirty="0" smtClean="0"/>
              <a:t>A expression is a variable listed in IDs</a:t>
            </a:r>
          </a:p>
          <a:p>
            <a:pPr lvl="1"/>
            <a:r>
              <a:rPr lang="en-CA" sz="2800" dirty="0" smtClean="0"/>
              <a:t>B expression is not composed of any variable listed in IDs</a:t>
            </a:r>
            <a:endParaRPr lang="en-CA" sz="2800" dirty="0"/>
          </a:p>
        </p:txBody>
      </p:sp>
      <p:sp>
        <p:nvSpPr>
          <p:cNvPr id="7" name="TextBox 6"/>
          <p:cNvSpPr txBox="1"/>
          <p:nvPr/>
        </p:nvSpPr>
        <p:spPr>
          <a:xfrm>
            <a:off x="636130" y="6082750"/>
            <a:ext cx="11177804" cy="523220"/>
          </a:xfrm>
          <a:prstGeom prst="rect">
            <a:avLst/>
          </a:prstGeom>
          <a:noFill/>
        </p:spPr>
        <p:txBody>
          <a:bodyPr wrap="none" rtlCol="0">
            <a:spAutoFit/>
          </a:bodyPr>
          <a:lstStyle/>
          <a:p>
            <a:r>
              <a:rPr lang="en-CA" sz="2800" b="1" dirty="0" smtClean="0">
                <a:solidFill>
                  <a:srgbClr val="FF0000"/>
                </a:solidFill>
              </a:rPr>
              <a:t>This pass can simply be extended to support multi-dimensional </a:t>
            </a:r>
            <a:r>
              <a:rPr lang="en-CA" sz="2800" b="1" dirty="0" err="1" smtClean="0">
                <a:solidFill>
                  <a:srgbClr val="FF0000"/>
                </a:solidFill>
              </a:rPr>
              <a:t>subarrays</a:t>
            </a:r>
            <a:r>
              <a:rPr lang="en-CA" sz="2800" b="1" dirty="0" smtClean="0">
                <a:solidFill>
                  <a:srgbClr val="FF0000"/>
                </a:solidFill>
              </a:rPr>
              <a:t>.</a:t>
            </a:r>
            <a:endParaRPr lang="en-CA"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Optimization: Cache Write Policy</a:t>
            </a:r>
            <a:endParaRPr lang="en-CA" dirty="0"/>
          </a:p>
        </p:txBody>
      </p:sp>
      <p:sp>
        <p:nvSpPr>
          <p:cNvPr id="3" name="Content Placeholder 2"/>
          <p:cNvSpPr>
            <a:spLocks noGrp="1"/>
          </p:cNvSpPr>
          <p:nvPr>
            <p:ph idx="1"/>
          </p:nvPr>
        </p:nvSpPr>
        <p:spPr/>
        <p:txBody>
          <a:bodyPr/>
          <a:lstStyle/>
          <a:p>
            <a:r>
              <a:rPr lang="en-CA" dirty="0" smtClean="0"/>
              <a:t>Write-back</a:t>
            </a:r>
          </a:p>
          <a:p>
            <a:pPr lvl="1"/>
            <a:r>
              <a:rPr lang="en-CA" dirty="0" smtClean="0"/>
              <a:t>Buffers cache writes and writes final changes back to DRAM at the end of the cache region</a:t>
            </a:r>
          </a:p>
          <a:p>
            <a:pPr lvl="1"/>
            <a:r>
              <a:rPr lang="en-CA" dirty="0" smtClean="0"/>
              <a:t>Keep track of dirty lines: a mask per word or assume all lines are dirty</a:t>
            </a:r>
          </a:p>
          <a:p>
            <a:r>
              <a:rPr lang="en-CA" dirty="0" smtClean="0"/>
              <a:t>Write-through</a:t>
            </a:r>
          </a:p>
          <a:p>
            <a:pPr lvl="1"/>
            <a:r>
              <a:rPr lang="en-CA" dirty="0" smtClean="0"/>
              <a:t>Write data both in the cache and global memory upon every write</a:t>
            </a:r>
          </a:p>
          <a:p>
            <a:pPr lvl="1"/>
            <a:r>
              <a:rPr lang="en-CA" dirty="0" smtClean="0"/>
              <a:t>No extra work at the end of cache region</a:t>
            </a:r>
          </a:p>
          <a:p>
            <a:pPr lvl="1"/>
            <a:endParaRPr lang="en-CA" dirty="0" smtClean="0"/>
          </a:p>
          <a:p>
            <a:pPr lvl="1"/>
            <a:endParaRPr lang="en-CA" dirty="0"/>
          </a:p>
        </p:txBody>
      </p:sp>
      <p:sp>
        <p:nvSpPr>
          <p:cNvPr id="4" name="Slide Number Placeholder 3"/>
          <p:cNvSpPr>
            <a:spLocks noGrp="1"/>
          </p:cNvSpPr>
          <p:nvPr>
            <p:ph type="sldNum" sz="quarter" idx="12"/>
          </p:nvPr>
        </p:nvSpPr>
        <p:spPr/>
        <p:txBody>
          <a:bodyPr/>
          <a:lstStyle/>
          <a:p>
            <a:fld id="{8D1216BD-D883-4A83-AB2B-6734D0E33A7A}"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Optimization: Index Mapping</a:t>
            </a:r>
            <a:endParaRPr lang="en-CA" dirty="0"/>
          </a:p>
        </p:txBody>
      </p:sp>
      <p:sp>
        <p:nvSpPr>
          <p:cNvPr id="3" name="Content Placeholder 2"/>
          <p:cNvSpPr>
            <a:spLocks noGrp="1"/>
          </p:cNvSpPr>
          <p:nvPr>
            <p:ph idx="1"/>
          </p:nvPr>
        </p:nvSpPr>
        <p:spPr/>
        <p:txBody>
          <a:bodyPr/>
          <a:lstStyle/>
          <a:p>
            <a:r>
              <a:rPr lang="en-CA" dirty="0" smtClean="0"/>
              <a:t>Mapping global indexes to the locations in the cache requires mapping</a:t>
            </a:r>
          </a:p>
          <a:p>
            <a:pPr lvl="1"/>
            <a:r>
              <a:rPr lang="en-CA" dirty="0" smtClean="0"/>
              <a:t>e.g. a subtract in RBC and RBI</a:t>
            </a:r>
          </a:p>
          <a:p>
            <a:r>
              <a:rPr lang="en-CA" dirty="0" smtClean="0"/>
              <a:t>For each </a:t>
            </a:r>
            <a:r>
              <a:rPr lang="en-CA" dirty="0" err="1" smtClean="0"/>
              <a:t>subarray</a:t>
            </a:r>
            <a:r>
              <a:rPr lang="en-CA" dirty="0" smtClean="0"/>
              <a:t> access, mapped index can be recorded in </a:t>
            </a:r>
            <a:r>
              <a:rPr lang="en-CA" dirty="0" err="1" smtClean="0"/>
              <a:t>registerfile</a:t>
            </a:r>
            <a:r>
              <a:rPr lang="en-CA" dirty="0" smtClean="0"/>
              <a:t> to be reused (instead of recalculating on demand)</a:t>
            </a:r>
            <a:endParaRPr lang="en-CA" dirty="0"/>
          </a:p>
        </p:txBody>
      </p:sp>
      <p:sp>
        <p:nvSpPr>
          <p:cNvPr id="4" name="Slide Number Placeholder 3"/>
          <p:cNvSpPr>
            <a:spLocks noGrp="1"/>
          </p:cNvSpPr>
          <p:nvPr>
            <p:ph type="sldNum" sz="quarter" idx="12"/>
          </p:nvPr>
        </p:nvSpPr>
        <p:spPr/>
        <p:txBody>
          <a:bodyPr/>
          <a:lstStyle/>
          <a:p>
            <a:fld id="{8D1216BD-D883-4A83-AB2B-6734D0E33A7A}" type="slidenum">
              <a:rPr lang="en-US" smtClean="0"/>
              <a:pPr/>
              <a:t>22</a:t>
            </a:fld>
            <a:endParaRPr lang="en-US" dirty="0"/>
          </a:p>
        </p:txBody>
      </p:sp>
      <p:sp>
        <p:nvSpPr>
          <p:cNvPr id="5" name="TextBox 4"/>
          <p:cNvSpPr txBox="1"/>
          <p:nvPr/>
        </p:nvSpPr>
        <p:spPr>
          <a:xfrm>
            <a:off x="198780" y="3300980"/>
            <a:ext cx="5577168" cy="3046988"/>
          </a:xfrm>
          <a:prstGeom prst="rect">
            <a:avLst/>
          </a:prstGeom>
          <a:noFill/>
        </p:spPr>
        <p:txBody>
          <a:bodyPr wrap="none" rtlCol="0">
            <a:spAutoFit/>
          </a:bodyPr>
          <a:lstStyle/>
          <a:p>
            <a:r>
              <a:rPr lang="en-CA" sz="2400" b="1" dirty="0" smtClean="0">
                <a:latin typeface="Lucida Console" pitchFamily="49" charset="0"/>
              </a:rPr>
              <a:t>...</a:t>
            </a:r>
          </a:p>
          <a:p>
            <a:r>
              <a:rPr lang="en-CA" sz="2400" dirty="0" smtClean="0">
                <a:latin typeface="Lucida Console" pitchFamily="49" charset="0"/>
              </a:rPr>
              <a:t>float sum = 0;</a:t>
            </a:r>
          </a:p>
          <a:p>
            <a:r>
              <a:rPr lang="en-CA" sz="2400" dirty="0" smtClean="0">
                <a:solidFill>
                  <a:srgbClr val="7030A0"/>
                </a:solidFill>
                <a:latin typeface="Lucida Console" pitchFamily="49" charset="0"/>
              </a:rPr>
              <a:t>#</a:t>
            </a:r>
            <a:r>
              <a:rPr lang="en-CA" sz="2400" dirty="0" err="1" smtClean="0">
                <a:solidFill>
                  <a:srgbClr val="7030A0"/>
                </a:solidFill>
                <a:latin typeface="Lucida Console" pitchFamily="49" charset="0"/>
              </a:rPr>
              <a:t>pragma</a:t>
            </a:r>
            <a:r>
              <a:rPr lang="en-CA" sz="2400" dirty="0" smtClean="0">
                <a:solidFill>
                  <a:srgbClr val="7030A0"/>
                </a:solidFill>
                <a:latin typeface="Lucida Console" pitchFamily="49" charset="0"/>
              </a:rPr>
              <a:t> acc cache(a[(i-1):3])</a:t>
            </a:r>
          </a:p>
          <a:p>
            <a:r>
              <a:rPr lang="en-CA" sz="2400" dirty="0" smtClean="0">
                <a:solidFill>
                  <a:srgbClr val="7030A0"/>
                </a:solidFill>
                <a:latin typeface="Lucida Console" pitchFamily="49" charset="0"/>
              </a:rPr>
              <a:t>{</a:t>
            </a:r>
          </a:p>
          <a:p>
            <a:r>
              <a:rPr lang="en-CA" sz="2400" dirty="0" smtClean="0">
                <a:latin typeface="Lucida Console" pitchFamily="49" charset="0"/>
              </a:rPr>
              <a:t>  for(j=lower; j&lt;=upper; ++j)</a:t>
            </a:r>
          </a:p>
          <a:p>
            <a:r>
              <a:rPr lang="en-CA" sz="2400" dirty="0" smtClean="0">
                <a:latin typeface="Lucida Console" pitchFamily="49" charset="0"/>
              </a:rPr>
              <a:t>    sum += a[j];</a:t>
            </a:r>
          </a:p>
          <a:p>
            <a:r>
              <a:rPr lang="en-CA" sz="2400" dirty="0" smtClean="0">
                <a:solidFill>
                  <a:srgbClr val="7030A0"/>
                </a:solidFill>
                <a:latin typeface="Lucida Console" pitchFamily="49" charset="0"/>
              </a:rPr>
              <a:t>}</a:t>
            </a:r>
          </a:p>
          <a:p>
            <a:r>
              <a:rPr lang="en-CA" sz="2400" b="1" dirty="0" smtClean="0">
                <a:latin typeface="Lucida Console" pitchFamily="49" charset="0"/>
              </a:rPr>
              <a:t>...</a:t>
            </a:r>
            <a:endParaRPr lang="en-CA" sz="2400" b="1" dirty="0">
              <a:latin typeface="Lucida Console" pitchFamily="49" charset="0"/>
            </a:endParaRPr>
          </a:p>
        </p:txBody>
      </p:sp>
      <p:sp>
        <p:nvSpPr>
          <p:cNvPr id="6" name="TextBox 5"/>
          <p:cNvSpPr txBox="1"/>
          <p:nvPr/>
        </p:nvSpPr>
        <p:spPr>
          <a:xfrm>
            <a:off x="6416047" y="4135867"/>
            <a:ext cx="5577168" cy="1569660"/>
          </a:xfrm>
          <a:prstGeom prst="rect">
            <a:avLst/>
          </a:prstGeom>
          <a:noFill/>
        </p:spPr>
        <p:txBody>
          <a:bodyPr wrap="none" rtlCol="0">
            <a:spAutoFit/>
          </a:bodyPr>
          <a:lstStyle/>
          <a:p>
            <a:r>
              <a:rPr lang="en-CA" sz="2400" b="1" dirty="0" smtClean="0">
                <a:latin typeface="Lucida Console" pitchFamily="49" charset="0"/>
              </a:rPr>
              <a:t>...</a:t>
            </a:r>
          </a:p>
          <a:p>
            <a:r>
              <a:rPr lang="en-CA" sz="2400" dirty="0" smtClean="0">
                <a:latin typeface="Lucida Console" pitchFamily="49" charset="0"/>
              </a:rPr>
              <a:t>  for(j=lower; j&lt;=upper; ++j)</a:t>
            </a:r>
          </a:p>
          <a:p>
            <a:r>
              <a:rPr lang="en-CA" sz="2400" dirty="0" smtClean="0">
                <a:latin typeface="Lucida Console" pitchFamily="49" charset="0"/>
              </a:rPr>
              <a:t>    sum += </a:t>
            </a:r>
            <a:r>
              <a:rPr lang="en-CA" sz="2400" dirty="0" err="1" smtClean="0">
                <a:latin typeface="Lucida Console" pitchFamily="49" charset="0"/>
              </a:rPr>
              <a:t>a_cache</a:t>
            </a:r>
            <a:r>
              <a:rPr lang="en-CA" sz="2400" dirty="0" smtClean="0">
                <a:latin typeface="Lucida Console" pitchFamily="49" charset="0"/>
              </a:rPr>
              <a:t>[j-(i-1)];</a:t>
            </a:r>
          </a:p>
          <a:p>
            <a:r>
              <a:rPr lang="en-CA" sz="2400" b="1" dirty="0" smtClean="0">
                <a:latin typeface="Lucida Console" pitchFamily="49" charset="0"/>
              </a:rPr>
              <a:t>...</a:t>
            </a:r>
            <a:endParaRPr lang="en-CA" sz="2400" b="1" dirty="0">
              <a:latin typeface="Lucida Console" pitchFamily="49" charset="0"/>
            </a:endParaRPr>
          </a:p>
        </p:txBody>
      </p:sp>
      <p:sp>
        <p:nvSpPr>
          <p:cNvPr id="7" name="Oval 6"/>
          <p:cNvSpPr/>
          <p:nvPr/>
        </p:nvSpPr>
        <p:spPr>
          <a:xfrm>
            <a:off x="2445023" y="5108715"/>
            <a:ext cx="576469" cy="57646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p:nvSpPr>
        <p:spPr>
          <a:xfrm>
            <a:off x="8289231" y="4830419"/>
            <a:ext cx="1610140" cy="57646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3995527" y="3935898"/>
            <a:ext cx="874644" cy="6361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p:cNvSpPr/>
          <p:nvPr/>
        </p:nvSpPr>
        <p:spPr>
          <a:xfrm>
            <a:off x="10376449" y="4770785"/>
            <a:ext cx="874644" cy="6361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9740345" y="4790663"/>
            <a:ext cx="576469" cy="57646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2047457" y="5108715"/>
            <a:ext cx="576469" cy="57646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5" name="Straight Arrow Connector 14"/>
          <p:cNvCxnSpPr>
            <a:stCxn id="9" idx="6"/>
            <a:endCxn id="10" idx="1"/>
          </p:cNvCxnSpPr>
          <p:nvPr/>
        </p:nvCxnSpPr>
        <p:spPr>
          <a:xfrm>
            <a:off x="4870171" y="4253949"/>
            <a:ext cx="5634367" cy="60999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6"/>
            <a:endCxn id="11" idx="2"/>
          </p:cNvCxnSpPr>
          <p:nvPr/>
        </p:nvCxnSpPr>
        <p:spPr>
          <a:xfrm flipV="1">
            <a:off x="3021492" y="5078898"/>
            <a:ext cx="6718853" cy="31805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8" idx="1"/>
          </p:cNvCxnSpPr>
          <p:nvPr/>
        </p:nvCxnSpPr>
        <p:spPr>
          <a:xfrm flipV="1">
            <a:off x="2365509" y="4914841"/>
            <a:ext cx="6159522" cy="2038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416047" y="2625119"/>
            <a:ext cx="4275529" cy="1200329"/>
          </a:xfrm>
          <a:prstGeom prst="rect">
            <a:avLst/>
          </a:prstGeom>
          <a:noFill/>
        </p:spPr>
        <p:txBody>
          <a:bodyPr wrap="none" rtlCol="0">
            <a:spAutoFit/>
          </a:bodyPr>
          <a:lstStyle/>
          <a:p>
            <a:r>
              <a:rPr lang="en-CA" sz="2400" b="1" dirty="0" smtClean="0">
                <a:solidFill>
                  <a:srgbClr val="FF0000"/>
                </a:solidFill>
                <a:latin typeface="Lucida Console" pitchFamily="49" charset="0"/>
              </a:rPr>
              <a:t>...</a:t>
            </a:r>
          </a:p>
          <a:p>
            <a:r>
              <a:rPr lang="en-CA" sz="2400" dirty="0" err="1" smtClean="0">
                <a:solidFill>
                  <a:srgbClr val="FF0000"/>
                </a:solidFill>
                <a:latin typeface="Lucida Console" pitchFamily="49" charset="0"/>
              </a:rPr>
              <a:t>int</a:t>
            </a:r>
            <a:r>
              <a:rPr lang="en-CA" sz="2400" dirty="0" smtClean="0">
                <a:solidFill>
                  <a:srgbClr val="FF0000"/>
                </a:solidFill>
                <a:latin typeface="Lucida Console" pitchFamily="49" charset="0"/>
              </a:rPr>
              <a:t> index_0 = j-(i-1);</a:t>
            </a:r>
          </a:p>
          <a:p>
            <a:r>
              <a:rPr lang="en-CA" sz="2400" b="1" dirty="0" smtClean="0">
                <a:solidFill>
                  <a:srgbClr val="FF0000"/>
                </a:solidFill>
                <a:latin typeface="Lucida Console" pitchFamily="49" charset="0"/>
              </a:rPr>
              <a:t>...</a:t>
            </a:r>
            <a:endParaRPr lang="en-CA" sz="2400" b="1" dirty="0">
              <a:solidFill>
                <a:srgbClr val="FF0000"/>
              </a:solidFill>
              <a:latin typeface="Lucida Console" pitchFamily="49" charset="0"/>
            </a:endParaRPr>
          </a:p>
        </p:txBody>
      </p:sp>
      <p:sp>
        <p:nvSpPr>
          <p:cNvPr id="22" name="TextBox 21"/>
          <p:cNvSpPr txBox="1"/>
          <p:nvPr/>
        </p:nvSpPr>
        <p:spPr>
          <a:xfrm>
            <a:off x="6416052" y="4129241"/>
            <a:ext cx="5577168" cy="1569660"/>
          </a:xfrm>
          <a:prstGeom prst="rect">
            <a:avLst/>
          </a:prstGeom>
          <a:solidFill>
            <a:schemeClr val="bg1"/>
          </a:solidFill>
        </p:spPr>
        <p:txBody>
          <a:bodyPr wrap="none" rtlCol="0">
            <a:spAutoFit/>
          </a:bodyPr>
          <a:lstStyle/>
          <a:p>
            <a:r>
              <a:rPr lang="en-CA" sz="2400" b="1" dirty="0" smtClean="0">
                <a:latin typeface="Lucida Console" pitchFamily="49" charset="0"/>
              </a:rPr>
              <a:t>...</a:t>
            </a:r>
          </a:p>
          <a:p>
            <a:r>
              <a:rPr lang="en-CA" sz="2400" dirty="0" smtClean="0">
                <a:latin typeface="Lucida Console" pitchFamily="49" charset="0"/>
              </a:rPr>
              <a:t>  for(j=lower; j&lt;=upper; ++j)</a:t>
            </a:r>
          </a:p>
          <a:p>
            <a:r>
              <a:rPr lang="en-CA" sz="2400" dirty="0" smtClean="0">
                <a:latin typeface="Lucida Console" pitchFamily="49" charset="0"/>
              </a:rPr>
              <a:t>    sum += </a:t>
            </a:r>
            <a:r>
              <a:rPr lang="en-CA" sz="2400" dirty="0" err="1" smtClean="0">
                <a:latin typeface="Lucida Console" pitchFamily="49" charset="0"/>
              </a:rPr>
              <a:t>a_cache</a:t>
            </a:r>
            <a:r>
              <a:rPr lang="en-CA" sz="2400" dirty="0" smtClean="0">
                <a:latin typeface="Lucida Console" pitchFamily="49" charset="0"/>
              </a:rPr>
              <a:t>[</a:t>
            </a:r>
            <a:r>
              <a:rPr lang="en-CA" sz="2400" dirty="0" smtClean="0">
                <a:solidFill>
                  <a:srgbClr val="FF0000"/>
                </a:solidFill>
                <a:latin typeface="Lucida Console" pitchFamily="49" charset="0"/>
              </a:rPr>
              <a:t>index_0</a:t>
            </a:r>
            <a:r>
              <a:rPr lang="en-CA" sz="2400" dirty="0" smtClean="0">
                <a:latin typeface="Lucida Console" pitchFamily="49" charset="0"/>
              </a:rPr>
              <a:t>];</a:t>
            </a:r>
          </a:p>
          <a:p>
            <a:r>
              <a:rPr lang="en-CA" sz="2400" b="1" dirty="0" smtClean="0">
                <a:latin typeface="Lucida Console" pitchFamily="49" charset="0"/>
              </a:rPr>
              <a:t>...</a:t>
            </a:r>
            <a:endParaRPr lang="en-CA" sz="2400" b="1" dirty="0">
              <a:latin typeface="Lucida Console" pitchFamily="49" charset="0"/>
            </a:endParaRPr>
          </a:p>
        </p:txBody>
      </p:sp>
      <p:sp>
        <p:nvSpPr>
          <p:cNvPr id="13" name="Right Arrow 12"/>
          <p:cNvSpPr/>
          <p:nvPr/>
        </p:nvSpPr>
        <p:spPr>
          <a:xfrm>
            <a:off x="5784569" y="4532243"/>
            <a:ext cx="762500" cy="735496"/>
          </a:xfrm>
          <a:prstGeom prst="right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5"/>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6"/>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7"/>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2"/>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9"/>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8"/>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1"/>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0"/>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21" grpId="0"/>
      <p:bldP spid="2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Evaluations Setup</a:t>
            </a:r>
            <a:endParaRPr lang="en-CA" dirty="0"/>
          </a:p>
        </p:txBody>
      </p:sp>
      <p:sp>
        <p:nvSpPr>
          <p:cNvPr id="3" name="Content Placeholder 2"/>
          <p:cNvSpPr>
            <a:spLocks noGrp="1"/>
          </p:cNvSpPr>
          <p:nvPr>
            <p:ph idx="1"/>
          </p:nvPr>
        </p:nvSpPr>
        <p:spPr/>
        <p:txBody>
          <a:bodyPr/>
          <a:lstStyle/>
          <a:p>
            <a:r>
              <a:rPr lang="en-CA" dirty="0" err="1" smtClean="0"/>
              <a:t>OpenACC</a:t>
            </a:r>
            <a:r>
              <a:rPr lang="en-CA" dirty="0" smtClean="0"/>
              <a:t> Compiler:</a:t>
            </a:r>
          </a:p>
          <a:p>
            <a:pPr lvl="1"/>
            <a:r>
              <a:rPr lang="en-CA" dirty="0" smtClean="0"/>
              <a:t>IPMACC + CUDA Runtime</a:t>
            </a:r>
          </a:p>
          <a:p>
            <a:r>
              <a:rPr lang="en-CA" dirty="0" smtClean="0"/>
              <a:t>Hardware</a:t>
            </a:r>
          </a:p>
          <a:p>
            <a:pPr lvl="1"/>
            <a:r>
              <a:rPr lang="en-CA" dirty="0" smtClean="0"/>
              <a:t>NVIDIA Tesla K20c</a:t>
            </a:r>
          </a:p>
          <a:p>
            <a:r>
              <a:rPr lang="en-CA" dirty="0" smtClean="0"/>
              <a:t>Benchmarks</a:t>
            </a:r>
          </a:p>
          <a:p>
            <a:pPr lvl="1"/>
            <a:r>
              <a:rPr lang="en-CA" dirty="0" smtClean="0"/>
              <a:t>GEMM</a:t>
            </a:r>
          </a:p>
          <a:p>
            <a:pPr lvl="1"/>
            <a:r>
              <a:rPr lang="en-CA" dirty="0" smtClean="0"/>
              <a:t>N-Body Simulation</a:t>
            </a:r>
          </a:p>
          <a:p>
            <a:pPr lvl="1"/>
            <a:r>
              <a:rPr lang="en-CA" dirty="0" smtClean="0"/>
              <a:t>Jacobi Iterations</a:t>
            </a:r>
          </a:p>
          <a:p>
            <a:r>
              <a:rPr lang="en-CA" dirty="0" smtClean="0"/>
              <a:t>Code versions to compare performance and development effort:</a:t>
            </a:r>
          </a:p>
          <a:p>
            <a:pPr lvl="1"/>
            <a:r>
              <a:rPr lang="en-CA" dirty="0" smtClean="0"/>
              <a:t>Baseline </a:t>
            </a:r>
            <a:r>
              <a:rPr lang="en-CA" dirty="0" err="1" smtClean="0"/>
              <a:t>OpenACC</a:t>
            </a:r>
            <a:r>
              <a:rPr lang="en-CA" dirty="0" smtClean="0"/>
              <a:t> without cache directive</a:t>
            </a:r>
          </a:p>
          <a:p>
            <a:pPr lvl="1"/>
            <a:r>
              <a:rPr lang="en-CA" dirty="0" err="1" smtClean="0"/>
              <a:t>OpenACC</a:t>
            </a:r>
            <a:r>
              <a:rPr lang="en-CA" dirty="0" smtClean="0"/>
              <a:t> + cache directive (with RBC or RBI implementations)</a:t>
            </a:r>
          </a:p>
          <a:p>
            <a:pPr lvl="1"/>
            <a:r>
              <a:rPr lang="en-CA" dirty="0" smtClean="0"/>
              <a:t>Hand-written CUDA optimized for shared memory</a:t>
            </a:r>
            <a:endParaRPr lang="en-CA" dirty="0"/>
          </a:p>
        </p:txBody>
      </p:sp>
      <p:sp>
        <p:nvSpPr>
          <p:cNvPr id="4" name="Slide Number Placeholder 3"/>
          <p:cNvSpPr>
            <a:spLocks noGrp="1"/>
          </p:cNvSpPr>
          <p:nvPr>
            <p:ph type="sldNum" sz="quarter" idx="12"/>
          </p:nvPr>
        </p:nvSpPr>
        <p:spPr/>
        <p:txBody>
          <a:bodyPr/>
          <a:lstStyle/>
          <a:p>
            <a:fld id="{8D1216BD-D883-4A83-AB2B-6734D0E33A7A}"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Development Effort</a:t>
            </a:r>
            <a:endParaRPr lang="en-CA" dirty="0"/>
          </a:p>
        </p:txBody>
      </p:sp>
      <p:sp>
        <p:nvSpPr>
          <p:cNvPr id="3" name="Content Placeholder 2"/>
          <p:cNvSpPr>
            <a:spLocks noGrp="1"/>
          </p:cNvSpPr>
          <p:nvPr>
            <p:ph idx="1"/>
          </p:nvPr>
        </p:nvSpPr>
        <p:spPr/>
        <p:txBody>
          <a:bodyPr/>
          <a:lstStyle/>
          <a:p>
            <a:r>
              <a:rPr lang="en-CA" dirty="0" err="1" smtClean="0"/>
              <a:t>OpenACC+cache</a:t>
            </a:r>
            <a:r>
              <a:rPr lang="en-CA" dirty="0" smtClean="0"/>
              <a:t> development effort is close to </a:t>
            </a:r>
            <a:r>
              <a:rPr lang="en-CA" dirty="0" err="1" smtClean="0"/>
              <a:t>OpenACC</a:t>
            </a:r>
            <a:endParaRPr lang="en-CA" dirty="0"/>
          </a:p>
        </p:txBody>
      </p:sp>
      <p:sp>
        <p:nvSpPr>
          <p:cNvPr id="4" name="Slide Number Placeholder 3"/>
          <p:cNvSpPr>
            <a:spLocks noGrp="1"/>
          </p:cNvSpPr>
          <p:nvPr>
            <p:ph type="sldNum" sz="quarter" idx="12"/>
          </p:nvPr>
        </p:nvSpPr>
        <p:spPr/>
        <p:txBody>
          <a:bodyPr/>
          <a:lstStyle/>
          <a:p>
            <a:fld id="{8D1216BD-D883-4A83-AB2B-6734D0E33A7A}" type="slidenum">
              <a:rPr lang="en-US" smtClean="0"/>
              <a:pPr/>
              <a:t>24</a:t>
            </a:fld>
            <a:endParaRPr lang="en-US" dirty="0"/>
          </a:p>
        </p:txBody>
      </p:sp>
      <p:pic>
        <p:nvPicPr>
          <p:cNvPr id="55298" name="Picture 2"/>
          <p:cNvPicPr>
            <a:picLocks noChangeAspect="1" noChangeArrowheads="1"/>
          </p:cNvPicPr>
          <p:nvPr/>
        </p:nvPicPr>
        <p:blipFill>
          <a:blip r:embed="rId3" cstate="print"/>
          <a:srcRect/>
          <a:stretch>
            <a:fillRect/>
          </a:stretch>
        </p:blipFill>
        <p:spPr bwMode="auto">
          <a:xfrm>
            <a:off x="2206282" y="2713117"/>
            <a:ext cx="7752728" cy="1753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Performance</a:t>
            </a:r>
            <a:endParaRPr lang="en-CA" dirty="0"/>
          </a:p>
        </p:txBody>
      </p:sp>
      <p:sp>
        <p:nvSpPr>
          <p:cNvPr id="3" name="Content Placeholder 2"/>
          <p:cNvSpPr>
            <a:spLocks noGrp="1"/>
          </p:cNvSpPr>
          <p:nvPr>
            <p:ph idx="1"/>
          </p:nvPr>
        </p:nvSpPr>
        <p:spPr/>
        <p:txBody>
          <a:bodyPr/>
          <a:lstStyle/>
          <a:p>
            <a:r>
              <a:rPr lang="en-CA" dirty="0" smtClean="0"/>
              <a:t>GEMM</a:t>
            </a:r>
          </a:p>
          <a:p>
            <a:pPr lvl="1"/>
            <a:r>
              <a:rPr lang="en-CA" dirty="0" smtClean="0"/>
              <a:t>RBI 2.18X faster than no-cache baseline </a:t>
            </a:r>
            <a:r>
              <a:rPr lang="en-CA" dirty="0" err="1" smtClean="0"/>
              <a:t>OpenACC</a:t>
            </a:r>
            <a:r>
              <a:rPr lang="en-CA" dirty="0" smtClean="0"/>
              <a:t>, 8% gap between CUDA and RBI</a:t>
            </a:r>
            <a:endParaRPr lang="en-CA" dirty="0"/>
          </a:p>
        </p:txBody>
      </p:sp>
      <p:sp>
        <p:nvSpPr>
          <p:cNvPr id="4" name="Slide Number Placeholder 3"/>
          <p:cNvSpPr>
            <a:spLocks noGrp="1"/>
          </p:cNvSpPr>
          <p:nvPr>
            <p:ph type="sldNum" sz="quarter" idx="12"/>
          </p:nvPr>
        </p:nvSpPr>
        <p:spPr/>
        <p:txBody>
          <a:bodyPr/>
          <a:lstStyle/>
          <a:p>
            <a:fld id="{8D1216BD-D883-4A83-AB2B-6734D0E33A7A}" type="slidenum">
              <a:rPr lang="en-US" smtClean="0"/>
              <a:pPr/>
              <a:t>25</a:t>
            </a:fld>
            <a:endParaRPr lang="en-US" dirty="0"/>
          </a:p>
        </p:txBody>
      </p:sp>
      <p:pic>
        <p:nvPicPr>
          <p:cNvPr id="56322" name="Picture 2"/>
          <p:cNvPicPr>
            <a:picLocks noChangeAspect="1" noChangeArrowheads="1"/>
          </p:cNvPicPr>
          <p:nvPr/>
        </p:nvPicPr>
        <p:blipFill>
          <a:blip r:embed="rId3" cstate="print"/>
          <a:srcRect/>
          <a:stretch>
            <a:fillRect/>
          </a:stretch>
        </p:blipFill>
        <p:spPr bwMode="auto">
          <a:xfrm>
            <a:off x="3247548" y="1929448"/>
            <a:ext cx="7248174" cy="4292447"/>
          </a:xfrm>
          <a:prstGeom prst="rect">
            <a:avLst/>
          </a:prstGeom>
          <a:noFill/>
          <a:ln w="9525">
            <a:noFill/>
            <a:miter lim="800000"/>
            <a:headEnd/>
            <a:tailEnd/>
          </a:ln>
        </p:spPr>
      </p:pic>
      <p:sp>
        <p:nvSpPr>
          <p:cNvPr id="6" name="Oval 5"/>
          <p:cNvSpPr/>
          <p:nvPr/>
        </p:nvSpPr>
        <p:spPr>
          <a:xfrm>
            <a:off x="4591879" y="4333461"/>
            <a:ext cx="1133060" cy="10336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 name="Straight Arrow Connector 7"/>
          <p:cNvCxnSpPr>
            <a:stCxn id="6" idx="2"/>
          </p:cNvCxnSpPr>
          <p:nvPr/>
        </p:nvCxnSpPr>
        <p:spPr>
          <a:xfrm flipH="1">
            <a:off x="2623930" y="4850296"/>
            <a:ext cx="1967949" cy="33793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6713" y="5267739"/>
            <a:ext cx="4217501" cy="830997"/>
          </a:xfrm>
          <a:prstGeom prst="rect">
            <a:avLst/>
          </a:prstGeom>
          <a:noFill/>
        </p:spPr>
        <p:txBody>
          <a:bodyPr wrap="none" rtlCol="0">
            <a:spAutoFit/>
          </a:bodyPr>
          <a:lstStyle/>
          <a:p>
            <a:r>
              <a:rPr lang="en-CA" sz="2400" b="1" dirty="0" smtClean="0">
                <a:solidFill>
                  <a:srgbClr val="FF0000"/>
                </a:solidFill>
              </a:rPr>
              <a:t>12x saving in memory loads,</a:t>
            </a:r>
          </a:p>
          <a:p>
            <a:r>
              <a:rPr lang="en-CA" sz="2400" b="1" dirty="0" smtClean="0">
                <a:solidFill>
                  <a:srgbClr val="FF0000"/>
                </a:solidFill>
              </a:rPr>
              <a:t>compared to baseline </a:t>
            </a:r>
            <a:r>
              <a:rPr lang="en-CA" sz="2400" b="1" dirty="0" err="1" smtClean="0">
                <a:solidFill>
                  <a:srgbClr val="FF0000"/>
                </a:solidFill>
              </a:rPr>
              <a:t>OpenACC</a:t>
            </a:r>
            <a:endParaRPr lang="en-CA" sz="2400" b="1" dirty="0">
              <a:solidFill>
                <a:srgbClr val="FF0000"/>
              </a:solidFill>
            </a:endParaRPr>
          </a:p>
        </p:txBody>
      </p:sp>
      <p:cxnSp>
        <p:nvCxnSpPr>
          <p:cNvPr id="11" name="Straight Arrow Connector 10"/>
          <p:cNvCxnSpPr/>
          <p:nvPr/>
        </p:nvCxnSpPr>
        <p:spPr>
          <a:xfrm>
            <a:off x="5188226" y="2484783"/>
            <a:ext cx="0" cy="954156"/>
          </a:xfrm>
          <a:prstGeom prst="straightConnector1">
            <a:avLst/>
          </a:prstGeom>
          <a:ln w="381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301408" y="2484783"/>
            <a:ext cx="0" cy="954156"/>
          </a:xfrm>
          <a:prstGeom prst="straightConnector1">
            <a:avLst/>
          </a:prstGeom>
          <a:ln w="381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374835" y="2484783"/>
            <a:ext cx="0" cy="954156"/>
          </a:xfrm>
          <a:prstGeom prst="straightConnector1">
            <a:avLst/>
          </a:prstGeom>
          <a:ln w="381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8448261" y="2484783"/>
            <a:ext cx="0" cy="954156"/>
          </a:xfrm>
          <a:prstGeom prst="straightConnector1">
            <a:avLst/>
          </a:prstGeom>
          <a:ln w="381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9501808" y="2484783"/>
            <a:ext cx="0" cy="954156"/>
          </a:xfrm>
          <a:prstGeom prst="straightConnector1">
            <a:avLst/>
          </a:prstGeom>
          <a:ln w="381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181602" y="2325758"/>
            <a:ext cx="0" cy="1126435"/>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294784" y="2325758"/>
            <a:ext cx="0" cy="1126435"/>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368210" y="2325758"/>
            <a:ext cx="0" cy="1126435"/>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8441636" y="2325758"/>
            <a:ext cx="0" cy="1126435"/>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9495184" y="2325758"/>
            <a:ext cx="0" cy="1126435"/>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9"/>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8"/>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7"/>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6"/>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1"/>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p:bldP spid="9"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Performance (2)</a:t>
            </a:r>
            <a:endParaRPr lang="en-CA" dirty="0"/>
          </a:p>
        </p:txBody>
      </p:sp>
      <p:sp>
        <p:nvSpPr>
          <p:cNvPr id="3" name="Content Placeholder 2"/>
          <p:cNvSpPr>
            <a:spLocks noGrp="1"/>
          </p:cNvSpPr>
          <p:nvPr>
            <p:ph idx="1"/>
          </p:nvPr>
        </p:nvSpPr>
        <p:spPr/>
        <p:txBody>
          <a:bodyPr/>
          <a:lstStyle/>
          <a:p>
            <a:r>
              <a:rPr lang="en-CA" dirty="0" smtClean="0"/>
              <a:t>N-Body Simulation</a:t>
            </a:r>
          </a:p>
          <a:p>
            <a:pPr lvl="1"/>
            <a:r>
              <a:rPr lang="en-CA" dirty="0" smtClean="0"/>
              <a:t>RBI 95%-113% faster than no-cache baseline </a:t>
            </a:r>
            <a:r>
              <a:rPr lang="en-CA" dirty="0" err="1" smtClean="0"/>
              <a:t>OpenACC</a:t>
            </a:r>
            <a:r>
              <a:rPr lang="en-CA" dirty="0" smtClean="0"/>
              <a:t>, 9% gap between RBI and CUDA</a:t>
            </a:r>
            <a:endParaRPr lang="en-CA" dirty="0"/>
          </a:p>
        </p:txBody>
      </p:sp>
      <p:sp>
        <p:nvSpPr>
          <p:cNvPr id="4" name="Slide Number Placeholder 3"/>
          <p:cNvSpPr>
            <a:spLocks noGrp="1"/>
          </p:cNvSpPr>
          <p:nvPr>
            <p:ph type="sldNum" sz="quarter" idx="12"/>
          </p:nvPr>
        </p:nvSpPr>
        <p:spPr/>
        <p:txBody>
          <a:bodyPr/>
          <a:lstStyle/>
          <a:p>
            <a:fld id="{8D1216BD-D883-4A83-AB2B-6734D0E33A7A}" type="slidenum">
              <a:rPr lang="en-US" smtClean="0"/>
              <a:pPr/>
              <a:t>26</a:t>
            </a:fld>
            <a:endParaRPr lang="en-US" dirty="0"/>
          </a:p>
        </p:txBody>
      </p:sp>
      <p:pic>
        <p:nvPicPr>
          <p:cNvPr id="57346" name="Picture 2"/>
          <p:cNvPicPr>
            <a:picLocks noChangeAspect="1" noChangeArrowheads="1"/>
          </p:cNvPicPr>
          <p:nvPr/>
        </p:nvPicPr>
        <p:blipFill>
          <a:blip r:embed="rId3" cstate="print"/>
          <a:srcRect/>
          <a:stretch>
            <a:fillRect/>
          </a:stretch>
        </p:blipFill>
        <p:spPr bwMode="auto">
          <a:xfrm>
            <a:off x="3240157" y="1962150"/>
            <a:ext cx="7223675" cy="39583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Performance (3)</a:t>
            </a:r>
            <a:endParaRPr lang="en-CA" dirty="0"/>
          </a:p>
        </p:txBody>
      </p:sp>
      <p:sp>
        <p:nvSpPr>
          <p:cNvPr id="3" name="Content Placeholder 2"/>
          <p:cNvSpPr>
            <a:spLocks noGrp="1"/>
          </p:cNvSpPr>
          <p:nvPr>
            <p:ph idx="1"/>
          </p:nvPr>
        </p:nvSpPr>
        <p:spPr/>
        <p:txBody>
          <a:bodyPr/>
          <a:lstStyle/>
          <a:p>
            <a:r>
              <a:rPr lang="en-CA" dirty="0" smtClean="0"/>
              <a:t>Jacobi Iteration</a:t>
            </a:r>
          </a:p>
          <a:p>
            <a:pPr lvl="1"/>
            <a:r>
              <a:rPr lang="en-CA" dirty="0" smtClean="0"/>
              <a:t>RBI 6%-10% faster than no-cache baseline </a:t>
            </a:r>
            <a:r>
              <a:rPr lang="en-CA" dirty="0" err="1" smtClean="0"/>
              <a:t>OpenACC</a:t>
            </a:r>
            <a:r>
              <a:rPr lang="en-CA" dirty="0" smtClean="0"/>
              <a:t>, </a:t>
            </a:r>
            <a:endParaRPr lang="en-CA" dirty="0"/>
          </a:p>
        </p:txBody>
      </p:sp>
      <p:sp>
        <p:nvSpPr>
          <p:cNvPr id="4" name="Slide Number Placeholder 3"/>
          <p:cNvSpPr>
            <a:spLocks noGrp="1"/>
          </p:cNvSpPr>
          <p:nvPr>
            <p:ph type="sldNum" sz="quarter" idx="12"/>
          </p:nvPr>
        </p:nvSpPr>
        <p:spPr/>
        <p:txBody>
          <a:bodyPr/>
          <a:lstStyle/>
          <a:p>
            <a:fld id="{8D1216BD-D883-4A83-AB2B-6734D0E33A7A}" type="slidenum">
              <a:rPr lang="en-US" smtClean="0"/>
              <a:pPr/>
              <a:t>27</a:t>
            </a:fld>
            <a:endParaRPr lang="en-US" dirty="0"/>
          </a:p>
        </p:txBody>
      </p:sp>
      <p:pic>
        <p:nvPicPr>
          <p:cNvPr id="58370" name="Picture 2"/>
          <p:cNvPicPr>
            <a:picLocks noChangeAspect="1" noChangeArrowheads="1"/>
          </p:cNvPicPr>
          <p:nvPr/>
        </p:nvPicPr>
        <p:blipFill>
          <a:blip r:embed="rId3" cstate="print"/>
          <a:srcRect/>
          <a:stretch>
            <a:fillRect/>
          </a:stretch>
        </p:blipFill>
        <p:spPr bwMode="auto">
          <a:xfrm>
            <a:off x="3260035" y="1989069"/>
            <a:ext cx="7150584" cy="38940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Cache Write</a:t>
            </a:r>
            <a:endParaRPr lang="en-CA" dirty="0"/>
          </a:p>
        </p:txBody>
      </p:sp>
      <p:sp>
        <p:nvSpPr>
          <p:cNvPr id="3" name="Content Placeholder 2"/>
          <p:cNvSpPr>
            <a:spLocks noGrp="1"/>
          </p:cNvSpPr>
          <p:nvPr>
            <p:ph idx="1"/>
          </p:nvPr>
        </p:nvSpPr>
        <p:spPr/>
        <p:txBody>
          <a:bodyPr/>
          <a:lstStyle/>
          <a:p>
            <a:r>
              <a:rPr lang="en-CA" dirty="0" smtClean="0"/>
              <a:t>Synthetic workloads with different memory patterns:</a:t>
            </a:r>
          </a:p>
          <a:p>
            <a:pPr lvl="1"/>
            <a:r>
              <a:rPr lang="en-CA" dirty="0" smtClean="0"/>
              <a:t>Dense and Regular</a:t>
            </a:r>
          </a:p>
          <a:p>
            <a:pPr lvl="2"/>
            <a:r>
              <a:rPr lang="en-CA" dirty="0" smtClean="0"/>
              <a:t>Iterations write consequent words, repeatedly</a:t>
            </a:r>
          </a:p>
          <a:p>
            <a:pPr lvl="1"/>
            <a:r>
              <a:rPr lang="en-CA" dirty="0" smtClean="0"/>
              <a:t>Sparse</a:t>
            </a:r>
          </a:p>
          <a:p>
            <a:pPr lvl="2"/>
            <a:r>
              <a:rPr lang="en-CA" dirty="0" smtClean="0"/>
              <a:t>Fraction of the iterations write arbitrary words, repeatedly</a:t>
            </a:r>
          </a:p>
          <a:p>
            <a:endParaRPr lang="en-CA" dirty="0" smtClean="0"/>
          </a:p>
          <a:p>
            <a:r>
              <a:rPr lang="en-CA" dirty="0" smtClean="0"/>
              <a:t>Parameters of these workloads:</a:t>
            </a:r>
          </a:p>
          <a:p>
            <a:pPr lvl="1"/>
            <a:r>
              <a:rPr lang="en-CA" dirty="0" smtClean="0"/>
              <a:t>Parallel iterations or total work</a:t>
            </a:r>
          </a:p>
          <a:p>
            <a:pPr lvl="1"/>
            <a:r>
              <a:rPr lang="en-CA" dirty="0" smtClean="0"/>
              <a:t>Serial iterations within the work or write frequency</a:t>
            </a:r>
            <a:endParaRPr lang="en-CA" dirty="0"/>
          </a:p>
        </p:txBody>
      </p:sp>
      <p:sp>
        <p:nvSpPr>
          <p:cNvPr id="4" name="Slide Number Placeholder 3"/>
          <p:cNvSpPr>
            <a:spLocks noGrp="1"/>
          </p:cNvSpPr>
          <p:nvPr>
            <p:ph type="sldNum" sz="quarter" idx="12"/>
          </p:nvPr>
        </p:nvSpPr>
        <p:spPr/>
        <p:txBody>
          <a:bodyPr/>
          <a:lstStyle/>
          <a:p>
            <a:fld id="{8D1216BD-D883-4A83-AB2B-6734D0E33A7A}" type="slidenum">
              <a:rPr lang="en-US" smtClean="0"/>
              <a:pPr/>
              <a:t>28</a:t>
            </a:fld>
            <a:endParaRPr lang="en-US" dirty="0"/>
          </a:p>
        </p:txBody>
      </p:sp>
      <p:sp>
        <p:nvSpPr>
          <p:cNvPr id="6" name="TextBox 5"/>
          <p:cNvSpPr txBox="1"/>
          <p:nvPr/>
        </p:nvSpPr>
        <p:spPr>
          <a:xfrm>
            <a:off x="3604586" y="4410530"/>
            <a:ext cx="5949064" cy="2308324"/>
          </a:xfrm>
          <a:prstGeom prst="rect">
            <a:avLst/>
          </a:prstGeom>
          <a:noFill/>
        </p:spPr>
        <p:txBody>
          <a:bodyPr wrap="none" rtlCol="0">
            <a:spAutoFit/>
          </a:bodyPr>
          <a:lstStyle/>
          <a:p>
            <a:r>
              <a:rPr lang="en-CA" sz="2400" dirty="0" smtClean="0">
                <a:latin typeface="Lucida Console" pitchFamily="49" charset="0"/>
              </a:rPr>
              <a:t>for </a:t>
            </a:r>
            <a:r>
              <a:rPr lang="en-CA" sz="2400" dirty="0" err="1" smtClean="0">
                <a:latin typeface="Lucida Console" pitchFamily="49" charset="0"/>
              </a:rPr>
              <a:t>i</a:t>
            </a:r>
            <a:r>
              <a:rPr lang="en-CA" sz="2400" dirty="0" smtClean="0">
                <a:latin typeface="Lucida Console" pitchFamily="49" charset="0"/>
              </a:rPr>
              <a:t> in 1 to </a:t>
            </a:r>
            <a:r>
              <a:rPr lang="en-CA" sz="2400" dirty="0" err="1" smtClean="0">
                <a:latin typeface="Lucida Console" pitchFamily="49" charset="0"/>
              </a:rPr>
              <a:t>total_work</a:t>
            </a:r>
            <a:endParaRPr lang="en-CA" sz="2400" dirty="0" smtClean="0">
              <a:latin typeface="Lucida Console" pitchFamily="49" charset="0"/>
            </a:endParaRPr>
          </a:p>
          <a:p>
            <a:r>
              <a:rPr lang="en-CA" sz="2400" dirty="0" smtClean="0">
                <a:solidFill>
                  <a:srgbClr val="7030A0"/>
                </a:solidFill>
                <a:latin typeface="Lucida Console" pitchFamily="49" charset="0"/>
              </a:rPr>
              <a:t>#</a:t>
            </a:r>
            <a:r>
              <a:rPr lang="en-CA" sz="2400" dirty="0" err="1" smtClean="0">
                <a:solidFill>
                  <a:srgbClr val="7030A0"/>
                </a:solidFill>
                <a:latin typeface="Lucida Console" pitchFamily="49" charset="0"/>
              </a:rPr>
              <a:t>pragma</a:t>
            </a:r>
            <a:r>
              <a:rPr lang="en-CA" sz="2400" dirty="0" smtClean="0">
                <a:solidFill>
                  <a:srgbClr val="7030A0"/>
                </a:solidFill>
                <a:latin typeface="Lucida Console" pitchFamily="49" charset="0"/>
              </a:rPr>
              <a:t> acc cache(</a:t>
            </a:r>
            <a:r>
              <a:rPr lang="en-CA" sz="2400" dirty="0" err="1" smtClean="0">
                <a:latin typeface="Lucida Console" pitchFamily="49" charset="0"/>
              </a:rPr>
              <a:t>subarray</a:t>
            </a:r>
            <a:r>
              <a:rPr lang="en-CA" sz="2400" dirty="0" smtClean="0">
                <a:latin typeface="Lucida Console" pitchFamily="49" charset="0"/>
              </a:rPr>
              <a:t>[]</a:t>
            </a:r>
            <a:r>
              <a:rPr lang="en-CA" sz="2400" dirty="0" smtClean="0">
                <a:solidFill>
                  <a:srgbClr val="7030A0"/>
                </a:solidFill>
                <a:latin typeface="Lucida Console" pitchFamily="49" charset="0"/>
              </a:rPr>
              <a:t>)</a:t>
            </a:r>
          </a:p>
          <a:p>
            <a:r>
              <a:rPr lang="en-CA" sz="2400" dirty="0" smtClean="0">
                <a:solidFill>
                  <a:srgbClr val="7030A0"/>
                </a:solidFill>
                <a:latin typeface="Lucida Console" pitchFamily="49" charset="0"/>
              </a:rPr>
              <a:t>{</a:t>
            </a:r>
          </a:p>
          <a:p>
            <a:r>
              <a:rPr lang="en-CA" sz="2400" dirty="0" smtClean="0">
                <a:latin typeface="Lucida Console" pitchFamily="49" charset="0"/>
              </a:rPr>
              <a:t>  for j in 1 to </a:t>
            </a:r>
            <a:r>
              <a:rPr lang="en-CA" sz="2400" dirty="0" err="1" smtClean="0">
                <a:latin typeface="Lucida Console" pitchFamily="49" charset="0"/>
              </a:rPr>
              <a:t>write_frequency</a:t>
            </a:r>
            <a:endParaRPr lang="en-CA" sz="2400" dirty="0" smtClean="0">
              <a:latin typeface="Lucida Console" pitchFamily="49" charset="0"/>
            </a:endParaRPr>
          </a:p>
          <a:p>
            <a:r>
              <a:rPr lang="en-CA" sz="2400" dirty="0" smtClean="0">
                <a:latin typeface="Lucida Console" pitchFamily="49" charset="0"/>
              </a:rPr>
              <a:t>    write to </a:t>
            </a:r>
            <a:r>
              <a:rPr lang="en-CA" sz="2400" dirty="0" err="1" smtClean="0">
                <a:latin typeface="Lucida Console" pitchFamily="49" charset="0"/>
              </a:rPr>
              <a:t>subarray</a:t>
            </a:r>
            <a:r>
              <a:rPr lang="en-CA" sz="2400" dirty="0" smtClean="0">
                <a:latin typeface="Lucida Console" pitchFamily="49" charset="0"/>
              </a:rPr>
              <a:t>[]</a:t>
            </a:r>
          </a:p>
          <a:p>
            <a:r>
              <a:rPr lang="en-CA" sz="2400" dirty="0" smtClean="0">
                <a:solidFill>
                  <a:srgbClr val="7030A0"/>
                </a:solidFill>
                <a:latin typeface="Lucida Console" pitchFamily="49"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Cache Write Performance Investigation</a:t>
            </a:r>
            <a:endParaRPr lang="en-CA" dirty="0"/>
          </a:p>
        </p:txBody>
      </p:sp>
      <p:sp>
        <p:nvSpPr>
          <p:cNvPr id="3" name="Content Placeholder 2"/>
          <p:cNvSpPr>
            <a:spLocks noGrp="1"/>
          </p:cNvSpPr>
          <p:nvPr>
            <p:ph idx="1"/>
          </p:nvPr>
        </p:nvSpPr>
        <p:spPr/>
        <p:txBody>
          <a:bodyPr/>
          <a:lstStyle/>
          <a:p>
            <a:r>
              <a:rPr lang="en-CA" dirty="0" smtClean="0"/>
              <a:t>Write-back outperform write-through when write frequency is high</a:t>
            </a:r>
          </a:p>
          <a:p>
            <a:r>
              <a:rPr lang="en-CA" dirty="0" smtClean="0"/>
              <a:t>Write-through outperforms write-back when memory BW is not saturated (e.g. small dataset)</a:t>
            </a:r>
            <a:endParaRPr lang="en-CA" dirty="0"/>
          </a:p>
        </p:txBody>
      </p:sp>
      <p:sp>
        <p:nvSpPr>
          <p:cNvPr id="4" name="Slide Number Placeholder 3"/>
          <p:cNvSpPr>
            <a:spLocks noGrp="1"/>
          </p:cNvSpPr>
          <p:nvPr>
            <p:ph type="sldNum" sz="quarter" idx="12"/>
          </p:nvPr>
        </p:nvSpPr>
        <p:spPr/>
        <p:txBody>
          <a:bodyPr/>
          <a:lstStyle/>
          <a:p>
            <a:fld id="{8D1216BD-D883-4A83-AB2B-6734D0E33A7A}" type="slidenum">
              <a:rPr lang="en-US" smtClean="0"/>
              <a:pPr/>
              <a:t>29</a:t>
            </a:fld>
            <a:endParaRPr lang="en-US" dirty="0"/>
          </a:p>
        </p:txBody>
      </p:sp>
      <p:pic>
        <p:nvPicPr>
          <p:cNvPr id="60418" name="Picture 2"/>
          <p:cNvPicPr>
            <a:picLocks noChangeAspect="1" noChangeArrowheads="1"/>
          </p:cNvPicPr>
          <p:nvPr/>
        </p:nvPicPr>
        <p:blipFill>
          <a:blip r:embed="rId3" cstate="print"/>
          <a:srcRect/>
          <a:stretch>
            <a:fillRect/>
          </a:stretch>
        </p:blipFill>
        <p:spPr bwMode="auto">
          <a:xfrm>
            <a:off x="5605639" y="2126960"/>
            <a:ext cx="5687466" cy="4243433"/>
          </a:xfrm>
          <a:prstGeom prst="rect">
            <a:avLst/>
          </a:prstGeom>
          <a:noFill/>
          <a:ln w="9525">
            <a:noFill/>
            <a:miter lim="800000"/>
            <a:headEnd/>
            <a:tailEnd/>
          </a:ln>
        </p:spPr>
      </p:pic>
      <p:sp>
        <p:nvSpPr>
          <p:cNvPr id="6" name="Rectangle 5"/>
          <p:cNvSpPr/>
          <p:nvPr/>
        </p:nvSpPr>
        <p:spPr>
          <a:xfrm>
            <a:off x="8448229" y="2186596"/>
            <a:ext cx="2981748" cy="2080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8388595" y="4253940"/>
            <a:ext cx="2981748" cy="2244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5486360" y="4273818"/>
            <a:ext cx="2981748" cy="2244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Software-managed Cache In GPUs</a:t>
            </a:r>
            <a:endParaRPr lang="en-CA" dirty="0"/>
          </a:p>
        </p:txBody>
      </p:sp>
      <p:sp>
        <p:nvSpPr>
          <p:cNvPr id="3" name="Content Placeholder 2"/>
          <p:cNvSpPr>
            <a:spLocks noGrp="1"/>
          </p:cNvSpPr>
          <p:nvPr>
            <p:ph idx="1"/>
          </p:nvPr>
        </p:nvSpPr>
        <p:spPr/>
        <p:txBody>
          <a:bodyPr/>
          <a:lstStyle/>
          <a:p>
            <a:endParaRPr lang="en-CA"/>
          </a:p>
        </p:txBody>
      </p:sp>
      <p:sp>
        <p:nvSpPr>
          <p:cNvPr id="4" name="Slide Number Placeholder 3"/>
          <p:cNvSpPr>
            <a:spLocks noGrp="1"/>
          </p:cNvSpPr>
          <p:nvPr>
            <p:ph type="sldNum" sz="quarter" idx="12"/>
          </p:nvPr>
        </p:nvSpPr>
        <p:spPr/>
        <p:txBody>
          <a:bodyPr/>
          <a:lstStyle/>
          <a:p>
            <a:fld id="{8D1216BD-D883-4A83-AB2B-6734D0E33A7A}" type="slidenum">
              <a:rPr lang="en-US" smtClean="0"/>
              <a:pPr/>
              <a:t>3</a:t>
            </a:fld>
            <a:endParaRPr lang="en-US" dirty="0"/>
          </a:p>
        </p:txBody>
      </p:sp>
      <p:sp>
        <p:nvSpPr>
          <p:cNvPr id="5" name="TextBox 4"/>
          <p:cNvSpPr txBox="1"/>
          <p:nvPr/>
        </p:nvSpPr>
        <p:spPr>
          <a:xfrm>
            <a:off x="3107635" y="1099930"/>
            <a:ext cx="6692858" cy="1938992"/>
          </a:xfrm>
          <a:prstGeom prst="rect">
            <a:avLst/>
          </a:prstGeom>
          <a:noFill/>
        </p:spPr>
        <p:txBody>
          <a:bodyPr wrap="none" rtlCol="0">
            <a:spAutoFit/>
          </a:bodyPr>
          <a:lstStyle/>
          <a:p>
            <a:r>
              <a:rPr lang="en-CA" sz="2400" dirty="0" smtClean="0">
                <a:latin typeface="Lucida Console" pitchFamily="49" charset="0"/>
              </a:rPr>
              <a:t>__QUALIFIER__ float </a:t>
            </a:r>
            <a:r>
              <a:rPr lang="en-CA" sz="2400" dirty="0" err="1" smtClean="0">
                <a:latin typeface="Lucida Console" pitchFamily="49" charset="0"/>
              </a:rPr>
              <a:t>smc</a:t>
            </a:r>
            <a:r>
              <a:rPr lang="en-CA" sz="2400" dirty="0" smtClean="0">
                <a:latin typeface="Lucida Console" pitchFamily="49" charset="0"/>
              </a:rPr>
              <a:t>[1024];</a:t>
            </a:r>
          </a:p>
          <a:p>
            <a:r>
              <a:rPr lang="en-CA" sz="2400" dirty="0" err="1" smtClean="0">
                <a:latin typeface="Lucida Console" pitchFamily="49" charset="0"/>
              </a:rPr>
              <a:t>smc</a:t>
            </a:r>
            <a:r>
              <a:rPr lang="en-CA" sz="2400" dirty="0" smtClean="0">
                <a:latin typeface="Lucida Console" pitchFamily="49" charset="0"/>
              </a:rPr>
              <a:t>[</a:t>
            </a:r>
            <a:r>
              <a:rPr lang="en-CA" sz="2400" dirty="0" err="1" smtClean="0">
                <a:latin typeface="Lucida Console" pitchFamily="49" charset="0"/>
              </a:rPr>
              <a:t>threadIdx.x</a:t>
            </a:r>
            <a:r>
              <a:rPr lang="en-CA" sz="2400" dirty="0" smtClean="0">
                <a:latin typeface="Lucida Console" pitchFamily="49" charset="0"/>
              </a:rPr>
              <a:t>] = 0;</a:t>
            </a:r>
          </a:p>
          <a:p>
            <a:r>
              <a:rPr lang="en-CA" sz="2400" dirty="0" smtClean="0">
                <a:latin typeface="Lucida Console" pitchFamily="49" charset="0"/>
              </a:rPr>
              <a:t>...</a:t>
            </a:r>
          </a:p>
          <a:p>
            <a:r>
              <a:rPr lang="en-CA" sz="2400" dirty="0" smtClean="0">
                <a:latin typeface="Lucida Console" pitchFamily="49" charset="0"/>
              </a:rPr>
              <a:t>float sum = a[</a:t>
            </a:r>
            <a:r>
              <a:rPr lang="en-CA" sz="2400" dirty="0" err="1" smtClean="0">
                <a:latin typeface="Lucida Console" pitchFamily="49" charset="0"/>
              </a:rPr>
              <a:t>i</a:t>
            </a:r>
            <a:r>
              <a:rPr lang="en-CA" sz="2400" dirty="0" smtClean="0">
                <a:latin typeface="Lucida Console" pitchFamily="49" charset="0"/>
              </a:rPr>
              <a:t>] + </a:t>
            </a:r>
            <a:r>
              <a:rPr lang="en-CA" sz="2400" dirty="0" err="1" smtClean="0">
                <a:latin typeface="Lucida Console" pitchFamily="49" charset="0"/>
              </a:rPr>
              <a:t>smc</a:t>
            </a:r>
            <a:r>
              <a:rPr lang="en-CA" sz="2400" dirty="0" smtClean="0">
                <a:latin typeface="Lucida Console" pitchFamily="49" charset="0"/>
              </a:rPr>
              <a:t>[</a:t>
            </a:r>
            <a:r>
              <a:rPr lang="en-CA" sz="2400" dirty="0" err="1" smtClean="0">
                <a:latin typeface="Lucida Console" pitchFamily="49" charset="0"/>
              </a:rPr>
              <a:t>threadIdx.x</a:t>
            </a:r>
            <a:r>
              <a:rPr lang="en-CA" sz="2400" dirty="0" smtClean="0">
                <a:latin typeface="Lucida Console" pitchFamily="49" charset="0"/>
              </a:rPr>
              <a:t>]</a:t>
            </a:r>
          </a:p>
          <a:p>
            <a:r>
              <a:rPr lang="en-CA" sz="2400" dirty="0" smtClean="0">
                <a:latin typeface="Lucida Console" pitchFamily="49" charset="0"/>
              </a:rPr>
              <a:t>...</a:t>
            </a:r>
          </a:p>
        </p:txBody>
      </p:sp>
      <p:sp>
        <p:nvSpPr>
          <p:cNvPr id="6" name="Rectangle 5"/>
          <p:cNvSpPr/>
          <p:nvPr/>
        </p:nvSpPr>
        <p:spPr>
          <a:xfrm>
            <a:off x="1053548" y="3140765"/>
            <a:ext cx="3399182" cy="306125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dirty="0" smtClean="0"/>
              <a:t>DRAM</a:t>
            </a:r>
            <a:endParaRPr lang="en-CA" sz="5400" dirty="0"/>
          </a:p>
        </p:txBody>
      </p:sp>
      <p:sp>
        <p:nvSpPr>
          <p:cNvPr id="7" name="Rectangle 6"/>
          <p:cNvSpPr/>
          <p:nvPr/>
        </p:nvSpPr>
        <p:spPr>
          <a:xfrm>
            <a:off x="6977269" y="3140765"/>
            <a:ext cx="3399182" cy="1351722"/>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solidFill>
                  <a:schemeClr val="tx1"/>
                </a:solidFill>
              </a:rPr>
              <a:t>GPU core #1</a:t>
            </a:r>
          </a:p>
          <a:p>
            <a:pPr algn="ctr"/>
            <a:endParaRPr lang="en-CA" sz="3200" dirty="0" smtClean="0">
              <a:solidFill>
                <a:schemeClr val="tx1"/>
              </a:solidFill>
            </a:endParaRPr>
          </a:p>
          <a:p>
            <a:pPr algn="ctr"/>
            <a:endParaRPr lang="en-CA" sz="3200" dirty="0">
              <a:solidFill>
                <a:schemeClr val="tx1"/>
              </a:solidFill>
            </a:endParaRPr>
          </a:p>
        </p:txBody>
      </p:sp>
      <p:sp>
        <p:nvSpPr>
          <p:cNvPr id="8" name="Rectangle 7"/>
          <p:cNvSpPr/>
          <p:nvPr/>
        </p:nvSpPr>
        <p:spPr>
          <a:xfrm>
            <a:off x="8945217" y="3717234"/>
            <a:ext cx="1272209" cy="675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smtClean="0"/>
              <a:t>SIMD</a:t>
            </a:r>
            <a:endParaRPr lang="en-CA" sz="3600" b="1" dirty="0"/>
          </a:p>
        </p:txBody>
      </p:sp>
      <p:sp>
        <p:nvSpPr>
          <p:cNvPr id="9" name="Rectangle 8"/>
          <p:cNvSpPr/>
          <p:nvPr/>
        </p:nvSpPr>
        <p:spPr>
          <a:xfrm>
            <a:off x="7076661" y="3717234"/>
            <a:ext cx="1172817" cy="67586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smtClean="0"/>
              <a:t>SMC</a:t>
            </a:r>
            <a:endParaRPr lang="en-CA" sz="3200" b="1" dirty="0"/>
          </a:p>
        </p:txBody>
      </p:sp>
      <p:cxnSp>
        <p:nvCxnSpPr>
          <p:cNvPr id="14" name="Straight Arrow Connector 13"/>
          <p:cNvCxnSpPr/>
          <p:nvPr/>
        </p:nvCxnSpPr>
        <p:spPr>
          <a:xfrm>
            <a:off x="4532243" y="4015409"/>
            <a:ext cx="2584174" cy="198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249478" y="3935897"/>
            <a:ext cx="735495" cy="198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8209723" y="4174436"/>
            <a:ext cx="655983" cy="1987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373218" y="4273831"/>
            <a:ext cx="2544418"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990523" y="4843649"/>
            <a:ext cx="3399182" cy="1351722"/>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solidFill>
                  <a:schemeClr val="tx1"/>
                </a:solidFill>
              </a:rPr>
              <a:t>GPU core #2</a:t>
            </a:r>
          </a:p>
          <a:p>
            <a:pPr algn="ctr"/>
            <a:endParaRPr lang="en-CA" sz="3200" dirty="0" smtClean="0">
              <a:solidFill>
                <a:schemeClr val="tx1"/>
              </a:solidFill>
            </a:endParaRPr>
          </a:p>
          <a:p>
            <a:pPr algn="ctr"/>
            <a:endParaRPr lang="en-CA" sz="3200" dirty="0">
              <a:solidFill>
                <a:schemeClr val="tx1"/>
              </a:solidFill>
            </a:endParaRPr>
          </a:p>
        </p:txBody>
      </p:sp>
      <p:sp>
        <p:nvSpPr>
          <p:cNvPr id="25" name="Rectangle 24"/>
          <p:cNvSpPr/>
          <p:nvPr/>
        </p:nvSpPr>
        <p:spPr>
          <a:xfrm>
            <a:off x="8958471" y="5420118"/>
            <a:ext cx="1272209" cy="675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smtClean="0"/>
              <a:t>SIMD</a:t>
            </a:r>
            <a:endParaRPr lang="en-CA" sz="3600" b="1" dirty="0"/>
          </a:p>
        </p:txBody>
      </p:sp>
      <p:sp>
        <p:nvSpPr>
          <p:cNvPr id="26" name="Rectangle 25"/>
          <p:cNvSpPr/>
          <p:nvPr/>
        </p:nvSpPr>
        <p:spPr>
          <a:xfrm>
            <a:off x="7089915" y="5420118"/>
            <a:ext cx="1172817" cy="67586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smtClean="0"/>
              <a:t>SMC</a:t>
            </a:r>
            <a:endParaRPr lang="en-CA" sz="3200" b="1" dirty="0"/>
          </a:p>
        </p:txBody>
      </p:sp>
      <p:cxnSp>
        <p:nvCxnSpPr>
          <p:cNvPr id="27" name="Straight Arrow Connector 26"/>
          <p:cNvCxnSpPr/>
          <p:nvPr/>
        </p:nvCxnSpPr>
        <p:spPr>
          <a:xfrm>
            <a:off x="4545497" y="5718293"/>
            <a:ext cx="2584174" cy="198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262732" y="5638781"/>
            <a:ext cx="735495" cy="198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8222977" y="5877320"/>
            <a:ext cx="655983" cy="1987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4386472" y="5976715"/>
            <a:ext cx="2544418"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idx="1"/>
          </p:nvPr>
        </p:nvSpPr>
        <p:spPr/>
        <p:txBody>
          <a:bodyPr/>
          <a:lstStyle/>
          <a:p>
            <a:r>
              <a:rPr lang="en-US" dirty="0" smtClean="0"/>
              <a:t>Studied and addressed challenges facing cache directive implementation in CUDA</a:t>
            </a:r>
          </a:p>
          <a:p>
            <a:r>
              <a:rPr lang="en-US" dirty="0" smtClean="0"/>
              <a:t>Three different implementation proposed</a:t>
            </a:r>
          </a:p>
          <a:p>
            <a:r>
              <a:rPr lang="en-US" dirty="0" smtClean="0"/>
              <a:t>Found out cache sharing is essential to deliver performance improvement</a:t>
            </a:r>
          </a:p>
          <a:p>
            <a:r>
              <a:rPr lang="en-US" dirty="0" smtClean="0"/>
              <a:t>Found out cache directive can improve performance by 2.18x, compared to baseline </a:t>
            </a:r>
            <a:r>
              <a:rPr lang="en-US" dirty="0" err="1" smtClean="0"/>
              <a:t>OpenACC</a:t>
            </a:r>
            <a:r>
              <a:rPr lang="en-US" dirty="0" smtClean="0"/>
              <a:t> without using cache</a:t>
            </a:r>
          </a:p>
          <a:p>
            <a:r>
              <a:rPr lang="en-US" dirty="0" smtClean="0"/>
              <a:t>Implementation/Benchmarks available online:</a:t>
            </a:r>
          </a:p>
          <a:p>
            <a:pPr lvl="1"/>
            <a:r>
              <a:rPr lang="en-US" dirty="0" smtClean="0">
                <a:solidFill>
                  <a:srgbClr val="0070C0"/>
                </a:solidFill>
              </a:rPr>
              <a:t>https://www.github.com/lashgar/ipmacc</a:t>
            </a:r>
          </a:p>
          <a:p>
            <a:r>
              <a:rPr lang="en-US" dirty="0" smtClean="0"/>
              <a:t>There is more on the paper: compiler passes to support multi-dimensional array, micro-benchmarking CUDA shared memory to understand best performance.</a:t>
            </a:r>
          </a:p>
        </p:txBody>
      </p:sp>
      <p:sp>
        <p:nvSpPr>
          <p:cNvPr id="4" name="Slide Number Placeholder 3"/>
          <p:cNvSpPr>
            <a:spLocks noGrp="1"/>
          </p:cNvSpPr>
          <p:nvPr>
            <p:ph type="sldNum" sz="quarter" idx="12"/>
          </p:nvPr>
        </p:nvSpPr>
        <p:spPr/>
        <p:txBody>
          <a:bodyPr/>
          <a:lstStyle/>
          <a:p>
            <a:fld id="{8D1216BD-D883-4A83-AB2B-6734D0E33A7A}" type="slidenum">
              <a:rPr lang="en-US" smtClean="0"/>
              <a:pPr/>
              <a:t>30</a:t>
            </a:fld>
            <a:endParaRPr lang="en-US"/>
          </a:p>
        </p:txBody>
      </p:sp>
    </p:spTree>
    <p:extLst>
      <p:ext uri="{BB962C8B-B14F-4D97-AF65-F5344CB8AC3E}">
        <p14:creationId xmlns:p14="http://schemas.microsoft.com/office/powerpoint/2010/main" xmlns="" val="4629221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endParaRPr lang="en-CA"/>
          </a:p>
        </p:txBody>
      </p:sp>
      <p:sp>
        <p:nvSpPr>
          <p:cNvPr id="4" name="Slide Number Placeholder 3"/>
          <p:cNvSpPr>
            <a:spLocks noGrp="1"/>
          </p:cNvSpPr>
          <p:nvPr>
            <p:ph type="sldNum" sz="quarter" idx="12"/>
          </p:nvPr>
        </p:nvSpPr>
        <p:spPr/>
        <p:txBody>
          <a:bodyPr/>
          <a:lstStyle/>
          <a:p>
            <a:fld id="{8D1216BD-D883-4A83-AB2B-6734D0E33A7A}" type="slidenum">
              <a:rPr lang="en-US" smtClean="0"/>
              <a:pPr/>
              <a:t>31</a:t>
            </a:fld>
            <a:endParaRPr lang="en-US" dirty="0"/>
          </a:p>
        </p:txBody>
      </p:sp>
      <p:sp>
        <p:nvSpPr>
          <p:cNvPr id="5" name="TextBox 4"/>
          <p:cNvSpPr txBox="1"/>
          <p:nvPr/>
        </p:nvSpPr>
        <p:spPr>
          <a:xfrm>
            <a:off x="5166360" y="3154680"/>
            <a:ext cx="1850956" cy="954107"/>
          </a:xfrm>
          <a:prstGeom prst="rect">
            <a:avLst/>
          </a:prstGeom>
          <a:noFill/>
        </p:spPr>
        <p:txBody>
          <a:bodyPr wrap="none" rtlCol="0">
            <a:spAutoFit/>
          </a:bodyPr>
          <a:lstStyle/>
          <a:p>
            <a:r>
              <a:rPr lang="en-CA" sz="2800" b="1" dirty="0" smtClean="0"/>
              <a:t>Thank You!</a:t>
            </a:r>
          </a:p>
          <a:p>
            <a:r>
              <a:rPr lang="en-CA" sz="2800" b="1" dirty="0" smtClean="0"/>
              <a:t>Questions?</a:t>
            </a:r>
            <a:endParaRPr lang="en-CA" sz="28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Backup Slides</a:t>
            </a:r>
            <a:endParaRPr lang="en-CA" dirty="0"/>
          </a:p>
        </p:txBody>
      </p:sp>
      <p:sp>
        <p:nvSpPr>
          <p:cNvPr id="3" name="Content Placeholder 2"/>
          <p:cNvSpPr>
            <a:spLocks noGrp="1"/>
          </p:cNvSpPr>
          <p:nvPr>
            <p:ph idx="1"/>
          </p:nvPr>
        </p:nvSpPr>
        <p:spPr/>
        <p:txBody>
          <a:bodyPr/>
          <a:lstStyle/>
          <a:p>
            <a:endParaRPr lang="en-CA"/>
          </a:p>
        </p:txBody>
      </p:sp>
      <p:sp>
        <p:nvSpPr>
          <p:cNvPr id="4" name="Slide Number Placeholder 3"/>
          <p:cNvSpPr>
            <a:spLocks noGrp="1"/>
          </p:cNvSpPr>
          <p:nvPr>
            <p:ph type="sldNum" sz="quarter" idx="12"/>
          </p:nvPr>
        </p:nvSpPr>
        <p:spPr/>
        <p:txBody>
          <a:bodyPr/>
          <a:lstStyle/>
          <a:p>
            <a:fld id="{8D1216BD-D883-4A83-AB2B-6734D0E33A7A}"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EHC Example</a:t>
            </a:r>
            <a:endParaRPr lang="en-CA" dirty="0"/>
          </a:p>
        </p:txBody>
      </p:sp>
      <p:sp>
        <p:nvSpPr>
          <p:cNvPr id="3" name="Content Placeholder 2"/>
          <p:cNvSpPr>
            <a:spLocks noGrp="1"/>
          </p:cNvSpPr>
          <p:nvPr>
            <p:ph idx="1"/>
          </p:nvPr>
        </p:nvSpPr>
        <p:spPr/>
        <p:txBody>
          <a:bodyPr/>
          <a:lstStyle/>
          <a:p>
            <a:endParaRPr lang="en-CA"/>
          </a:p>
        </p:txBody>
      </p:sp>
      <p:sp>
        <p:nvSpPr>
          <p:cNvPr id="4" name="Slide Number Placeholder 3"/>
          <p:cNvSpPr>
            <a:spLocks noGrp="1"/>
          </p:cNvSpPr>
          <p:nvPr>
            <p:ph type="sldNum" sz="quarter" idx="12"/>
          </p:nvPr>
        </p:nvSpPr>
        <p:spPr/>
        <p:txBody>
          <a:bodyPr/>
          <a:lstStyle/>
          <a:p>
            <a:fld id="{8D1216BD-D883-4A83-AB2B-6734D0E33A7A}" type="slidenum">
              <a:rPr lang="en-US" smtClean="0"/>
              <a:pPr/>
              <a:t>33</a:t>
            </a:fld>
            <a:endParaRPr lang="en-US" dirty="0"/>
          </a:p>
        </p:txBody>
      </p:sp>
      <p:pic>
        <p:nvPicPr>
          <p:cNvPr id="52226" name="Picture 2"/>
          <p:cNvPicPr>
            <a:picLocks noChangeAspect="1" noChangeArrowheads="1"/>
          </p:cNvPicPr>
          <p:nvPr/>
        </p:nvPicPr>
        <p:blipFill>
          <a:blip r:embed="rId3" cstate="print"/>
          <a:srcRect/>
          <a:stretch>
            <a:fillRect/>
          </a:stretch>
        </p:blipFill>
        <p:spPr bwMode="auto">
          <a:xfrm>
            <a:off x="4447109" y="1"/>
            <a:ext cx="6191717"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3"/>
          <p:cNvPicPr>
            <a:picLocks noChangeAspect="1" noChangeArrowheads="1"/>
          </p:cNvPicPr>
          <p:nvPr/>
        </p:nvPicPr>
        <p:blipFill>
          <a:blip r:embed="rId3" cstate="print"/>
          <a:srcRect/>
          <a:stretch>
            <a:fillRect/>
          </a:stretch>
        </p:blipFill>
        <p:spPr bwMode="auto">
          <a:xfrm>
            <a:off x="4656202" y="39756"/>
            <a:ext cx="7424184"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CA" dirty="0" smtClean="0"/>
              <a:t>RBC Example</a:t>
            </a:r>
            <a:endParaRPr lang="en-CA" dirty="0"/>
          </a:p>
        </p:txBody>
      </p:sp>
      <p:sp>
        <p:nvSpPr>
          <p:cNvPr id="3" name="Content Placeholder 2"/>
          <p:cNvSpPr>
            <a:spLocks noGrp="1"/>
          </p:cNvSpPr>
          <p:nvPr>
            <p:ph idx="1"/>
          </p:nvPr>
        </p:nvSpPr>
        <p:spPr/>
        <p:txBody>
          <a:bodyPr/>
          <a:lstStyle/>
          <a:p>
            <a:r>
              <a:rPr lang="en-CA" dirty="0" smtClean="0"/>
              <a:t>RBI is the same, minus </a:t>
            </a:r>
          </a:p>
          <a:p>
            <a:pPr>
              <a:buNone/>
            </a:pPr>
            <a:r>
              <a:rPr lang="en-CA" dirty="0" smtClean="0"/>
              <a:t>“if” control-flow statement</a:t>
            </a:r>
          </a:p>
          <a:p>
            <a:pPr>
              <a:buNone/>
            </a:pPr>
            <a:r>
              <a:rPr lang="en-CA" dirty="0" smtClean="0"/>
              <a:t>where assumed it’s always</a:t>
            </a:r>
          </a:p>
          <a:p>
            <a:pPr>
              <a:buNone/>
            </a:pPr>
            <a:r>
              <a:rPr lang="en-CA" dirty="0" smtClean="0"/>
              <a:t>TRUE.</a:t>
            </a:r>
            <a:endParaRPr lang="en-CA" dirty="0"/>
          </a:p>
        </p:txBody>
      </p:sp>
      <p:sp>
        <p:nvSpPr>
          <p:cNvPr id="4" name="Slide Number Placeholder 3"/>
          <p:cNvSpPr>
            <a:spLocks noGrp="1"/>
          </p:cNvSpPr>
          <p:nvPr>
            <p:ph type="sldNum" sz="quarter" idx="12"/>
          </p:nvPr>
        </p:nvSpPr>
        <p:spPr/>
        <p:txBody>
          <a:bodyPr/>
          <a:lstStyle/>
          <a:p>
            <a:fld id="{8D1216BD-D883-4A83-AB2B-6734D0E33A7A}"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CUDA Shared Memory Bank-Conflict Evaluations</a:t>
            </a:r>
            <a:endParaRPr lang="en-CA" dirty="0"/>
          </a:p>
        </p:txBody>
      </p:sp>
      <p:sp>
        <p:nvSpPr>
          <p:cNvPr id="3" name="Content Placeholder 2"/>
          <p:cNvSpPr>
            <a:spLocks noGrp="1"/>
          </p:cNvSpPr>
          <p:nvPr>
            <p:ph idx="1"/>
          </p:nvPr>
        </p:nvSpPr>
        <p:spPr/>
        <p:txBody>
          <a:bodyPr/>
          <a:lstStyle/>
          <a:p>
            <a:endParaRPr lang="en-CA"/>
          </a:p>
        </p:txBody>
      </p:sp>
      <p:sp>
        <p:nvSpPr>
          <p:cNvPr id="4" name="Slide Number Placeholder 3"/>
          <p:cNvSpPr>
            <a:spLocks noGrp="1"/>
          </p:cNvSpPr>
          <p:nvPr>
            <p:ph type="sldNum" sz="quarter" idx="12"/>
          </p:nvPr>
        </p:nvSpPr>
        <p:spPr/>
        <p:txBody>
          <a:bodyPr/>
          <a:lstStyle/>
          <a:p>
            <a:fld id="{8D1216BD-D883-4A83-AB2B-6734D0E33A7A}" type="slidenum">
              <a:rPr lang="en-US" smtClean="0"/>
              <a:pPr/>
              <a:t>35</a:t>
            </a:fld>
            <a:endParaRPr lang="en-US" dirty="0"/>
          </a:p>
        </p:txBody>
      </p:sp>
      <p:pic>
        <p:nvPicPr>
          <p:cNvPr id="53250" name="Picture 2" descr="F:\Cloud\Dropbox\PhD\Research\ipmacc - cache\submissions\WACCPD16\acm-submitted\bankconflict2.png"/>
          <p:cNvPicPr>
            <a:picLocks noChangeAspect="1" noChangeArrowheads="1"/>
          </p:cNvPicPr>
          <p:nvPr/>
        </p:nvPicPr>
        <p:blipFill>
          <a:blip r:embed="rId3" cstate="print"/>
          <a:srcRect/>
          <a:stretch>
            <a:fillRect/>
          </a:stretch>
        </p:blipFill>
        <p:spPr bwMode="auto">
          <a:xfrm>
            <a:off x="0" y="2266122"/>
            <a:ext cx="11778534" cy="377790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CUDA Shared Memory Bank-Conflict Evaluations (2)</a:t>
            </a:r>
            <a:endParaRPr lang="en-CA" dirty="0"/>
          </a:p>
        </p:txBody>
      </p:sp>
      <p:sp>
        <p:nvSpPr>
          <p:cNvPr id="3" name="Content Placeholder 2"/>
          <p:cNvSpPr>
            <a:spLocks noGrp="1"/>
          </p:cNvSpPr>
          <p:nvPr>
            <p:ph idx="1"/>
          </p:nvPr>
        </p:nvSpPr>
        <p:spPr/>
        <p:txBody>
          <a:bodyPr/>
          <a:lstStyle/>
          <a:p>
            <a:endParaRPr lang="en-CA"/>
          </a:p>
        </p:txBody>
      </p:sp>
      <p:sp>
        <p:nvSpPr>
          <p:cNvPr id="4" name="Slide Number Placeholder 3"/>
          <p:cNvSpPr>
            <a:spLocks noGrp="1"/>
          </p:cNvSpPr>
          <p:nvPr>
            <p:ph type="sldNum" sz="quarter" idx="12"/>
          </p:nvPr>
        </p:nvSpPr>
        <p:spPr/>
        <p:txBody>
          <a:bodyPr/>
          <a:lstStyle/>
          <a:p>
            <a:fld id="{8D1216BD-D883-4A83-AB2B-6734D0E33A7A}" type="slidenum">
              <a:rPr lang="en-US" smtClean="0"/>
              <a:pPr/>
              <a:t>36</a:t>
            </a:fld>
            <a:endParaRPr lang="en-US" dirty="0"/>
          </a:p>
        </p:txBody>
      </p:sp>
      <p:pic>
        <p:nvPicPr>
          <p:cNvPr id="54274" name="Picture 2"/>
          <p:cNvPicPr>
            <a:picLocks noChangeAspect="1" noChangeArrowheads="1"/>
          </p:cNvPicPr>
          <p:nvPr/>
        </p:nvPicPr>
        <p:blipFill>
          <a:blip r:embed="rId3" cstate="print"/>
          <a:srcRect/>
          <a:stretch>
            <a:fillRect/>
          </a:stretch>
        </p:blipFill>
        <p:spPr bwMode="auto">
          <a:xfrm>
            <a:off x="6073017" y="1093304"/>
            <a:ext cx="4785437" cy="5764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Software-managed Cache Performance Potential In </a:t>
            </a:r>
            <a:r>
              <a:rPr lang="en-CA" dirty="0" err="1" smtClean="0"/>
              <a:t>OpenACC</a:t>
            </a:r>
            <a:endParaRPr lang="en-CA" dirty="0"/>
          </a:p>
        </p:txBody>
      </p:sp>
      <p:sp>
        <p:nvSpPr>
          <p:cNvPr id="3" name="Content Placeholder 2"/>
          <p:cNvSpPr>
            <a:spLocks noGrp="1"/>
          </p:cNvSpPr>
          <p:nvPr>
            <p:ph idx="1"/>
          </p:nvPr>
        </p:nvSpPr>
        <p:spPr/>
        <p:txBody>
          <a:bodyPr/>
          <a:lstStyle/>
          <a:p>
            <a:r>
              <a:rPr lang="en-CA" dirty="0" smtClean="0"/>
              <a:t>1D Stencil 30-element radius</a:t>
            </a:r>
            <a:endParaRPr lang="en-CA" dirty="0"/>
          </a:p>
        </p:txBody>
      </p:sp>
      <p:sp>
        <p:nvSpPr>
          <p:cNvPr id="4" name="Slide Number Placeholder 3"/>
          <p:cNvSpPr>
            <a:spLocks noGrp="1"/>
          </p:cNvSpPr>
          <p:nvPr>
            <p:ph type="sldNum" sz="quarter" idx="12"/>
          </p:nvPr>
        </p:nvSpPr>
        <p:spPr/>
        <p:txBody>
          <a:bodyPr/>
          <a:lstStyle/>
          <a:p>
            <a:fld id="{8D1216BD-D883-4A83-AB2B-6734D0E33A7A}" type="slidenum">
              <a:rPr lang="en-US" smtClean="0"/>
              <a:pPr/>
              <a:t>4</a:t>
            </a:fld>
            <a:endParaRPr lang="en-US" dirty="0"/>
          </a:p>
        </p:txBody>
      </p:sp>
      <p:pic>
        <p:nvPicPr>
          <p:cNvPr id="50178" name="Picture 2"/>
          <p:cNvPicPr>
            <a:picLocks noChangeAspect="1" noChangeArrowheads="1"/>
          </p:cNvPicPr>
          <p:nvPr/>
        </p:nvPicPr>
        <p:blipFill>
          <a:blip r:embed="rId3" cstate="print"/>
          <a:srcRect/>
          <a:stretch>
            <a:fillRect/>
          </a:stretch>
        </p:blipFill>
        <p:spPr bwMode="auto">
          <a:xfrm>
            <a:off x="2364105" y="1793271"/>
            <a:ext cx="7419975" cy="4224623"/>
          </a:xfrm>
          <a:prstGeom prst="rect">
            <a:avLst/>
          </a:prstGeom>
          <a:noFill/>
          <a:ln w="9525">
            <a:noFill/>
            <a:miter lim="800000"/>
            <a:headEnd/>
            <a:tailEnd/>
          </a:ln>
        </p:spPr>
      </p:pic>
      <p:sp>
        <p:nvSpPr>
          <p:cNvPr id="6" name="TextBox 5"/>
          <p:cNvSpPr txBox="1"/>
          <p:nvPr/>
        </p:nvSpPr>
        <p:spPr>
          <a:xfrm>
            <a:off x="3291840" y="6126480"/>
            <a:ext cx="6098272" cy="369332"/>
          </a:xfrm>
          <a:prstGeom prst="rect">
            <a:avLst/>
          </a:prstGeom>
          <a:noFill/>
        </p:spPr>
        <p:txBody>
          <a:bodyPr wrap="none" rtlCol="0">
            <a:spAutoFit/>
          </a:bodyPr>
          <a:lstStyle/>
          <a:p>
            <a:r>
              <a:rPr lang="en-CA" b="1" dirty="0" smtClean="0">
                <a:solidFill>
                  <a:srgbClr val="FF0000"/>
                </a:solidFill>
              </a:rPr>
              <a:t>Naïve implementation downgrades performance, undesirably.</a:t>
            </a:r>
          </a:p>
        </p:txBody>
      </p:sp>
      <p:sp>
        <p:nvSpPr>
          <p:cNvPr id="7" name="Rectangle 6"/>
          <p:cNvSpPr/>
          <p:nvPr/>
        </p:nvSpPr>
        <p:spPr>
          <a:xfrm>
            <a:off x="3306346" y="6458188"/>
            <a:ext cx="5975547" cy="369332"/>
          </a:xfrm>
          <a:prstGeom prst="rect">
            <a:avLst/>
          </a:prstGeom>
        </p:spPr>
        <p:txBody>
          <a:bodyPr wrap="none">
            <a:spAutoFit/>
          </a:bodyPr>
          <a:lstStyle/>
          <a:p>
            <a:r>
              <a:rPr lang="en-CA" b="1" dirty="0" smtClean="0">
                <a:solidFill>
                  <a:srgbClr val="FF0000"/>
                </a:solidFill>
              </a:rPr>
              <a:t>Cache sharing is crucial to deliver speedup over the baseline.</a:t>
            </a:r>
            <a:endParaRPr lang="en-CA"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dirty="0" smtClean="0"/>
              <a:t>Key contribution:</a:t>
            </a:r>
          </a:p>
          <a:p>
            <a:pPr lvl="1"/>
            <a:r>
              <a:rPr lang="en-US" dirty="0" smtClean="0"/>
              <a:t>Investigating essential optimizations to implement </a:t>
            </a:r>
            <a:r>
              <a:rPr lang="en-US" dirty="0" err="1" smtClean="0"/>
              <a:t>OpenACC</a:t>
            </a:r>
            <a:r>
              <a:rPr lang="en-US" dirty="0" smtClean="0"/>
              <a:t> cache directive efficiently</a:t>
            </a:r>
          </a:p>
          <a:p>
            <a:r>
              <a:rPr lang="en-US" dirty="0" smtClean="0"/>
              <a:t>Motivation:</a:t>
            </a:r>
          </a:p>
          <a:p>
            <a:pPr lvl="1"/>
            <a:r>
              <a:rPr lang="en-US" dirty="0" smtClean="0"/>
              <a:t>Software-managed cache creates a significant gap between </a:t>
            </a:r>
            <a:r>
              <a:rPr lang="en-US" dirty="0" err="1" smtClean="0"/>
              <a:t>OpenACC</a:t>
            </a:r>
            <a:r>
              <a:rPr lang="en-US" dirty="0" smtClean="0"/>
              <a:t> and CUDA applications</a:t>
            </a:r>
          </a:p>
          <a:p>
            <a:pPr lvl="1"/>
            <a:r>
              <a:rPr lang="en-US" dirty="0" err="1" smtClean="0"/>
              <a:t>OpenACC</a:t>
            </a:r>
            <a:r>
              <a:rPr lang="en-US" dirty="0" smtClean="0"/>
              <a:t> </a:t>
            </a:r>
            <a:r>
              <a:rPr lang="en-US" i="1" dirty="0" smtClean="0"/>
              <a:t>cache</a:t>
            </a:r>
            <a:r>
              <a:rPr lang="en-US" dirty="0" smtClean="0"/>
              <a:t> directive can narrow down this gap, potentially</a:t>
            </a:r>
          </a:p>
          <a:p>
            <a:pPr lvl="1"/>
            <a:r>
              <a:rPr lang="en-US" dirty="0" smtClean="0"/>
              <a:t>Naïve </a:t>
            </a:r>
            <a:r>
              <a:rPr lang="en-US" i="1" dirty="0" smtClean="0"/>
              <a:t>cache</a:t>
            </a:r>
            <a:r>
              <a:rPr lang="en-US" dirty="0" smtClean="0"/>
              <a:t> implementation, inversely, downgrades performance</a:t>
            </a:r>
          </a:p>
          <a:p>
            <a:r>
              <a:rPr lang="en-US" dirty="0" smtClean="0"/>
              <a:t>Goals:</a:t>
            </a:r>
          </a:p>
          <a:p>
            <a:pPr lvl="1"/>
            <a:r>
              <a:rPr lang="en-US" dirty="0" smtClean="0"/>
              <a:t>Investigating challenges in implementing </a:t>
            </a:r>
            <a:r>
              <a:rPr lang="en-US" i="1" dirty="0" smtClean="0"/>
              <a:t>cache</a:t>
            </a:r>
            <a:r>
              <a:rPr lang="en-US" dirty="0" smtClean="0"/>
              <a:t> directive efficiently</a:t>
            </a:r>
          </a:p>
          <a:p>
            <a:pPr lvl="1"/>
            <a:r>
              <a:rPr lang="en-US" dirty="0" smtClean="0"/>
              <a:t>Introducing compiler passes to implement </a:t>
            </a:r>
            <a:r>
              <a:rPr lang="en-US" i="1" dirty="0" smtClean="0"/>
              <a:t>cache</a:t>
            </a:r>
            <a:r>
              <a:rPr lang="en-US" dirty="0" smtClean="0"/>
              <a:t> directive</a:t>
            </a:r>
          </a:p>
          <a:p>
            <a:r>
              <a:rPr lang="en-US" dirty="0" smtClean="0"/>
              <a:t>Findings:</a:t>
            </a:r>
          </a:p>
          <a:p>
            <a:pPr lvl="1"/>
            <a:r>
              <a:rPr lang="en-US" dirty="0" smtClean="0"/>
              <a:t>Sharing cache space among chunk of parallel iterations is essential optimization</a:t>
            </a:r>
          </a:p>
          <a:p>
            <a:pPr lvl="1"/>
            <a:r>
              <a:rPr lang="en-US" dirty="0" smtClean="0"/>
              <a:t>Best implementation performs very close to CUDA equivalent</a:t>
            </a:r>
          </a:p>
        </p:txBody>
      </p:sp>
      <p:sp>
        <p:nvSpPr>
          <p:cNvPr id="4" name="Slide Number Placeholder 3"/>
          <p:cNvSpPr>
            <a:spLocks noGrp="1"/>
          </p:cNvSpPr>
          <p:nvPr>
            <p:ph type="sldNum" sz="quarter" idx="12"/>
          </p:nvPr>
        </p:nvSpPr>
        <p:spPr/>
        <p:txBody>
          <a:bodyPr/>
          <a:lstStyle/>
          <a:p>
            <a:fld id="{8D1216BD-D883-4A83-AB2B-6734D0E33A7A}" type="slidenum">
              <a:rPr lang="en-US" smtClean="0"/>
              <a:pPr/>
              <a:t>5</a:t>
            </a:fld>
            <a:endParaRPr lang="en-US"/>
          </a:p>
        </p:txBody>
      </p:sp>
    </p:spTree>
    <p:extLst>
      <p:ext uri="{BB962C8B-B14F-4D97-AF65-F5344CB8AC3E}">
        <p14:creationId xmlns:p14="http://schemas.microsoft.com/office/powerpoint/2010/main" xmlns="" val="4275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cache Directive Syntax/Usage</a:t>
            </a:r>
          </a:p>
          <a:p>
            <a:r>
              <a:rPr lang="en-CA" dirty="0" smtClean="0"/>
              <a:t>Proposed Implementations</a:t>
            </a:r>
          </a:p>
          <a:p>
            <a:pPr lvl="1"/>
            <a:r>
              <a:rPr lang="en-CA" dirty="0" smtClean="0"/>
              <a:t>Emulating Hardware Cache</a:t>
            </a:r>
          </a:p>
          <a:p>
            <a:pPr lvl="1"/>
            <a:r>
              <a:rPr lang="en-CA" dirty="0" smtClean="0"/>
              <a:t>Range-based Conservative</a:t>
            </a:r>
          </a:p>
          <a:p>
            <a:pPr lvl="1"/>
            <a:r>
              <a:rPr lang="en-CA" dirty="0" smtClean="0"/>
              <a:t>Range-based Intelligent</a:t>
            </a:r>
          </a:p>
          <a:p>
            <a:r>
              <a:rPr lang="en-CA" dirty="0" smtClean="0"/>
              <a:t>Optimizations</a:t>
            </a:r>
          </a:p>
          <a:p>
            <a:pPr lvl="1"/>
            <a:r>
              <a:rPr lang="en-CA" dirty="0" smtClean="0"/>
              <a:t>Cache fetch</a:t>
            </a:r>
          </a:p>
          <a:p>
            <a:pPr lvl="1"/>
            <a:r>
              <a:rPr lang="en-CA" dirty="0" smtClean="0"/>
              <a:t>Cache sharing</a:t>
            </a:r>
          </a:p>
          <a:p>
            <a:pPr lvl="1"/>
            <a:r>
              <a:rPr lang="en-CA" dirty="0" smtClean="0"/>
              <a:t>Cache write policy</a:t>
            </a:r>
          </a:p>
          <a:p>
            <a:pPr lvl="1"/>
            <a:r>
              <a:rPr lang="en-CA" dirty="0" smtClean="0"/>
              <a:t>Index mapping</a:t>
            </a:r>
          </a:p>
          <a:p>
            <a:r>
              <a:rPr lang="en-CA" dirty="0" smtClean="0"/>
              <a:t>Evaluations</a:t>
            </a:r>
          </a:p>
        </p:txBody>
      </p:sp>
      <p:sp>
        <p:nvSpPr>
          <p:cNvPr id="4" name="Slide Number Placeholder 3"/>
          <p:cNvSpPr>
            <a:spLocks noGrp="1"/>
          </p:cNvSpPr>
          <p:nvPr>
            <p:ph type="sldNum" sz="quarter" idx="12"/>
          </p:nvPr>
        </p:nvSpPr>
        <p:spPr/>
        <p:txBody>
          <a:bodyPr/>
          <a:lstStyle/>
          <a:p>
            <a:fld id="{8D1216BD-D883-4A83-AB2B-6734D0E33A7A}" type="slidenum">
              <a:rPr lang="en-US" smtClean="0"/>
              <a:pPr/>
              <a:t>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cache Directive</a:t>
            </a:r>
            <a:endParaRPr lang="en-CA" dirty="0"/>
          </a:p>
        </p:txBody>
      </p:sp>
      <p:sp>
        <p:nvSpPr>
          <p:cNvPr id="3" name="Content Placeholder 2"/>
          <p:cNvSpPr>
            <a:spLocks noGrp="1"/>
          </p:cNvSpPr>
          <p:nvPr>
            <p:ph idx="1"/>
          </p:nvPr>
        </p:nvSpPr>
        <p:spPr/>
        <p:txBody>
          <a:bodyPr/>
          <a:lstStyle/>
          <a:p>
            <a:r>
              <a:rPr lang="en-CA" dirty="0" smtClean="0"/>
              <a:t>From </a:t>
            </a:r>
            <a:r>
              <a:rPr lang="en-CA" dirty="0" err="1" smtClean="0"/>
              <a:t>OpenACC</a:t>
            </a:r>
            <a:r>
              <a:rPr lang="en-CA" dirty="0" smtClean="0"/>
              <a:t> API Standard:</a:t>
            </a:r>
          </a:p>
          <a:p>
            <a:pPr lvl="1"/>
            <a:r>
              <a:rPr lang="en-CA" dirty="0" smtClean="0"/>
              <a:t>“The cache directive may appear at the top of (inside of) a loop. It specifies array elements or </a:t>
            </a:r>
            <a:r>
              <a:rPr lang="en-CA" dirty="0" err="1" smtClean="0"/>
              <a:t>subarrays</a:t>
            </a:r>
            <a:r>
              <a:rPr lang="en-CA" dirty="0" smtClean="0"/>
              <a:t> that should be fetched into the highest level of the cache for the body of the loop.”</a:t>
            </a:r>
          </a:p>
          <a:p>
            <a:endParaRPr lang="en-CA" dirty="0" smtClean="0"/>
          </a:p>
          <a:p>
            <a:endParaRPr lang="en-CA" dirty="0" smtClean="0"/>
          </a:p>
          <a:p>
            <a:r>
              <a:rPr lang="en-CA" dirty="0" smtClean="0"/>
              <a:t>Syntax:</a:t>
            </a:r>
          </a:p>
          <a:p>
            <a:pPr lvl="1"/>
            <a:endParaRPr lang="en-CA" dirty="0"/>
          </a:p>
        </p:txBody>
      </p:sp>
      <p:sp>
        <p:nvSpPr>
          <p:cNvPr id="4" name="Slide Number Placeholder 3"/>
          <p:cNvSpPr>
            <a:spLocks noGrp="1"/>
          </p:cNvSpPr>
          <p:nvPr>
            <p:ph type="sldNum" sz="quarter" idx="12"/>
          </p:nvPr>
        </p:nvSpPr>
        <p:spPr/>
        <p:txBody>
          <a:bodyPr/>
          <a:lstStyle/>
          <a:p>
            <a:fld id="{8D1216BD-D883-4A83-AB2B-6734D0E33A7A}" type="slidenum">
              <a:rPr lang="en-US" smtClean="0"/>
              <a:pPr/>
              <a:t>7</a:t>
            </a:fld>
            <a:endParaRPr lang="en-US" dirty="0"/>
          </a:p>
        </p:txBody>
      </p:sp>
      <p:sp>
        <p:nvSpPr>
          <p:cNvPr id="5" name="TextBox 4"/>
          <p:cNvSpPr txBox="1"/>
          <p:nvPr/>
        </p:nvSpPr>
        <p:spPr>
          <a:xfrm>
            <a:off x="3505200" y="3505200"/>
            <a:ext cx="5205271" cy="1569660"/>
          </a:xfrm>
          <a:prstGeom prst="rect">
            <a:avLst/>
          </a:prstGeom>
          <a:noFill/>
        </p:spPr>
        <p:txBody>
          <a:bodyPr wrap="none" rtlCol="0">
            <a:spAutoFit/>
          </a:bodyPr>
          <a:lstStyle/>
          <a:p>
            <a:r>
              <a:rPr lang="en-CA" sz="2400" dirty="0" smtClean="0">
                <a:solidFill>
                  <a:srgbClr val="7030A0"/>
                </a:solidFill>
                <a:latin typeface="Lucida Console" pitchFamily="49" charset="0"/>
              </a:rPr>
              <a:t>#</a:t>
            </a:r>
            <a:r>
              <a:rPr lang="en-CA" sz="2400" dirty="0" err="1" smtClean="0">
                <a:solidFill>
                  <a:srgbClr val="7030A0"/>
                </a:solidFill>
                <a:latin typeface="Lucida Console" pitchFamily="49" charset="0"/>
              </a:rPr>
              <a:t>pragma</a:t>
            </a:r>
            <a:r>
              <a:rPr lang="en-CA" sz="2400" dirty="0" smtClean="0">
                <a:solidFill>
                  <a:srgbClr val="7030A0"/>
                </a:solidFill>
                <a:latin typeface="Lucida Console" pitchFamily="49" charset="0"/>
              </a:rPr>
              <a:t> acc cache(</a:t>
            </a:r>
            <a:r>
              <a:rPr lang="en-CA" sz="2400" dirty="0" err="1" smtClean="0">
                <a:latin typeface="Lucida Console" pitchFamily="49" charset="0"/>
              </a:rPr>
              <a:t>var</a:t>
            </a:r>
            <a:r>
              <a:rPr lang="en-CA" sz="2400" dirty="0" smtClean="0">
                <a:latin typeface="Lucida Console" pitchFamily="49" charset="0"/>
              </a:rPr>
              <a:t>-list</a:t>
            </a:r>
            <a:r>
              <a:rPr lang="en-CA" sz="2400" dirty="0" smtClean="0">
                <a:solidFill>
                  <a:srgbClr val="7030A0"/>
                </a:solidFill>
                <a:latin typeface="Lucida Console" pitchFamily="49" charset="0"/>
              </a:rPr>
              <a:t>)</a:t>
            </a:r>
          </a:p>
          <a:p>
            <a:r>
              <a:rPr lang="en-CA" sz="2400" dirty="0" smtClean="0">
                <a:solidFill>
                  <a:srgbClr val="7030A0"/>
                </a:solidFill>
                <a:latin typeface="Lucida Console" pitchFamily="49" charset="0"/>
              </a:rPr>
              <a:t>{</a:t>
            </a:r>
          </a:p>
          <a:p>
            <a:r>
              <a:rPr lang="en-CA" sz="2400" dirty="0" smtClean="0">
                <a:latin typeface="Lucida Console" pitchFamily="49" charset="0"/>
              </a:rPr>
              <a:t>    // cache region</a:t>
            </a:r>
          </a:p>
          <a:p>
            <a:r>
              <a:rPr lang="en-CA" sz="2400" dirty="0" smtClean="0">
                <a:solidFill>
                  <a:srgbClr val="7030A0"/>
                </a:solidFill>
                <a:latin typeface="Lucida Console" pitchFamily="49" charset="0"/>
              </a:rPr>
              <a:t>}</a:t>
            </a:r>
          </a:p>
        </p:txBody>
      </p:sp>
      <p:sp>
        <p:nvSpPr>
          <p:cNvPr id="6" name="TextBox 5"/>
          <p:cNvSpPr txBox="1"/>
          <p:nvPr/>
        </p:nvSpPr>
        <p:spPr>
          <a:xfrm>
            <a:off x="3481529" y="5257800"/>
            <a:ext cx="6320961" cy="461665"/>
          </a:xfrm>
          <a:prstGeom prst="rect">
            <a:avLst/>
          </a:prstGeom>
          <a:noFill/>
        </p:spPr>
        <p:txBody>
          <a:bodyPr wrap="none" rtlCol="0">
            <a:spAutoFit/>
          </a:bodyPr>
          <a:lstStyle/>
          <a:p>
            <a:r>
              <a:rPr lang="en-CA" sz="2400" dirty="0" err="1" smtClean="0">
                <a:latin typeface="Lucida Console" pitchFamily="49" charset="0"/>
              </a:rPr>
              <a:t>Var</a:t>
            </a:r>
            <a:r>
              <a:rPr lang="en-CA" sz="2400" dirty="0" smtClean="0">
                <a:latin typeface="Lucida Console" pitchFamily="49" charset="0"/>
              </a:rPr>
              <a:t>-list e.g. array[</a:t>
            </a:r>
            <a:r>
              <a:rPr lang="en-CA" sz="2400" dirty="0" err="1" smtClean="0">
                <a:latin typeface="Lucida Console" pitchFamily="49" charset="0"/>
              </a:rPr>
              <a:t>start:length</a:t>
            </a:r>
            <a:r>
              <a:rPr lang="en-CA" sz="2400" dirty="0" smtClean="0">
                <a:latin typeface="Lucida Console" pitchFamily="49"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cache Directive Usage</a:t>
            </a:r>
            <a:endParaRPr lang="en-CA" dirty="0"/>
          </a:p>
        </p:txBody>
      </p:sp>
      <p:sp>
        <p:nvSpPr>
          <p:cNvPr id="3" name="Content Placeholder 2"/>
          <p:cNvSpPr>
            <a:spLocks noGrp="1"/>
          </p:cNvSpPr>
          <p:nvPr>
            <p:ph idx="1"/>
          </p:nvPr>
        </p:nvSpPr>
        <p:spPr/>
        <p:txBody>
          <a:bodyPr/>
          <a:lstStyle/>
          <a:p>
            <a:r>
              <a:rPr lang="en-CA" dirty="0" smtClean="0"/>
              <a:t>Example:</a:t>
            </a:r>
            <a:endParaRPr lang="en-CA" dirty="0"/>
          </a:p>
        </p:txBody>
      </p:sp>
      <p:sp>
        <p:nvSpPr>
          <p:cNvPr id="4" name="Slide Number Placeholder 3"/>
          <p:cNvSpPr>
            <a:spLocks noGrp="1"/>
          </p:cNvSpPr>
          <p:nvPr>
            <p:ph type="sldNum" sz="quarter" idx="12"/>
          </p:nvPr>
        </p:nvSpPr>
        <p:spPr/>
        <p:txBody>
          <a:bodyPr/>
          <a:lstStyle/>
          <a:p>
            <a:fld id="{8D1216BD-D883-4A83-AB2B-6734D0E33A7A}" type="slidenum">
              <a:rPr lang="en-US" smtClean="0"/>
              <a:pPr/>
              <a:t>8</a:t>
            </a:fld>
            <a:endParaRPr lang="en-US" dirty="0"/>
          </a:p>
        </p:txBody>
      </p:sp>
      <p:sp>
        <p:nvSpPr>
          <p:cNvPr id="5" name="TextBox 4"/>
          <p:cNvSpPr txBox="1"/>
          <p:nvPr/>
        </p:nvSpPr>
        <p:spPr>
          <a:xfrm>
            <a:off x="3688080" y="1134249"/>
            <a:ext cx="7622600" cy="5632311"/>
          </a:xfrm>
          <a:prstGeom prst="rect">
            <a:avLst/>
          </a:prstGeom>
          <a:noFill/>
        </p:spPr>
        <p:txBody>
          <a:bodyPr wrap="none" rtlCol="0">
            <a:spAutoFit/>
          </a:bodyPr>
          <a:lstStyle/>
          <a:p>
            <a:r>
              <a:rPr lang="en-CA" sz="2400" dirty="0" smtClean="0">
                <a:solidFill>
                  <a:srgbClr val="7030A0"/>
                </a:solidFill>
                <a:latin typeface="Lucida Console" pitchFamily="49" charset="0"/>
              </a:rPr>
              <a:t>#</a:t>
            </a:r>
            <a:r>
              <a:rPr lang="en-CA" sz="2400" dirty="0" err="1" smtClean="0">
                <a:solidFill>
                  <a:srgbClr val="7030A0"/>
                </a:solidFill>
                <a:latin typeface="Lucida Console" pitchFamily="49" charset="0"/>
              </a:rPr>
              <a:t>pragma</a:t>
            </a:r>
            <a:r>
              <a:rPr lang="en-CA" sz="2400" dirty="0" smtClean="0">
                <a:solidFill>
                  <a:srgbClr val="7030A0"/>
                </a:solidFill>
                <a:latin typeface="Lucida Console" pitchFamily="49" charset="0"/>
              </a:rPr>
              <a:t> acc data copy(a[0:LEN],b[0:LEN])</a:t>
            </a:r>
          </a:p>
          <a:p>
            <a:r>
              <a:rPr lang="en-CA" sz="2400" dirty="0" smtClean="0">
                <a:latin typeface="Lucida Console" pitchFamily="49" charset="0"/>
              </a:rPr>
              <a:t>for(n=0; n&lt;K; ++n){</a:t>
            </a:r>
          </a:p>
          <a:p>
            <a:r>
              <a:rPr lang="en-CA" sz="2400" dirty="0" smtClean="0">
                <a:solidFill>
                  <a:srgbClr val="7030A0"/>
                </a:solidFill>
                <a:latin typeface="Lucida Console" pitchFamily="49" charset="0"/>
              </a:rPr>
              <a:t>  #</a:t>
            </a:r>
            <a:r>
              <a:rPr lang="en-CA" sz="2400" dirty="0" err="1" smtClean="0">
                <a:solidFill>
                  <a:srgbClr val="7030A0"/>
                </a:solidFill>
                <a:latin typeface="Lucida Console" pitchFamily="49" charset="0"/>
              </a:rPr>
              <a:t>pragma</a:t>
            </a:r>
            <a:r>
              <a:rPr lang="en-CA" sz="2400" dirty="0" smtClean="0">
                <a:solidFill>
                  <a:srgbClr val="7030A0"/>
                </a:solidFill>
                <a:latin typeface="Lucida Console" pitchFamily="49" charset="0"/>
              </a:rPr>
              <a:t> acc parallel loop</a:t>
            </a:r>
          </a:p>
          <a:p>
            <a:r>
              <a:rPr lang="en-CA" sz="2400" dirty="0" smtClean="0">
                <a:latin typeface="Lucida Console" pitchFamily="49" charset="0"/>
              </a:rPr>
              <a:t>  for(</a:t>
            </a:r>
            <a:r>
              <a:rPr lang="en-CA" sz="2400" dirty="0" err="1" smtClean="0">
                <a:latin typeface="Lucida Console" pitchFamily="49" charset="0"/>
              </a:rPr>
              <a:t>i</a:t>
            </a:r>
            <a:r>
              <a:rPr lang="en-CA" sz="2400" dirty="0" smtClean="0">
                <a:latin typeface="Lucida Console" pitchFamily="49" charset="0"/>
              </a:rPr>
              <a:t>=1; </a:t>
            </a:r>
            <a:r>
              <a:rPr lang="en-CA" sz="2400" dirty="0" err="1" smtClean="0">
                <a:latin typeface="Lucida Console" pitchFamily="49" charset="0"/>
              </a:rPr>
              <a:t>i</a:t>
            </a:r>
            <a:r>
              <a:rPr lang="en-CA" sz="2400" dirty="0" smtClean="0">
                <a:latin typeface="Lucida Console" pitchFamily="49" charset="0"/>
              </a:rPr>
              <a:t>&lt;LEN-1; ++</a:t>
            </a:r>
            <a:r>
              <a:rPr lang="en-CA" sz="2400" dirty="0" err="1" smtClean="0">
                <a:latin typeface="Lucida Console" pitchFamily="49" charset="0"/>
              </a:rPr>
              <a:t>i</a:t>
            </a:r>
            <a:r>
              <a:rPr lang="en-CA" sz="2400" dirty="0" smtClean="0">
                <a:latin typeface="Lucida Console" pitchFamily="49" charset="0"/>
              </a:rPr>
              <a:t>){</a:t>
            </a:r>
          </a:p>
          <a:p>
            <a:r>
              <a:rPr lang="en-CA" sz="2400" dirty="0" smtClean="0">
                <a:latin typeface="Lucida Console" pitchFamily="49" charset="0"/>
              </a:rPr>
              <a:t>    </a:t>
            </a:r>
            <a:r>
              <a:rPr lang="en-CA" sz="2400" dirty="0" err="1" smtClean="0">
                <a:latin typeface="Lucida Console" pitchFamily="49" charset="0"/>
              </a:rPr>
              <a:t>int</a:t>
            </a:r>
            <a:r>
              <a:rPr lang="en-CA" sz="2400" dirty="0" smtClean="0">
                <a:latin typeface="Lucida Console" pitchFamily="49" charset="0"/>
              </a:rPr>
              <a:t> lower = i-1, upper = i+1;</a:t>
            </a:r>
          </a:p>
          <a:p>
            <a:r>
              <a:rPr lang="en-CA" sz="2400" dirty="0" smtClean="0">
                <a:latin typeface="Lucida Console" pitchFamily="49" charset="0"/>
              </a:rPr>
              <a:t>    float sum = 0;</a:t>
            </a:r>
          </a:p>
          <a:p>
            <a:r>
              <a:rPr lang="en-CA" sz="2400" dirty="0" smtClean="0">
                <a:solidFill>
                  <a:srgbClr val="7030A0"/>
                </a:solidFill>
                <a:latin typeface="Lucida Console" pitchFamily="49" charset="0"/>
              </a:rPr>
              <a:t>    #</a:t>
            </a:r>
            <a:r>
              <a:rPr lang="en-CA" sz="2400" dirty="0" err="1" smtClean="0">
                <a:solidFill>
                  <a:srgbClr val="7030A0"/>
                </a:solidFill>
                <a:latin typeface="Lucida Console" pitchFamily="49" charset="0"/>
              </a:rPr>
              <a:t>pragma</a:t>
            </a:r>
            <a:r>
              <a:rPr lang="en-CA" sz="2400" dirty="0" smtClean="0">
                <a:solidFill>
                  <a:srgbClr val="7030A0"/>
                </a:solidFill>
                <a:latin typeface="Lucida Console" pitchFamily="49" charset="0"/>
              </a:rPr>
              <a:t> acc cache(a[(i-1):3])</a:t>
            </a:r>
          </a:p>
          <a:p>
            <a:r>
              <a:rPr lang="en-CA" sz="2400" dirty="0" smtClean="0">
                <a:solidFill>
                  <a:srgbClr val="7030A0"/>
                </a:solidFill>
                <a:latin typeface="Lucida Console" pitchFamily="49" charset="0"/>
              </a:rPr>
              <a:t>    {</a:t>
            </a:r>
          </a:p>
          <a:p>
            <a:r>
              <a:rPr lang="en-CA" sz="2400" dirty="0" smtClean="0">
                <a:latin typeface="Lucida Console" pitchFamily="49" charset="0"/>
              </a:rPr>
              <a:t>      for(j=lower; j&lt;=upper; ++j)</a:t>
            </a:r>
          </a:p>
          <a:p>
            <a:r>
              <a:rPr lang="en-CA" sz="2400" dirty="0" smtClean="0">
                <a:latin typeface="Lucida Console" pitchFamily="49" charset="0"/>
              </a:rPr>
              <a:t>        sum += a[j];</a:t>
            </a:r>
          </a:p>
          <a:p>
            <a:r>
              <a:rPr lang="en-CA" sz="2400" dirty="0" smtClean="0">
                <a:solidFill>
                  <a:srgbClr val="7030A0"/>
                </a:solidFill>
                <a:latin typeface="Lucida Console" pitchFamily="49" charset="0"/>
              </a:rPr>
              <a:t>    }</a:t>
            </a:r>
          </a:p>
          <a:p>
            <a:r>
              <a:rPr lang="en-CA" sz="2400" dirty="0" smtClean="0">
                <a:latin typeface="Lucida Console" pitchFamily="49" charset="0"/>
              </a:rPr>
              <a:t>    b[</a:t>
            </a:r>
            <a:r>
              <a:rPr lang="en-CA" sz="2400" dirty="0" err="1" smtClean="0">
                <a:latin typeface="Lucida Console" pitchFamily="49" charset="0"/>
              </a:rPr>
              <a:t>i</a:t>
            </a:r>
            <a:r>
              <a:rPr lang="en-CA" sz="2400" dirty="0" smtClean="0">
                <a:latin typeface="Lucida Console" pitchFamily="49" charset="0"/>
              </a:rPr>
              <a:t>] = sum/(upper-lower+1);</a:t>
            </a:r>
          </a:p>
          <a:p>
            <a:r>
              <a:rPr lang="en-CA" sz="2400" dirty="0" smtClean="0">
                <a:latin typeface="Lucida Console" pitchFamily="49" charset="0"/>
              </a:rPr>
              <a:t>  }</a:t>
            </a:r>
          </a:p>
          <a:p>
            <a:r>
              <a:rPr lang="en-CA" sz="2400" dirty="0" smtClean="0">
                <a:latin typeface="Lucida Console" pitchFamily="49" charset="0"/>
              </a:rPr>
              <a:t>  float *</a:t>
            </a:r>
            <a:r>
              <a:rPr lang="en-CA" sz="2400" dirty="0" err="1" smtClean="0">
                <a:latin typeface="Lucida Console" pitchFamily="49" charset="0"/>
              </a:rPr>
              <a:t>tmp</a:t>
            </a:r>
            <a:r>
              <a:rPr lang="en-CA" sz="2400" dirty="0" smtClean="0">
                <a:latin typeface="Lucida Console" pitchFamily="49" charset="0"/>
              </a:rPr>
              <a:t>=a; a=b; b=</a:t>
            </a:r>
            <a:r>
              <a:rPr lang="en-CA" sz="2400" dirty="0" err="1" smtClean="0">
                <a:latin typeface="Lucida Console" pitchFamily="49" charset="0"/>
              </a:rPr>
              <a:t>tmp</a:t>
            </a:r>
            <a:r>
              <a:rPr lang="en-CA" sz="2400" dirty="0" smtClean="0">
                <a:latin typeface="Lucida Console" pitchFamily="49" charset="0"/>
              </a:rPr>
              <a:t>;</a:t>
            </a:r>
          </a:p>
          <a:p>
            <a:r>
              <a:rPr lang="en-CA" sz="2400" dirty="0" smtClean="0">
                <a:latin typeface="Lucida Console" pitchFamily="49" charset="0"/>
              </a:rPr>
              <a:t>}</a:t>
            </a:r>
            <a:endParaRPr lang="en-CA" sz="2400" dirty="0">
              <a:latin typeface="Lucida Console" pitchFamily="49" charset="0"/>
            </a:endParaRPr>
          </a:p>
        </p:txBody>
      </p:sp>
      <p:sp>
        <p:nvSpPr>
          <p:cNvPr id="6" name="Rectangle 5"/>
          <p:cNvSpPr/>
          <p:nvPr/>
        </p:nvSpPr>
        <p:spPr>
          <a:xfrm>
            <a:off x="1905000" y="3383280"/>
            <a:ext cx="8244840" cy="716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1905000" y="4861560"/>
            <a:ext cx="8244840"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1"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Proposed Implementations</a:t>
            </a:r>
            <a:endParaRPr lang="en-CA" dirty="0"/>
          </a:p>
        </p:txBody>
      </p:sp>
      <p:sp>
        <p:nvSpPr>
          <p:cNvPr id="3" name="Content Placeholder 2"/>
          <p:cNvSpPr>
            <a:spLocks noGrp="1"/>
          </p:cNvSpPr>
          <p:nvPr>
            <p:ph idx="1"/>
          </p:nvPr>
        </p:nvSpPr>
        <p:spPr/>
        <p:txBody>
          <a:bodyPr/>
          <a:lstStyle/>
          <a:p>
            <a:r>
              <a:rPr lang="en-CA" b="1" dirty="0" smtClean="0"/>
              <a:t>First: Emulating Hardware Cache (EHC)</a:t>
            </a:r>
          </a:p>
          <a:p>
            <a:pPr lvl="1"/>
            <a:r>
              <a:rPr lang="en-CA" dirty="0" smtClean="0"/>
              <a:t>Data &amp; Tag arrays are allocated in the cache</a:t>
            </a:r>
          </a:p>
          <a:p>
            <a:pPr lvl="1"/>
            <a:r>
              <a:rPr lang="en-CA" dirty="0" smtClean="0"/>
              <a:t>Tag can be direct-map, set-associative, or fully-associative</a:t>
            </a:r>
          </a:p>
          <a:p>
            <a:endParaRPr lang="en-CA" dirty="0" smtClean="0"/>
          </a:p>
          <a:p>
            <a:r>
              <a:rPr lang="en-CA" dirty="0" smtClean="0"/>
              <a:t>Pros and Cons:</a:t>
            </a:r>
          </a:p>
          <a:p>
            <a:pPr lvl="1"/>
            <a:r>
              <a:rPr lang="en-CA" dirty="0" smtClean="0">
                <a:solidFill>
                  <a:srgbClr val="006600"/>
                </a:solidFill>
              </a:rPr>
              <a:t>Adapts to available cache size</a:t>
            </a:r>
          </a:p>
          <a:p>
            <a:pPr lvl="1"/>
            <a:r>
              <a:rPr lang="en-CA" dirty="0" smtClean="0">
                <a:solidFill>
                  <a:srgbClr val="006600"/>
                </a:solidFill>
              </a:rPr>
              <a:t>Allows fully or partially caching the </a:t>
            </a:r>
            <a:r>
              <a:rPr lang="en-CA" dirty="0" err="1" smtClean="0">
                <a:solidFill>
                  <a:srgbClr val="006600"/>
                </a:solidFill>
              </a:rPr>
              <a:t>subarray</a:t>
            </a:r>
            <a:endParaRPr lang="en-CA" dirty="0" smtClean="0">
              <a:solidFill>
                <a:srgbClr val="006600"/>
              </a:solidFill>
            </a:endParaRPr>
          </a:p>
          <a:p>
            <a:pPr lvl="1"/>
            <a:r>
              <a:rPr lang="en-CA" dirty="0" smtClean="0">
                <a:solidFill>
                  <a:srgbClr val="FF0000"/>
                </a:solidFill>
              </a:rPr>
              <a:t>Storing Tag array shrinks effective cache size</a:t>
            </a:r>
          </a:p>
          <a:p>
            <a:pPr lvl="1"/>
            <a:r>
              <a:rPr lang="en-CA" dirty="0" smtClean="0">
                <a:solidFill>
                  <a:srgbClr val="FF0000"/>
                </a:solidFill>
              </a:rPr>
              <a:t>Maintaining Tag array imposes performance overhead (minimum of two cache accesses per request)</a:t>
            </a:r>
            <a:endParaRPr lang="en-CA" dirty="0">
              <a:solidFill>
                <a:srgbClr val="FF0000"/>
              </a:solidFill>
            </a:endParaRPr>
          </a:p>
        </p:txBody>
      </p:sp>
      <p:sp>
        <p:nvSpPr>
          <p:cNvPr id="4" name="Slide Number Placeholder 3"/>
          <p:cNvSpPr>
            <a:spLocks noGrp="1"/>
          </p:cNvSpPr>
          <p:nvPr>
            <p:ph type="sldNum" sz="quarter" idx="12"/>
          </p:nvPr>
        </p:nvSpPr>
        <p:spPr/>
        <p:txBody>
          <a:bodyPr/>
          <a:lstStyle/>
          <a:p>
            <a:fld id="{8D1216BD-D883-4A83-AB2B-6734D0E33A7A}" type="slidenum">
              <a:rPr lang="en-US" smtClean="0"/>
              <a:pPr/>
              <a:t>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1673</TotalTime>
  <Words>5035</Words>
  <Application>Microsoft Office PowerPoint</Application>
  <PresentationFormat>Custom</PresentationFormat>
  <Paragraphs>605</Paragraphs>
  <Slides>36</Slides>
  <Notes>31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OpenACC cache Directive: Opportunities and Optimizations </vt:lpstr>
      <vt:lpstr>Directive-based Accelerator Programming Models</vt:lpstr>
      <vt:lpstr>Software-managed Cache In GPUs</vt:lpstr>
      <vt:lpstr>Software-managed Cache Performance Potential In OpenACC</vt:lpstr>
      <vt:lpstr>Overview</vt:lpstr>
      <vt:lpstr>Outline</vt:lpstr>
      <vt:lpstr>cache Directive</vt:lpstr>
      <vt:lpstr>cache Directive Usage</vt:lpstr>
      <vt:lpstr>Proposed Implementations</vt:lpstr>
      <vt:lpstr>Proposed Implementations (2)</vt:lpstr>
      <vt:lpstr>Proposed Implementations (3)</vt:lpstr>
      <vt:lpstr>Optimizations</vt:lpstr>
      <vt:lpstr>Optimization: Cache Fetch</vt:lpstr>
      <vt:lpstr>Optimization: Cache Fetch (2)</vt:lpstr>
      <vt:lpstr>Optimization: Cache Fetch (3)</vt:lpstr>
      <vt:lpstr>Optimization: Cache Fetch (4)</vt:lpstr>
      <vt:lpstr>Optimization: Cache Sharing</vt:lpstr>
      <vt:lpstr>Optimization: Cache Sharing (2)</vt:lpstr>
      <vt:lpstr>Optimization: Cache Sharing (3)</vt:lpstr>
      <vt:lpstr>Optimization: Cache Sharing (4)</vt:lpstr>
      <vt:lpstr>Optimization: Cache Write Policy</vt:lpstr>
      <vt:lpstr>Optimization: Index Mapping</vt:lpstr>
      <vt:lpstr>Evaluations Setup</vt:lpstr>
      <vt:lpstr>Development Effort</vt:lpstr>
      <vt:lpstr>Performance</vt:lpstr>
      <vt:lpstr>Performance (2)</vt:lpstr>
      <vt:lpstr>Performance (3)</vt:lpstr>
      <vt:lpstr>Cache Write</vt:lpstr>
      <vt:lpstr>Cache Write Performance Investigation</vt:lpstr>
      <vt:lpstr>Conclusion </vt:lpstr>
      <vt:lpstr>Slide 31</vt:lpstr>
      <vt:lpstr>Backup Slides</vt:lpstr>
      <vt:lpstr>EHC Example</vt:lpstr>
      <vt:lpstr>RBC Example</vt:lpstr>
      <vt:lpstr>CUDA Shared Memory Bank-Conflict Evaluations</vt:lpstr>
      <vt:lpstr>CUDA Shared Memory Bank-Conflict Evaluations (2)</vt:lpstr>
    </vt:vector>
  </TitlesOfParts>
  <Company>Asin tiva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Ahmad Lashgar</dc:creator>
  <cp:lastModifiedBy>Ahmad</cp:lastModifiedBy>
  <cp:revision>282</cp:revision>
  <dcterms:created xsi:type="dcterms:W3CDTF">2015-08-15T06:41:32Z</dcterms:created>
  <dcterms:modified xsi:type="dcterms:W3CDTF">2016-11-15T19:06:25Z</dcterms:modified>
</cp:coreProperties>
</file>