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6" r:id="rId6"/>
    <p:sldId id="267" r:id="rId7"/>
    <p:sldId id="277" r:id="rId8"/>
    <p:sldId id="269" r:id="rId9"/>
    <p:sldId id="270" r:id="rId10"/>
    <p:sldId id="272" r:id="rId11"/>
    <p:sldId id="271" r:id="rId12"/>
    <p:sldId id="273" r:id="rId13"/>
    <p:sldId id="274" r:id="rId14"/>
    <p:sldId id="279" r:id="rId15"/>
    <p:sldId id="275" r:id="rId16"/>
    <p:sldId id="281" r:id="rId17"/>
    <p:sldId id="258" r:id="rId18"/>
    <p:sldId id="280" r:id="rId19"/>
    <p:sldId id="268" r:id="rId20"/>
    <p:sldId id="278" r:id="rId21"/>
    <p:sldId id="263" r:id="rId22"/>
    <p:sldId id="265" r:id="rId23"/>
    <p:sldId id="264" r:id="rId24"/>
    <p:sldId id="26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308C8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 autoAdjust="0"/>
    <p:restoredTop sz="91981" autoAdjust="0"/>
  </p:normalViewPr>
  <p:slideViewPr>
    <p:cSldViewPr>
      <p:cViewPr varScale="1">
        <p:scale>
          <a:sx n="94" d="100"/>
          <a:sy n="94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Advanced%20VLSI\Seminar\Resource\Xeon%20Family%20Spe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Sheet1!$B$65</c:f>
              <c:strCache>
                <c:ptCount val="1"/>
                <c:pt idx="0">
                  <c:v>Market Share of Xeon in Top500</c:v>
                </c:pt>
              </c:strCache>
            </c:strRef>
          </c:tx>
          <c:cat>
            <c:strRef>
              <c:f>Sheet1!$A$85:$A$97</c:f>
              <c:strCache>
                <c:ptCount val="13"/>
                <c:pt idx="0">
                  <c:v>Xeon 32xx (Kentsfield)</c:v>
                </c:pt>
                <c:pt idx="1">
                  <c:v>Xeon 51xx (Woodcrest)</c:v>
                </c:pt>
                <c:pt idx="2">
                  <c:v>Xeon 53xx (Clovertown)</c:v>
                </c:pt>
                <c:pt idx="3">
                  <c:v>Xeon 73xx (Tigerton)</c:v>
                </c:pt>
                <c:pt idx="4">
                  <c:v>Xeon X54xx (Harpertown)</c:v>
                </c:pt>
                <c:pt idx="5">
                  <c:v>Xeon E54xx (Harpertown)</c:v>
                </c:pt>
                <c:pt idx="6">
                  <c:v>Xeon L54xx (Harpertown)</c:v>
                </c:pt>
                <c:pt idx="7">
                  <c:v>Xeon X56xx (Westmere-EP)</c:v>
                </c:pt>
                <c:pt idx="8">
                  <c:v>Xeon L56xx (Westmere-EP)</c:v>
                </c:pt>
                <c:pt idx="9">
                  <c:v>Xeon X55xx (Nehalem-EP)</c:v>
                </c:pt>
                <c:pt idx="10">
                  <c:v>Xeon E55xx (Nehalem-EP)</c:v>
                </c:pt>
                <c:pt idx="11">
                  <c:v>Xeon L55xx (Nehalem-EP)</c:v>
                </c:pt>
                <c:pt idx="12">
                  <c:v>Xeon 75xx (Nehalem-EX)</c:v>
                </c:pt>
              </c:strCache>
            </c:strRef>
          </c:cat>
          <c:val>
            <c:numRef>
              <c:f>Sheet1!$B$85:$B$97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1</c:v>
                </c:pt>
                <c:pt idx="4">
                  <c:v>8</c:v>
                </c:pt>
                <c:pt idx="5">
                  <c:v>58</c:v>
                </c:pt>
                <c:pt idx="6">
                  <c:v>35</c:v>
                </c:pt>
                <c:pt idx="7">
                  <c:v>53</c:v>
                </c:pt>
                <c:pt idx="8">
                  <c:v>4</c:v>
                </c:pt>
                <c:pt idx="9">
                  <c:v>96</c:v>
                </c:pt>
                <c:pt idx="10">
                  <c:v>107</c:v>
                </c:pt>
                <c:pt idx="11">
                  <c:v>10</c:v>
                </c:pt>
                <c:pt idx="12">
                  <c:v>3</c:v>
                </c:pt>
              </c:numCache>
            </c:numRef>
          </c:val>
        </c:ser>
        <c:dLbls/>
        <c:axId val="118738304"/>
        <c:axId val="120243328"/>
      </c:barChart>
      <c:catAx>
        <c:axId val="11873830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120243328"/>
        <c:crosses val="autoZero"/>
        <c:auto val="1"/>
        <c:lblAlgn val="ctr"/>
        <c:lblOffset val="100"/>
      </c:catAx>
      <c:valAx>
        <c:axId val="12024332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11873830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4079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430183-5107-4B99-A8E5-F5A48E376B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97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QPI Port count</a:t>
            </a:r>
          </a:p>
          <a:p>
            <a:r>
              <a:rPr lang="en-US" dirty="0" smtClean="0"/>
              <a:t>Consider not-shown</a:t>
            </a:r>
            <a:r>
              <a:rPr lang="en-US" baseline="0" dirty="0" smtClean="0"/>
              <a:t> memory ports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Xeon is a brand of multiprocessing- or multi-socket-capable x86 microprocessors from Intel Corporation targeted at the non-consumer server, workstation and embedded system markets.</a:t>
            </a:r>
          </a:p>
          <a:p>
            <a:r>
              <a:rPr lang="en-US" dirty="0" smtClean="0"/>
              <a:t>Xeon shifted from multiprocessor in-mind to reliable</a:t>
            </a:r>
            <a:r>
              <a:rPr lang="en-US" baseline="0" dirty="0" smtClean="0"/>
              <a:t> and multiprocessor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QPI: Integrated Memory Controller and High-speed interconnect.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</a:t>
            </a:r>
            <a:r>
              <a:rPr lang="en-US" baseline="0" dirty="0" smtClean="0"/>
              <a:t> core on CPU demanding for higher bandwidth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Self-healing link: avoid persistent error by re-configuring to use good parts of link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Clock fail-over: automatically</a:t>
            </a:r>
            <a:r>
              <a:rPr lang="en-US" baseline="0" dirty="0" smtClean="0"/>
              <a:t> re-route clock function to a data lane in event of clock-pin failure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183-5107-4B99-A8E5-F5A48E376B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3141663"/>
            <a:ext cx="4176712" cy="89376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933825"/>
            <a:ext cx="4176712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0425" y="0"/>
            <a:ext cx="1584325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0"/>
            <a:ext cx="4600575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692150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692150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5759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692150"/>
            <a:ext cx="63373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4896544" cy="1010022"/>
          </a:xfrm>
          <a:noFill/>
        </p:spPr>
        <p:txBody>
          <a:bodyPr/>
          <a:lstStyle/>
          <a:p>
            <a:r>
              <a:rPr lang="en-US" sz="2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A 45nm 8-Core Enterprise Xeon</a:t>
            </a:r>
            <a:r>
              <a:rPr lang="en-US" sz="2800" b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®</a:t>
            </a:r>
            <a:r>
              <a:rPr lang="en-US" sz="2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 </a:t>
            </a:r>
            <a:r>
              <a:rPr lang="en-US" sz="2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Processor</a:t>
            </a:r>
            <a:br>
              <a:rPr lang="en-US" sz="2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</a:br>
            <a:r>
              <a:rPr lang="en-US" sz="11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’</a:t>
            </a:r>
            <a:r>
              <a:rPr lang="en-US" sz="2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/>
            </a:r>
            <a:br>
              <a:rPr lang="en-US" sz="2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</a:br>
            <a:r>
              <a:rPr lang="en-US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ISSCC2009</a:t>
            </a:r>
            <a:endParaRPr lang="uk-UA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80928"/>
            <a:ext cx="3133725" cy="1368152"/>
          </a:xfrm>
        </p:spPr>
        <p:txBody>
          <a:bodyPr/>
          <a:lstStyle/>
          <a:p>
            <a:r>
              <a:rPr lang="en-US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Presented By:</a:t>
            </a:r>
          </a:p>
          <a:p>
            <a:pPr algn="ctr"/>
            <a:r>
              <a:rPr lang="en-US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Ahmad </a:t>
            </a:r>
            <a:r>
              <a:rPr lang="en-US" sz="1800" b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Lashgar</a:t>
            </a:r>
            <a:endParaRPr lang="en-US" sz="1800" b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University Of Tehran</a:t>
            </a:r>
          </a:p>
          <a:p>
            <a:pPr algn="ctr"/>
            <a:r>
              <a:rPr lang="en-US" sz="18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December 2010</a:t>
            </a:r>
            <a:endParaRPr lang="uk-UA" sz="18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97152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Authors:</a:t>
            </a:r>
          </a:p>
          <a:p>
            <a:pPr algn="ctr"/>
            <a:r>
              <a:rPr lang="en-US" sz="1600" dirty="0" smtClean="0"/>
              <a:t>Stefan </a:t>
            </a:r>
            <a:r>
              <a:rPr lang="en-US" sz="1600" dirty="0" err="1" smtClean="0"/>
              <a:t>Rusu</a:t>
            </a:r>
            <a:r>
              <a:rPr lang="en-US" sz="1600" dirty="0" smtClean="0"/>
              <a:t>, Simon </a:t>
            </a:r>
            <a:r>
              <a:rPr lang="en-US" sz="1600" dirty="0" smtClean="0"/>
              <a:t>Tam,</a:t>
            </a:r>
          </a:p>
          <a:p>
            <a:pPr algn="ctr"/>
            <a:r>
              <a:rPr lang="en-US" sz="1600" dirty="0" smtClean="0"/>
              <a:t>Harry </a:t>
            </a:r>
            <a:r>
              <a:rPr lang="en-US" sz="1600" dirty="0" err="1" smtClean="0"/>
              <a:t>Muljono</a:t>
            </a:r>
            <a:r>
              <a:rPr lang="en-US" sz="1600" dirty="0" smtClean="0"/>
              <a:t>, Jason Stinson,</a:t>
            </a:r>
          </a:p>
          <a:p>
            <a:pPr algn="ctr"/>
            <a:r>
              <a:rPr lang="en-US" sz="1600" dirty="0" smtClean="0"/>
              <a:t>David </a:t>
            </a:r>
            <a:r>
              <a:rPr lang="en-US" sz="1600" dirty="0" smtClean="0"/>
              <a:t>Ayers, </a:t>
            </a:r>
            <a:r>
              <a:rPr lang="en-US" sz="1600" dirty="0" smtClean="0"/>
              <a:t>Jonathan Chang,</a:t>
            </a:r>
          </a:p>
          <a:p>
            <a:pPr algn="ctr"/>
            <a:r>
              <a:rPr lang="en-US" sz="1600" dirty="0" smtClean="0"/>
              <a:t>Raj </a:t>
            </a:r>
            <a:r>
              <a:rPr lang="en-US" sz="1600" dirty="0" err="1" smtClean="0"/>
              <a:t>Varada</a:t>
            </a:r>
            <a:r>
              <a:rPr lang="en-US" sz="1600" dirty="0" smtClean="0"/>
              <a:t>, Matt </a:t>
            </a:r>
            <a:r>
              <a:rPr lang="en-US" sz="1600" dirty="0" err="1" smtClean="0"/>
              <a:t>Ratta</a:t>
            </a:r>
            <a:r>
              <a:rPr lang="en-US" sz="1600" dirty="0" smtClean="0"/>
              <a:t>,</a:t>
            </a:r>
          </a:p>
          <a:p>
            <a:pPr algn="ctr"/>
            <a:r>
              <a:rPr lang="en-US" sz="1600" dirty="0" err="1" smtClean="0"/>
              <a:t>Sailesh</a:t>
            </a:r>
            <a:r>
              <a:rPr lang="en-US" sz="1600" dirty="0" smtClean="0"/>
              <a:t> </a:t>
            </a:r>
            <a:r>
              <a:rPr lang="en-US" sz="1600" dirty="0" err="1" smtClean="0"/>
              <a:t>Kottapalli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7173" y="6381328"/>
            <a:ext cx="5262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Some slides are included from original paper only for educational </a:t>
            </a:r>
            <a:r>
              <a:rPr lang="en-US" sz="1200" u="sng" dirty="0" smtClean="0"/>
              <a:t>purposes</a:t>
            </a:r>
            <a:endParaRPr lang="en-US" sz="1200" u="sng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8"/>
    </mc:Choice>
    <mc:Fallback>
      <p:transition spd="slow" advTm="22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508000"/>
          </a:xfrm>
        </p:spPr>
        <p:txBody>
          <a:bodyPr/>
          <a:lstStyle/>
          <a:p>
            <a:r>
              <a:rPr lang="en-US" dirty="0" smtClean="0"/>
              <a:t>Platform Configuration </a:t>
            </a:r>
            <a:r>
              <a:rPr lang="en-US" dirty="0" smtClean="0"/>
              <a:t>in Multiprocessor Systems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8790" y="1070620"/>
            <a:ext cx="2600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5094" y="1070620"/>
            <a:ext cx="3143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84" y="3211785"/>
            <a:ext cx="2371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419872" y="3211785"/>
            <a:ext cx="49244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77022" y="692696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Processor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852936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Processor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2852936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Processor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99592" y="4077072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91880" y="4005064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12" y="162880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4-QPI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per CPU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Nehalem in Xeon Processor</a:t>
            </a:r>
            <a:r>
              <a:rPr lang="en-US" baseline="30000" dirty="0" smtClean="0"/>
              <a:t>[6]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8-Core Xeon Die-shot</a:t>
            </a:r>
            <a:endParaRPr lang="en-US" dirty="0"/>
          </a:p>
        </p:txBody>
      </p:sp>
      <p:pic>
        <p:nvPicPr>
          <p:cNvPr id="3075" name="Picture 3" descr="C:\Documents and Settings\alilashkar\Desktop\NHM-EX-Die-Sho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313913"/>
            <a:ext cx="7416824" cy="5139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Nehalem in Xeon Processor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489006" cy="4822825"/>
          </a:xfrm>
        </p:spPr>
        <p:txBody>
          <a:bodyPr/>
          <a:lstStyle/>
          <a:p>
            <a:r>
              <a:rPr lang="en-US" dirty="0" smtClean="0"/>
              <a:t>8-Core Xeon </a:t>
            </a:r>
            <a:r>
              <a:rPr lang="en-US" dirty="0" err="1" smtClean="0"/>
              <a:t>Floorplan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90243"/>
            <a:ext cx="7416824" cy="51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Domains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72" y="774377"/>
            <a:ext cx="5730472" cy="546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6176" y="155679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primary clock domains: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Un-core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I/O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815916" y="3465004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7544" y="5877272"/>
            <a:ext cx="504056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9552" y="5445224"/>
            <a:ext cx="100811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1547664" y="3429000"/>
            <a:ext cx="4968552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4208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clock buffer that generates 133MHz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979712" y="5445224"/>
            <a:ext cx="129614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75856" y="4077072"/>
            <a:ext cx="32403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4208" y="39330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Interfaces to BCLK and delivers low-noise reference clock to all 16 PLLs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3779912" y="2852936"/>
            <a:ext cx="338437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103948" y="3176972"/>
            <a:ext cx="27363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9992" y="4005064"/>
            <a:ext cx="194421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99992" y="4725144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47664" y="2132856"/>
            <a:ext cx="4896544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47664" y="2780928"/>
            <a:ext cx="4896544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47664" y="4077072"/>
            <a:ext cx="48965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47664" y="4725144"/>
            <a:ext cx="48965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144" y="5435932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Enabling independent clock frequency for the core which is </a:t>
            </a:r>
            <a:r>
              <a:rPr lang="en-US" b="1" dirty="0" smtClean="0"/>
              <a:t>coefficient of BCLK </a:t>
            </a:r>
            <a:r>
              <a:rPr lang="en-US" dirty="0" smtClean="0"/>
              <a:t>and highly </a:t>
            </a:r>
            <a:r>
              <a:rPr lang="en-US" b="1" dirty="0" smtClean="0"/>
              <a:t>synchronized with it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63680" y="692696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PLLs are controlled by On-chip PCU (power Control Unit)</a:t>
            </a:r>
          </a:p>
          <a:p>
            <a:r>
              <a:rPr lang="en-US" dirty="0" smtClean="0"/>
              <a:t>Controlling is done according to gathered data from sensors</a:t>
            </a:r>
          </a:p>
          <a:p>
            <a:endParaRPr lang="en-US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2492896"/>
            <a:ext cx="2364381" cy="16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/>
          <p:nvPr/>
        </p:nvSpPr>
        <p:spPr>
          <a:xfrm>
            <a:off x="3995936" y="5877272"/>
            <a:ext cx="151216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1" animBg="1"/>
      <p:bldP spid="11" grpId="0" animBg="1"/>
      <p:bldP spid="11" grpId="1" animBg="1"/>
      <p:bldP spid="14" grpId="0"/>
      <p:bldP spid="14" grpId="1"/>
      <p:bldP spid="15" grpId="0" animBg="1"/>
      <p:bldP spid="15" grpId="1" animBg="1"/>
      <p:bldP spid="18" grpId="0"/>
      <p:bldP spid="18" grpId="1"/>
      <p:bldP spid="36" grpId="0"/>
      <p:bldP spid="36" grpId="1"/>
      <p:bldP spid="37" grpId="0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Domains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72" y="774377"/>
            <a:ext cx="5730472" cy="546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95536" y="1340768"/>
            <a:ext cx="129614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63688" y="1340768"/>
            <a:ext cx="122413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7824" y="1340768"/>
            <a:ext cx="122413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968" y="1340768"/>
            <a:ext cx="129614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 rot="16200000" flipH="1">
            <a:off x="3131840" y="-171400"/>
            <a:ext cx="1368152" cy="5544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3797914" y="494674"/>
            <a:ext cx="1368152" cy="4212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rot="16200000" flipH="1">
            <a:off x="4409982" y="1106742"/>
            <a:ext cx="1368152" cy="2988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 rot="16200000" flipH="1">
            <a:off x="5076056" y="1772816"/>
            <a:ext cx="1368152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8184" y="33569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QPI PLLs adapting Processor-to-Processor or Processor-to-IO frequency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331640" y="5085184"/>
            <a:ext cx="158417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59832" y="5085184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rot="5400000" flipH="1" flipV="1">
            <a:off x="5058054" y="3627022"/>
            <a:ext cx="288032" cy="2628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0"/>
          </p:cNvCxnSpPr>
          <p:nvPr/>
        </p:nvCxnSpPr>
        <p:spPr>
          <a:xfrm rot="5400000" flipH="1" flipV="1">
            <a:off x="4175956" y="2744924"/>
            <a:ext cx="288032" cy="4392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79704" y="465313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 PLLs adapting Processor-to-Memory frequency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/>
      <p:bldP spid="19" grpId="1"/>
      <p:bldP spid="20" grpId="0" animBg="1"/>
      <p:bldP spid="20" grpId="1" animBg="1"/>
      <p:bldP spid="25" grpId="0" animBg="1"/>
      <p:bldP spid="25" grpId="1" animBg="1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0"/>
            <a:ext cx="7560567" cy="508000"/>
          </a:xfrm>
        </p:spPr>
        <p:txBody>
          <a:bodyPr/>
          <a:lstStyle/>
          <a:p>
            <a:r>
              <a:rPr lang="en-US" dirty="0" smtClean="0"/>
              <a:t>Simulated Un-Core clock skew profile</a:t>
            </a:r>
            <a:r>
              <a:rPr lang="en-US" baseline="30000" dirty="0" smtClean="0"/>
              <a:t>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340768"/>
            <a:ext cx="7808458" cy="41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539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Simulation based on 100% layout extracted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lilashkar\Desktop\1000px-IntelProcessorRoadmap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13" y="2204864"/>
            <a:ext cx="886798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052513"/>
            <a:ext cx="7380312" cy="54737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[1] </a:t>
            </a:r>
            <a:r>
              <a:rPr lang="en-US" sz="2000" dirty="0" smtClean="0">
                <a:solidFill>
                  <a:schemeClr val="tx1"/>
                </a:solidFill>
              </a:rPr>
              <a:t>Stefan </a:t>
            </a:r>
            <a:r>
              <a:rPr lang="en-US" sz="2000" dirty="0" err="1" smtClean="0">
                <a:solidFill>
                  <a:schemeClr val="tx1"/>
                </a:solidFill>
              </a:rPr>
              <a:t>Rusu</a:t>
            </a:r>
            <a:r>
              <a:rPr lang="en-US" sz="2000" dirty="0" smtClean="0">
                <a:solidFill>
                  <a:schemeClr val="tx1"/>
                </a:solidFill>
              </a:rPr>
              <a:t> et al; 45nm </a:t>
            </a:r>
            <a:r>
              <a:rPr lang="en-US" sz="2000" dirty="0" smtClean="0">
                <a:solidFill>
                  <a:schemeClr val="tx1"/>
                </a:solidFill>
              </a:rPr>
              <a:t>8-Core Enterprise Xeon® Processor; ISSCC 2009; page 56-57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[2] http://www.intel.com/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[3] http://www.top500.org/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[4] Intel Next Generation </a:t>
            </a:r>
            <a:r>
              <a:rPr lang="en-US" sz="2000" dirty="0" err="1" smtClean="0">
                <a:solidFill>
                  <a:schemeClr val="tx1"/>
                </a:solidFill>
              </a:rPr>
              <a:t>Microarchitecture</a:t>
            </a:r>
            <a:r>
              <a:rPr lang="en-US" sz="2000" dirty="0" smtClean="0">
                <a:solidFill>
                  <a:schemeClr val="tx1"/>
                </a:solidFill>
              </a:rPr>
              <a:t> (Nehalem) White Paper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[5] http://www.tomshardware.com/review_print.php?p1=2041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[6] http://</a:t>
            </a:r>
            <a:r>
              <a:rPr lang="en-US" sz="2000" dirty="0" smtClean="0">
                <a:solidFill>
                  <a:schemeClr val="tx1"/>
                </a:solidFill>
              </a:rPr>
              <a:t>cdn.physorg.com/newman/gfx/news/hires/NHM-EX-Die-Shot-1.jpg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0"/>
            <a:ext cx="7488559" cy="508000"/>
          </a:xfrm>
        </p:spPr>
        <p:txBody>
          <a:bodyPr/>
          <a:lstStyle/>
          <a:p>
            <a:r>
              <a:rPr lang="en-US" dirty="0" smtClean="0"/>
              <a:t>Overview of Nehalem Architecture</a:t>
            </a:r>
            <a:r>
              <a:rPr lang="en-US" baseline="30000" dirty="0" smtClean="0"/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6337300" cy="5545162"/>
          </a:xfrm>
        </p:spPr>
        <p:txBody>
          <a:bodyPr/>
          <a:lstStyle/>
          <a:p>
            <a:r>
              <a:rPr lang="en-US" dirty="0" smtClean="0"/>
              <a:t>Nehalem core benefits:</a:t>
            </a:r>
          </a:p>
          <a:p>
            <a:pPr lvl="1"/>
            <a:r>
              <a:rPr lang="en-US" dirty="0" smtClean="0"/>
              <a:t>Larger out-of-order window</a:t>
            </a:r>
          </a:p>
          <a:p>
            <a:pPr lvl="1"/>
            <a:r>
              <a:rPr lang="en-US" dirty="0" smtClean="0"/>
              <a:t>Faster Handling of branch </a:t>
            </a:r>
            <a:r>
              <a:rPr lang="en-US" dirty="0" err="1" smtClean="0"/>
              <a:t>misprediction</a:t>
            </a:r>
            <a:endParaRPr lang="en-US" dirty="0" smtClean="0"/>
          </a:p>
          <a:p>
            <a:pPr lvl="1"/>
            <a:r>
              <a:rPr lang="en-US" dirty="0" smtClean="0"/>
              <a:t>More accurate branch prediction:</a:t>
            </a:r>
          </a:p>
          <a:p>
            <a:pPr lvl="2"/>
            <a:r>
              <a:rPr lang="en-US" dirty="0" smtClean="0"/>
              <a:t>Second-level BTB</a:t>
            </a:r>
          </a:p>
          <a:p>
            <a:pPr lvl="1"/>
            <a:r>
              <a:rPr lang="en-US" dirty="0" smtClean="0"/>
              <a:t>Better Hyper-threading:</a:t>
            </a:r>
          </a:p>
          <a:p>
            <a:pPr lvl="2"/>
            <a:r>
              <a:rPr lang="en-US" dirty="0" smtClean="0"/>
              <a:t>Larger cache and bandwidth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79712" y="429309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24128" y="42930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5128" y="49411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Cache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5462" y="497331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QPI</a:t>
            </a:r>
            <a:endParaRPr lang="en-US" dirty="0"/>
          </a:p>
        </p:txBody>
      </p:sp>
      <p:pic>
        <p:nvPicPr>
          <p:cNvPr id="13" name="Picture 4" descr="C:\Documents and Settings\alilashkar\Desktop\,P-7-160315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631365"/>
            <a:ext cx="7344816" cy="51100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17728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[6]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28"/>
    </mc:Choice>
    <mc:Fallback>
      <p:transition spd="slow" advTm="1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6337300" cy="561717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Xeon Family</a:t>
            </a:r>
          </a:p>
          <a:p>
            <a:pPr lvl="1"/>
            <a:r>
              <a:rPr lang="en-US" dirty="0" smtClean="0"/>
              <a:t>Xeon in Supercomputing</a:t>
            </a:r>
          </a:p>
          <a:p>
            <a:r>
              <a:rPr lang="en-US" dirty="0" smtClean="0"/>
              <a:t>Overview of Nehalem Architecture</a:t>
            </a:r>
          </a:p>
          <a:p>
            <a:pPr lvl="1"/>
            <a:r>
              <a:rPr lang="en-US" dirty="0" smtClean="0"/>
              <a:t>Pipeline</a:t>
            </a:r>
          </a:p>
          <a:p>
            <a:pPr lvl="1"/>
            <a:r>
              <a:rPr lang="en-US" dirty="0" smtClean="0"/>
              <a:t>Quick Path </a:t>
            </a:r>
            <a:r>
              <a:rPr lang="en-US" dirty="0" smtClean="0"/>
              <a:t>Interconnect</a:t>
            </a:r>
            <a:endParaRPr lang="en-US" dirty="0" smtClean="0"/>
          </a:p>
          <a:p>
            <a:r>
              <a:rPr lang="en-US" dirty="0" smtClean="0"/>
              <a:t>Nehalem </a:t>
            </a:r>
            <a:r>
              <a:rPr lang="en-US" dirty="0" smtClean="0"/>
              <a:t>based Xeon</a:t>
            </a:r>
            <a:endParaRPr lang="en-US" dirty="0" smtClean="0"/>
          </a:p>
          <a:p>
            <a:pPr lvl="1"/>
            <a:r>
              <a:rPr lang="en-US" dirty="0" smtClean="0"/>
              <a:t>Platforms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Clock Domains</a:t>
            </a:r>
          </a:p>
          <a:p>
            <a:pPr lvl="1"/>
            <a:r>
              <a:rPr lang="en-US" dirty="0" smtClean="0"/>
              <a:t>Clock Skews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4"/>
    </mc:Choice>
    <mc:Fallback>
      <p:transition spd="slow" advTm="1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Codenames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6337300" cy="5905202"/>
          </a:xfrm>
        </p:spPr>
        <p:txBody>
          <a:bodyPr/>
          <a:lstStyle/>
          <a:p>
            <a:r>
              <a:rPr lang="en-US" dirty="0" smtClean="0"/>
              <a:t>Intel has historically named integrated circuit (IC) development projects after geographical names of towns, rivers or mountains near the location of the Intel facility responsible for the IC.</a:t>
            </a:r>
          </a:p>
          <a:p>
            <a:r>
              <a:rPr lang="en-US" dirty="0" smtClean="0"/>
              <a:t>Codenames usually mapping to many marketing names</a:t>
            </a:r>
          </a:p>
          <a:p>
            <a:endParaRPr lang="en-US" dirty="0" smtClean="0"/>
          </a:p>
          <a:p>
            <a:r>
              <a:rPr lang="en-US" dirty="0" smtClean="0"/>
              <a:t>Latest architecture of Intel microprocessors named </a:t>
            </a:r>
            <a:r>
              <a:rPr lang="en-US" dirty="0" smtClean="0">
                <a:solidFill>
                  <a:srgbClr val="FF0000"/>
                </a:solidFill>
              </a:rPr>
              <a:t>Nehalem </a:t>
            </a:r>
            <a:r>
              <a:rPr lang="en-US" sz="2000" dirty="0" smtClean="0">
                <a:solidFill>
                  <a:schemeClr val="tx1"/>
                </a:solidFill>
              </a:rPr>
              <a:t>(Nomenclature: The Nehalem River in Oregon, or possibly the town of Nehalem in Tillamook County, Oregon)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3"/>
    </mc:Choice>
    <mc:Fallback>
      <p:transition spd="slow" advTm="1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Family</a:t>
            </a:r>
            <a:r>
              <a:rPr lang="en-US" baseline="30000" dirty="0" smtClean="0"/>
              <a:t>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Xeon 3000</a:t>
            </a:r>
          </a:p>
          <a:p>
            <a:pPr lvl="1"/>
            <a:r>
              <a:rPr lang="en-US" dirty="0" smtClean="0"/>
              <a:t>45nm technology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75656" y="1772816"/>
          <a:ext cx="6360368" cy="4176472"/>
        </p:xfrm>
        <a:graphic>
          <a:graphicData uri="http://schemas.openxmlformats.org/drawingml/2006/table">
            <a:tbl>
              <a:tblPr/>
              <a:tblGrid>
                <a:gridCol w="824343"/>
                <a:gridCol w="1414313"/>
                <a:gridCol w="454600"/>
                <a:gridCol w="721300"/>
                <a:gridCol w="939508"/>
                <a:gridCol w="470472"/>
                <a:gridCol w="679162"/>
                <a:gridCol w="856670"/>
              </a:tblGrid>
              <a:tr h="4330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Processor Number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Intel® QPI Speed or Front Side Bus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 Cache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 Frequency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Turbo Frequency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Cores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Threads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X3480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X3470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X3460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X3450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X3440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X3430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W3580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W3570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W3565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W3550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W3540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W3530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W3520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W3505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LC3528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LC3518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L3426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GHz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W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506"/>
    </mc:Choice>
    <mc:Fallback>
      <p:transition spd="slow" advTm="1850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Family</a:t>
            </a:r>
            <a:r>
              <a:rPr lang="en-US" baseline="30000" dirty="0" smtClean="0"/>
              <a:t>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Xeon 5000</a:t>
            </a:r>
          </a:p>
          <a:p>
            <a:pPr lvl="1"/>
            <a:r>
              <a:rPr lang="en-US" dirty="0" smtClean="0"/>
              <a:t>45nm technology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772814"/>
          <a:ext cx="6336703" cy="4176466"/>
        </p:xfrm>
        <a:graphic>
          <a:graphicData uri="http://schemas.openxmlformats.org/drawingml/2006/table">
            <a:tbl>
              <a:tblPr/>
              <a:tblGrid>
                <a:gridCol w="821275"/>
                <a:gridCol w="1409051"/>
                <a:gridCol w="452909"/>
                <a:gridCol w="718617"/>
                <a:gridCol w="936012"/>
                <a:gridCol w="378431"/>
                <a:gridCol w="766926"/>
                <a:gridCol w="853482"/>
              </a:tblGrid>
              <a:tr h="45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Processor Number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Intel® QPI Speed or Front Side Bus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 Cache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 Frequency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Turbo Frequency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Cores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Threads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X5570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3.33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X5560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3.20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X5550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3.06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L5530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2.4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L5520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2.53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L5518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2.40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L5508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2.40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L5506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N/A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E5540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2.80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E5530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2.66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E5520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2.53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E5507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N/A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E5506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N/A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E5504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N/A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E5503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N/A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E5502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N/A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Family</a:t>
            </a:r>
            <a:r>
              <a:rPr lang="en-US" baseline="30000" dirty="0" smtClean="0"/>
              <a:t>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Xeon 6000</a:t>
            </a:r>
          </a:p>
          <a:p>
            <a:pPr lvl="1"/>
            <a:r>
              <a:rPr lang="en-US" dirty="0" smtClean="0"/>
              <a:t>45nm technology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664" y="3212976"/>
          <a:ext cx="5951983" cy="1224137"/>
        </p:xfrm>
        <a:graphic>
          <a:graphicData uri="http://schemas.openxmlformats.org/drawingml/2006/table">
            <a:tbl>
              <a:tblPr/>
              <a:tblGrid>
                <a:gridCol w="792088"/>
                <a:gridCol w="1209502"/>
                <a:gridCol w="435705"/>
                <a:gridCol w="691319"/>
                <a:gridCol w="900457"/>
                <a:gridCol w="435425"/>
                <a:gridCol w="666425"/>
                <a:gridCol w="821062"/>
              </a:tblGrid>
              <a:tr h="48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Processor Number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Intel® QPI Speed or Front Side Bus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L3 Cache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 Frequency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Turbo Frequency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Cores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Threads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X6550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E6540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2.266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6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E6510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12MB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1.733 GHz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W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Family</a:t>
            </a:r>
            <a:r>
              <a:rPr lang="en-US" baseline="30000" dirty="0" smtClean="0"/>
              <a:t>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Xeon 7000</a:t>
            </a:r>
          </a:p>
          <a:p>
            <a:pPr lvl="1"/>
            <a:r>
              <a:rPr lang="en-US" dirty="0" smtClean="0"/>
              <a:t>45nm technology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1774748"/>
          <a:ext cx="6120680" cy="4534572"/>
        </p:xfrm>
        <a:graphic>
          <a:graphicData uri="http://schemas.openxmlformats.org/drawingml/2006/table">
            <a:tbl>
              <a:tblPr/>
              <a:tblGrid>
                <a:gridCol w="711604"/>
                <a:gridCol w="1135189"/>
                <a:gridCol w="597243"/>
                <a:gridCol w="724316"/>
                <a:gridCol w="792088"/>
                <a:gridCol w="504056"/>
                <a:gridCol w="833033"/>
                <a:gridCol w="823151"/>
              </a:tblGrid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Processor Number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Intel® QPI Speed or Front Side Bus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L3 Cache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 Frequency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Turbo Frequency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Cores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Threads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X7560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X7550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X7542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X7460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L7555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L7545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L7455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L7445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E7540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E7530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5.86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E7520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GT/s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1.866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E7450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E7440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E7430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E7420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1066 MHz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8MB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GHz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W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92" marR="5892" marT="5892" marB="0" anchor="ctr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416998" cy="4822825"/>
          </a:xfrm>
        </p:spPr>
        <p:txBody>
          <a:bodyPr/>
          <a:lstStyle/>
          <a:p>
            <a:r>
              <a:rPr lang="en-US" b="1" dirty="0" smtClean="0"/>
              <a:t>Wikipedia -&gt; </a:t>
            </a:r>
            <a:r>
              <a:rPr lang="en-US" dirty="0" smtClean="0"/>
              <a:t>The Xeon is a brand of </a:t>
            </a:r>
            <a:r>
              <a:rPr lang="en-US" dirty="0" smtClean="0">
                <a:solidFill>
                  <a:srgbClr val="7030A0"/>
                </a:solidFill>
              </a:rPr>
              <a:t>multiprocessing-capable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x86</a:t>
            </a:r>
            <a:r>
              <a:rPr lang="en-US" dirty="0" smtClean="0"/>
              <a:t> microprocessors from </a:t>
            </a:r>
            <a:r>
              <a:rPr lang="en-US" dirty="0" smtClean="0">
                <a:solidFill>
                  <a:srgbClr val="FF0000"/>
                </a:solidFill>
              </a:rPr>
              <a:t>Intel</a:t>
            </a:r>
            <a:r>
              <a:rPr lang="en-US" dirty="0" smtClean="0"/>
              <a:t> mainly targeted at the server, workstation and embedded system markets.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9"/>
    </mc:Choice>
    <mc:Fallback>
      <p:transition spd="slow" advTm="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Family</a:t>
            </a:r>
            <a:r>
              <a:rPr lang="en-US" baseline="30000" dirty="0" smtClean="0"/>
              <a:t>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633022" cy="5473154"/>
          </a:xfrm>
        </p:spPr>
        <p:txBody>
          <a:bodyPr/>
          <a:lstStyle/>
          <a:p>
            <a:r>
              <a:rPr lang="en-US" dirty="0" smtClean="0"/>
              <a:t>Current Xeon Generations:</a:t>
            </a:r>
          </a:p>
          <a:p>
            <a:pPr lvl="1"/>
            <a:r>
              <a:rPr lang="en-US" dirty="0" smtClean="0"/>
              <a:t>Xeon3000</a:t>
            </a:r>
          </a:p>
          <a:p>
            <a:pPr lvl="2"/>
            <a:r>
              <a:rPr lang="en-US" dirty="0" smtClean="0"/>
              <a:t>Entry and small business</a:t>
            </a:r>
          </a:p>
          <a:p>
            <a:pPr lvl="2"/>
            <a:r>
              <a:rPr lang="en-US" dirty="0" smtClean="0"/>
              <a:t>Single processor servers</a:t>
            </a:r>
          </a:p>
          <a:p>
            <a:pPr lvl="1"/>
            <a:r>
              <a:rPr lang="en-US" dirty="0" smtClean="0"/>
              <a:t>Xeon5000</a:t>
            </a:r>
          </a:p>
          <a:p>
            <a:pPr lvl="2"/>
            <a:r>
              <a:rPr lang="en-US" dirty="0" smtClean="0"/>
              <a:t>Versatile data center</a:t>
            </a:r>
          </a:p>
          <a:p>
            <a:pPr lvl="2"/>
            <a:r>
              <a:rPr lang="en-US" dirty="0" smtClean="0"/>
              <a:t>1 to 2 processor servers</a:t>
            </a:r>
          </a:p>
          <a:p>
            <a:pPr lvl="1"/>
            <a:r>
              <a:rPr lang="en-US" dirty="0" smtClean="0"/>
              <a:t>Xeon6000</a:t>
            </a:r>
          </a:p>
          <a:p>
            <a:pPr lvl="2"/>
            <a:r>
              <a:rPr lang="en-US" dirty="0" smtClean="0"/>
              <a:t>2 processor servers</a:t>
            </a:r>
          </a:p>
          <a:p>
            <a:pPr lvl="1"/>
            <a:r>
              <a:rPr lang="en-US" dirty="0" smtClean="0"/>
              <a:t>Xeon7000</a:t>
            </a:r>
          </a:p>
          <a:p>
            <a:pPr lvl="2"/>
            <a:r>
              <a:rPr lang="en-US" dirty="0" smtClean="0"/>
              <a:t>Powerful enterprise</a:t>
            </a:r>
          </a:p>
          <a:p>
            <a:pPr lvl="2"/>
            <a:r>
              <a:rPr lang="en-US" dirty="0" smtClean="0"/>
              <a:t>2 to 256 processor server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1"/>
    </mc:Choice>
    <mc:Fallback>
      <p:transition spd="slow" advTm="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in Supercomputing</a:t>
            </a:r>
            <a:r>
              <a:rPr lang="en-US" baseline="30000" dirty="0" smtClean="0"/>
              <a:t>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956550" cy="4822825"/>
          </a:xfrm>
        </p:spPr>
        <p:txBody>
          <a:bodyPr/>
          <a:lstStyle/>
          <a:p>
            <a:r>
              <a:rPr lang="en-US" dirty="0" smtClean="0"/>
              <a:t>Top500.org is an organization ranks supercomputers all around the world according to GFLOPS</a:t>
            </a:r>
          </a:p>
          <a:p>
            <a:r>
              <a:rPr lang="en-US" dirty="0" smtClean="0"/>
              <a:t>Xeon owns 64% </a:t>
            </a:r>
            <a:r>
              <a:rPr lang="en-US" sz="1800" dirty="0" smtClean="0"/>
              <a:t>(391/500) </a:t>
            </a:r>
            <a:r>
              <a:rPr lang="en-US" dirty="0" smtClean="0"/>
              <a:t>of supercomputers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236296" y="2924944"/>
            <a:ext cx="288032" cy="1080120"/>
          </a:xfrm>
          <a:prstGeom prst="rightBrac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0312" y="328498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Nehalem 45nm</a:t>
            </a:r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652120" y="4077072"/>
            <a:ext cx="216024" cy="43204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0152" y="4077072"/>
            <a:ext cx="181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Nehalem 32nm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652120" y="4581128"/>
            <a:ext cx="216024" cy="648072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2160" y="472514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Core 45nm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652120" y="5373216"/>
            <a:ext cx="288032" cy="936104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2160" y="566124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308C8"/>
                </a:solidFill>
              </a:rPr>
              <a:t>Core 65nm</a:t>
            </a:r>
            <a:endParaRPr lang="en-US" b="1" dirty="0">
              <a:solidFill>
                <a:srgbClr val="C308C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8597" y="35730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90000"/>
                    <a:lumOff val="10000"/>
                  </a:schemeClr>
                </a:solidFill>
              </a:rPr>
              <a:t>55%</a:t>
            </a:r>
            <a:endParaRPr lang="en-US" sz="3200" b="1" dirty="0">
              <a:ln w="10541" cmpd="sng">
                <a:noFill/>
                <a:prstDash val="solid"/>
              </a:ln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42930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</a:rPr>
              <a:t>15%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48691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26%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5805264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C308C8"/>
                </a:solidFill>
              </a:rPr>
              <a:t>4%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C308C8"/>
              </a:solidFill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0" y="2564905"/>
          <a:ext cx="8028384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10"/>
    </mc:Choice>
    <mc:Fallback>
      <p:transition spd="slow" advTm="1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0"/>
            <a:ext cx="7416551" cy="508000"/>
          </a:xfrm>
        </p:spPr>
        <p:txBody>
          <a:bodyPr/>
          <a:lstStyle/>
          <a:p>
            <a:r>
              <a:rPr lang="en-US" dirty="0" smtClean="0"/>
              <a:t>Overview of Nehalem Architecture</a:t>
            </a:r>
            <a:r>
              <a:rPr lang="en-US" baseline="30000" dirty="0" smtClean="0"/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272982" cy="4822825"/>
          </a:xfrm>
        </p:spPr>
        <p:txBody>
          <a:bodyPr/>
          <a:lstStyle/>
          <a:p>
            <a:r>
              <a:rPr lang="en-US" dirty="0" smtClean="0"/>
              <a:t>Introduced with Intel Core i7</a:t>
            </a:r>
          </a:p>
          <a:p>
            <a:r>
              <a:rPr lang="en-US" dirty="0" smtClean="0"/>
              <a:t>Nehalem Overall Features:</a:t>
            </a:r>
          </a:p>
          <a:p>
            <a:pPr lvl="1"/>
            <a:r>
              <a:rPr lang="en-US" dirty="0" smtClean="0"/>
              <a:t>2 up to 8 core</a:t>
            </a:r>
          </a:p>
          <a:p>
            <a:pPr lvl="1"/>
            <a:r>
              <a:rPr lang="en-US" dirty="0" smtClean="0"/>
              <a:t>Optional Hyper-threading</a:t>
            </a:r>
          </a:p>
          <a:p>
            <a:pPr lvl="1"/>
            <a:r>
              <a:rPr lang="en-US" dirty="0" smtClean="0"/>
              <a:t>L1 and L2 cache per core, shared L3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ntegrated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emory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ontroller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Q</a:t>
            </a:r>
            <a:r>
              <a:rPr lang="en-US" dirty="0" smtClean="0"/>
              <a:t>uick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</a:t>
            </a:r>
            <a:r>
              <a:rPr lang="en-US" dirty="0" smtClean="0"/>
              <a:t>ath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/>
              <a:t>nterconnect</a:t>
            </a:r>
            <a:endParaRPr lang="en-US" dirty="0" smtClean="0"/>
          </a:p>
          <a:p>
            <a:pPr lvl="1"/>
            <a:r>
              <a:rPr lang="en-US" dirty="0" smtClean="0"/>
              <a:t>Optional Turbo </a:t>
            </a:r>
            <a:r>
              <a:rPr lang="en-US" dirty="0" smtClean="0"/>
              <a:t>Boost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Documents and Settings\alilashkar\Desktop\,P-B-160319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4005064"/>
            <a:ext cx="3635896" cy="22850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623945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Nehalem Die-Shot [5]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9"/>
    </mc:Choice>
    <mc:Fallback>
      <p:transition spd="slow" advTm="2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0"/>
            <a:ext cx="7416551" cy="508000"/>
          </a:xfrm>
        </p:spPr>
        <p:txBody>
          <a:bodyPr/>
          <a:lstStyle/>
          <a:p>
            <a:r>
              <a:rPr lang="en-US" dirty="0" smtClean="0"/>
              <a:t>Overview of Nehalem Architecture</a:t>
            </a:r>
            <a:r>
              <a:rPr lang="en-US" baseline="30000" dirty="0" smtClean="0"/>
              <a:t>[5]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Nehalem Pipeline</a:t>
            </a:r>
            <a:endParaRPr lang="en-US" dirty="0"/>
          </a:p>
        </p:txBody>
      </p:sp>
      <p:pic>
        <p:nvPicPr>
          <p:cNvPr id="1026" name="Picture 2" descr="C:\Documents and Settings\alilashkar\Desktop\datafl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700808"/>
            <a:ext cx="9049922" cy="518457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779912" y="2564904"/>
            <a:ext cx="194421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24128" y="2852936"/>
            <a:ext cx="19442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79295" y="1916832"/>
            <a:ext cx="1764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 level of Virtual Address translatio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75656" y="4653136"/>
            <a:ext cx="223224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2069722" y="5715254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5805264"/>
            <a:ext cx="1908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Out-of-order execution. Up to 6 </a:t>
            </a:r>
            <a:r>
              <a:rPr lang="en-US" dirty="0" err="1" smtClean="0">
                <a:solidFill>
                  <a:srgbClr val="FF0000"/>
                </a:solidFill>
              </a:rPr>
              <a:t>insn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clk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8"/>
    </mc:Choice>
    <mc:Fallback>
      <p:transition spd="slow" advTm="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10" grpId="0" animBg="1"/>
      <p:bldP spid="10" grpId="1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0"/>
            <a:ext cx="7560567" cy="508000"/>
          </a:xfrm>
        </p:spPr>
        <p:txBody>
          <a:bodyPr/>
          <a:lstStyle/>
          <a:p>
            <a:r>
              <a:rPr lang="en-US" dirty="0" smtClean="0"/>
              <a:t>Overview of Nehalem Architecture</a:t>
            </a:r>
            <a:r>
              <a:rPr lang="en-US" baseline="30000" dirty="0" smtClean="0"/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777038" cy="6165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QPI and IMC: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Motivation?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High bandwidth </a:t>
            </a:r>
            <a:r>
              <a:rPr lang="en-US" dirty="0" smtClean="0"/>
              <a:t>demand in Multiprocessor systems: </a:t>
            </a:r>
            <a:r>
              <a:rPr lang="en-US" dirty="0" smtClean="0">
                <a:solidFill>
                  <a:schemeClr val="accent1"/>
                </a:solidFill>
              </a:rPr>
              <a:t>Processor-IO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Processor-Processor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accent1"/>
                </a:solidFill>
              </a:rPr>
              <a:t> Processor-Memory</a:t>
            </a:r>
            <a:endParaRPr lang="en-US" dirty="0"/>
          </a:p>
        </p:txBody>
      </p:sp>
      <p:pic>
        <p:nvPicPr>
          <p:cNvPr id="1026" name="Picture 2" descr="C:\Documents and Settings\alilashkar\Desktop\,P-L-160329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2799492"/>
            <a:ext cx="6453833" cy="339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6156012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Front Side Bus</a:t>
            </a:r>
            <a:r>
              <a:rPr lang="en-US" sz="1600" dirty="0" smtClean="0"/>
              <a:t> versus </a:t>
            </a:r>
            <a:r>
              <a:rPr lang="en-US" sz="1600" b="1" dirty="0" smtClean="0"/>
              <a:t>Quick Path </a:t>
            </a:r>
            <a:r>
              <a:rPr lang="en-US" sz="1600" b="1" dirty="0" smtClean="0"/>
              <a:t>Interconnect</a:t>
            </a:r>
            <a:r>
              <a:rPr lang="en-US" sz="1600" dirty="0" smtClean="0"/>
              <a:t> </a:t>
            </a:r>
            <a:r>
              <a:rPr lang="en-US" sz="1600" dirty="0" smtClean="0"/>
              <a:t>[5]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8"/>
    </mc:Choice>
    <mc:Fallback>
      <p:transition spd="slow" advTm="80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0"/>
            <a:ext cx="7488559" cy="508000"/>
          </a:xfrm>
        </p:spPr>
        <p:txBody>
          <a:bodyPr/>
          <a:lstStyle/>
          <a:p>
            <a:r>
              <a:rPr lang="en-US" dirty="0" smtClean="0"/>
              <a:t>Overview of Nehalem Architecture</a:t>
            </a:r>
            <a:r>
              <a:rPr lang="en-US" baseline="30000" dirty="0" smtClean="0"/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692150"/>
            <a:ext cx="7489006" cy="6165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Quick Path </a:t>
            </a:r>
            <a:r>
              <a:rPr lang="en-US" dirty="0" smtClean="0"/>
              <a:t>Interconnect: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Features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Connects a microprocessor to IO or other microprocessor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Point-To-Point link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Eliminates shared bus problems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Up to </a:t>
            </a:r>
            <a:r>
              <a:rPr lang="en-US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25</a:t>
            </a:r>
            <a:r>
              <a:rPr lang="en-US" sz="2800" dirty="0" smtClean="0"/>
              <a:t>GByte/second (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vs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GB/s FSB</a:t>
            </a:r>
            <a:r>
              <a:rPr lang="en-US" sz="2800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High RAS </a:t>
            </a:r>
            <a:r>
              <a:rPr lang="en-US" sz="1600" dirty="0" smtClean="0"/>
              <a:t>(reliability, availability and serviceability)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CRC check with no cycles penalty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Self-healing link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Clock fail-over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27"/>
    </mc:Choice>
    <mc:Fallback>
      <p:transition spd="slow" advTm="5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18.4|6.8|9.3|2.6|7.5|6.9|1.1|2.3|1.5|0.7|0.5|0.4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|6|14.5|12.4|7.7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7|0.7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3.5|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|6.5|6.9|0.8|4.1|0.5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"/>
</p:tagLst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830</TotalTime>
  <Words>1481</Words>
  <Application>Microsoft Office PowerPoint</Application>
  <PresentationFormat>On-screen Show (4:3)</PresentationFormat>
  <Paragraphs>616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</vt:lpstr>
      <vt:lpstr>A 45nm 8-Core Enterprise Xeon® Processor ’ ISSCC2009</vt:lpstr>
      <vt:lpstr>Outline</vt:lpstr>
      <vt:lpstr>Introduction</vt:lpstr>
      <vt:lpstr>Xeon Family[2]</vt:lpstr>
      <vt:lpstr>Xeon in Supercomputing[3]</vt:lpstr>
      <vt:lpstr>Overview of Nehalem Architecture[4]</vt:lpstr>
      <vt:lpstr>Overview of Nehalem Architecture[5]</vt:lpstr>
      <vt:lpstr>Overview of Nehalem Architecture[4]</vt:lpstr>
      <vt:lpstr>Overview of Nehalem Architecture[4]</vt:lpstr>
      <vt:lpstr>Platform Configuration in Multiprocessor Systems</vt:lpstr>
      <vt:lpstr>Nehalem in Xeon Processor[6]</vt:lpstr>
      <vt:lpstr>Nehalem in Xeon Processor[1]</vt:lpstr>
      <vt:lpstr>Clock Domains[1]</vt:lpstr>
      <vt:lpstr>Clock Domains[1]</vt:lpstr>
      <vt:lpstr>Simulated Un-Core clock skew profile[1]</vt:lpstr>
      <vt:lpstr>Future Works</vt:lpstr>
      <vt:lpstr>References</vt:lpstr>
      <vt:lpstr>The End</vt:lpstr>
      <vt:lpstr>Overview of Nehalem Architecture[4]</vt:lpstr>
      <vt:lpstr>Intel Codenames</vt:lpstr>
      <vt:lpstr>Xeon Family[2]</vt:lpstr>
      <vt:lpstr>Xeon Family[2]</vt:lpstr>
      <vt:lpstr>Xeon Family[2]</vt:lpstr>
      <vt:lpstr>Xeon Family[2]</vt:lpstr>
    </vt:vector>
  </TitlesOfParts>
  <Company>asin bita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alilashkar</dc:creator>
  <cp:lastModifiedBy>alilashkar</cp:lastModifiedBy>
  <cp:revision>249</cp:revision>
  <dcterms:created xsi:type="dcterms:W3CDTF">2010-12-12T16:44:15Z</dcterms:created>
  <dcterms:modified xsi:type="dcterms:W3CDTF">2010-12-22T21:07:07Z</dcterms:modified>
</cp:coreProperties>
</file>