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media/audio2" ContentType="audio/x-wav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63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29.xml" ContentType="application/vnd.openxmlformats-officedocument.drawingml.chart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25.xml" ContentType="application/vnd.openxmlformats-officedocument.drawingml.chart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4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19.xml" ContentType="application/vnd.openxmlformats-officedocument.drawingml.chart+xml"/>
  <Override PartName="/ppt/notesSlides/notesSlide76.xml" ContentType="application/vnd.openxmlformats-officedocument.presentationml.notesSlide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61.xml" ContentType="application/vnd.openxmlformats-officedocument.presentationml.notesSlide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media/audio1" ContentType="audio/x-wav"/>
  <Override PartName="/ppt/notesSlides/notesSlide66.xml" ContentType="application/vnd.openxmlformats-officedocument.presentationml.notesSlide+xml"/>
  <Override PartName="/ppt/charts/chart27.xml" ContentType="application/vnd.openxmlformats-officedocument.drawingml.chart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charts/chart16.xml" ContentType="application/vnd.openxmlformats-officedocument.drawingml.chart+xml"/>
  <Override PartName="/ppt/notesSlides/notesSlide55.xml" ContentType="application/vnd.openxmlformats-officedocument.presentationml.notesSlide+xml"/>
  <Override PartName="/ppt/charts/chart34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23.xml" ContentType="application/vnd.openxmlformats-officedocument.drawingml.chart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notesSlides/notesSlide51.xml" ContentType="application/vnd.openxmlformats-officedocument.presentationml.notesSlide+xml"/>
  <Override PartName="/ppt/charts/chart30.xml" ContentType="application/vnd.openxmlformats-officedocument.drawingml.chart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307" r:id="rId2"/>
    <p:sldId id="379" r:id="rId3"/>
    <p:sldId id="310" r:id="rId4"/>
    <p:sldId id="259" r:id="rId5"/>
    <p:sldId id="309" r:id="rId6"/>
    <p:sldId id="261" r:id="rId7"/>
    <p:sldId id="262" r:id="rId8"/>
    <p:sldId id="264" r:id="rId9"/>
    <p:sldId id="263" r:id="rId10"/>
    <p:sldId id="362" r:id="rId11"/>
    <p:sldId id="325" r:id="rId12"/>
    <p:sldId id="316" r:id="rId13"/>
    <p:sldId id="315" r:id="rId14"/>
    <p:sldId id="318" r:id="rId15"/>
    <p:sldId id="317" r:id="rId16"/>
    <p:sldId id="345" r:id="rId17"/>
    <p:sldId id="326" r:id="rId18"/>
    <p:sldId id="370" r:id="rId19"/>
    <p:sldId id="374" r:id="rId20"/>
    <p:sldId id="347" r:id="rId21"/>
    <p:sldId id="346" r:id="rId22"/>
    <p:sldId id="349" r:id="rId23"/>
    <p:sldId id="350" r:id="rId24"/>
    <p:sldId id="351" r:id="rId25"/>
    <p:sldId id="363" r:id="rId26"/>
    <p:sldId id="314" r:id="rId27"/>
    <p:sldId id="32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3" r:id="rId37"/>
    <p:sldId id="284" r:id="rId38"/>
    <p:sldId id="285" r:id="rId39"/>
    <p:sldId id="286" r:id="rId40"/>
    <p:sldId id="287" r:id="rId41"/>
    <p:sldId id="366" r:id="rId42"/>
    <p:sldId id="367" r:id="rId43"/>
    <p:sldId id="378" r:id="rId44"/>
    <p:sldId id="375" r:id="rId45"/>
    <p:sldId id="312" r:id="rId46"/>
    <p:sldId id="268" r:id="rId47"/>
    <p:sldId id="342" r:id="rId48"/>
    <p:sldId id="377" r:id="rId49"/>
    <p:sldId id="361" r:id="rId50"/>
    <p:sldId id="344" r:id="rId51"/>
    <p:sldId id="371" r:id="rId52"/>
    <p:sldId id="372" r:id="rId53"/>
    <p:sldId id="373" r:id="rId54"/>
    <p:sldId id="369" r:id="rId55"/>
    <p:sldId id="266" r:id="rId56"/>
    <p:sldId id="267" r:id="rId57"/>
    <p:sldId id="368" r:id="rId58"/>
    <p:sldId id="327" r:id="rId59"/>
    <p:sldId id="328" r:id="rId60"/>
    <p:sldId id="319" r:id="rId61"/>
    <p:sldId id="320" r:id="rId62"/>
    <p:sldId id="321" r:id="rId63"/>
    <p:sldId id="322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4" r:id="rId73"/>
    <p:sldId id="288" r:id="rId74"/>
    <p:sldId id="289" r:id="rId75"/>
    <p:sldId id="376" r:id="rId76"/>
    <p:sldId id="365" r:id="rId77"/>
    <p:sldId id="313" r:id="rId78"/>
    <p:sldId id="256" r:id="rId79"/>
    <p:sldId id="257" r:id="rId80"/>
    <p:sldId id="258" r:id="rId81"/>
    <p:sldId id="343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ali Baniasadi" initials="A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465F"/>
    <a:srgbClr val="99CCFF"/>
    <a:srgbClr val="FF3300"/>
    <a:srgbClr val="C9E4FF"/>
    <a:srgbClr val="666699"/>
    <a:srgbClr val="74FF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89046" autoAdjust="0"/>
  </p:normalViewPr>
  <p:slideViewPr>
    <p:cSldViewPr>
      <p:cViewPr varScale="1">
        <p:scale>
          <a:sx n="63" d="100"/>
          <a:sy n="63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SIMD%20efficienc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Coalescing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SIMD%20efficiency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peak-simd-eff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Motiv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CROWN\log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-sensitivity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-sensitivity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-sensitivi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-sensitivity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-sensitivity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-sensitivity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-sensitivity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-sensitivity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IPC-sensitivity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future-works-localit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Final%20Works\final%20report\Dedicated%20Results\crown-perfromance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hmad\Academical\M.S\M.S.Thesis\Our%20Works\Papers\12-ICCD\results-new\Coalesc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4761032777879509E-2"/>
          <c:y val="1.3223425196850434E-2"/>
          <c:w val="0.97047793444424058"/>
          <c:h val="0.90833579396325459"/>
        </c:manualLayout>
      </c:layout>
      <c:radarChart>
        <c:radarStyle val="marker"/>
        <c:ser>
          <c:idx val="0"/>
          <c:order val="0"/>
          <c:tx>
            <c:strRef>
              <c:f>'spider chart'!$A$15</c:f>
              <c:strCache>
                <c:ptCount val="1"/>
                <c:pt idx="0">
                  <c:v>SBR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pPr>
              <a:ln w="28575">
                <a:solidFill>
                  <a:srgbClr val="0070C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chart'!$I$15:$L$15</c:f>
              <c:numCache>
                <c:formatCode>0.00</c:formatCode>
                <c:ptCount val="4"/>
                <c:pt idx="0" formatCode="General">
                  <c:v>0.97554029481733728</c:v>
                </c:pt>
                <c:pt idx="1">
                  <c:v>0.95252743260551076</c:v>
                </c:pt>
                <c:pt idx="2">
                  <c:v>0</c:v>
                </c:pt>
                <c:pt idx="3">
                  <c:v>4.4600000000000077E-2</c:v>
                </c:pt>
              </c:numCache>
            </c:numRef>
          </c:val>
        </c:ser>
        <c:ser>
          <c:idx val="1"/>
          <c:order val="1"/>
          <c:tx>
            <c:strRef>
              <c:f>'spider chart'!$A$16</c:f>
              <c:strCache>
                <c:ptCount val="1"/>
                <c:pt idx="0">
                  <c:v>LWM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pPr>
              <a:ln w="28575">
                <a:solidFill>
                  <a:srgbClr val="FF000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chart'!$I$16:$L$16</c:f>
              <c:numCache>
                <c:formatCode>0.00</c:formatCode>
                <c:ptCount val="4"/>
                <c:pt idx="0" formatCode="General">
                  <c:v>1</c:v>
                </c:pt>
                <c:pt idx="1">
                  <c:v>0.95252743260551076</c:v>
                </c:pt>
                <c:pt idx="2">
                  <c:v>0</c:v>
                </c:pt>
                <c:pt idx="3">
                  <c:v>5.2102868749307862E-2</c:v>
                </c:pt>
              </c:numCache>
            </c:numRef>
          </c:val>
        </c:ser>
        <c:ser>
          <c:idx val="2"/>
          <c:order val="2"/>
          <c:tx>
            <c:strRef>
              <c:f>'spider chart'!$A$17</c:f>
              <c:strCache>
                <c:ptCount val="1"/>
                <c:pt idx="0">
                  <c:v>DWF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pPr>
              <a:ln w="28575">
                <a:solidFill>
                  <a:srgbClr val="00B05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chart'!$I$17:$L$17</c:f>
              <c:numCache>
                <c:formatCode>0.00</c:formatCode>
                <c:ptCount val="4"/>
                <c:pt idx="0" formatCode="General">
                  <c:v>0.98123701819070408</c:v>
                </c:pt>
                <c:pt idx="1">
                  <c:v>0.9324382736398199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'spider chart'!$A$18</c:f>
              <c:strCache>
                <c:ptCount val="1"/>
                <c:pt idx="0">
                  <c:v>CROWN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ln w="28575">
                <a:solidFill>
                  <a:srgbClr val="7030A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chart'!$I$18:$L$18</c:f>
              <c:numCache>
                <c:formatCode>0.00</c:formatCode>
                <c:ptCount val="4"/>
                <c:pt idx="0" formatCode="General">
                  <c:v>0.99891384031565511</c:v>
                </c:pt>
                <c:pt idx="1">
                  <c:v>0.95122234271710449</c:v>
                </c:pt>
                <c:pt idx="2">
                  <c:v>0</c:v>
                </c:pt>
                <c:pt idx="3">
                  <c:v>1.6362397404512515E-2</c:v>
                </c:pt>
              </c:numCache>
            </c:numRef>
          </c:val>
        </c:ser>
        <c:dLbls/>
        <c:axId val="41820544"/>
        <c:axId val="41822080"/>
      </c:radarChart>
      <c:catAx>
        <c:axId val="41820544"/>
        <c:scaling>
          <c:orientation val="minMax"/>
        </c:scaling>
        <c:delete val="1"/>
        <c:axPos val="b"/>
        <c:majorGridlines/>
        <c:tickLblPos val="nextTo"/>
        <c:crossAx val="41822080"/>
        <c:crosses val="autoZero"/>
        <c:auto val="1"/>
        <c:lblAlgn val="ctr"/>
        <c:lblOffset val="100"/>
      </c:catAx>
      <c:valAx>
        <c:axId val="41822080"/>
        <c:scaling>
          <c:orientation val="minMax"/>
        </c:scaling>
        <c:delete val="1"/>
        <c:axPos val="l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General" sourceLinked="1"/>
        <c:majorTickMark val="cross"/>
        <c:tickLblPos val="nextTo"/>
        <c:crossAx val="41820544"/>
        <c:crosses val="autoZero"/>
        <c:crossBetween val="between"/>
        <c:majorUnit val="0.2"/>
      </c:valAx>
      <c:spPr>
        <a:ln>
          <a:noFill/>
          <a:prstDash val="dash"/>
        </a:ln>
      </c:spPr>
    </c:plotArea>
    <c:plotVisOnly val="1"/>
    <c:dispBlanksAs val="gap"/>
  </c:chart>
  <c:spPr>
    <a:ln>
      <a:noFill/>
      <a:prstDash val="dash"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(b)</a:t>
            </a:r>
          </a:p>
        </c:rich>
      </c:tx>
      <c:layout>
        <c:manualLayout>
          <c:xMode val="edge"/>
          <c:yMode val="edge"/>
          <c:x val="8.8943938187503767E-4"/>
          <c:y val="0.92444444444444762"/>
        </c:manualLayout>
      </c:layout>
      <c:overlay val="1"/>
    </c:title>
    <c:plotArea>
      <c:layout>
        <c:manualLayout>
          <c:layoutTarget val="inner"/>
          <c:xMode val="edge"/>
          <c:yMode val="edge"/>
          <c:x val="0.26113583619051173"/>
          <c:y val="7.2934090970790913E-2"/>
          <c:w val="0.73886416380948705"/>
          <c:h val="0.811430446194226"/>
        </c:manualLayout>
      </c:layout>
      <c:barChart>
        <c:barDir val="col"/>
        <c:grouping val="clustered"/>
        <c:ser>
          <c:idx val="0"/>
          <c:order val="0"/>
          <c:tx>
            <c:strRef>
              <c:f>'Idle cycles'!$B$2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cycles'!$A$64:$A$67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'Idle cycles'!$B$64:$B$67</c:f>
              <c:numCache>
                <c:formatCode>General</c:formatCode>
                <c:ptCount val="4"/>
                <c:pt idx="0">
                  <c:v>0.63331187311156878</c:v>
                </c:pt>
                <c:pt idx="1">
                  <c:v>0.13613945391932342</c:v>
                </c:pt>
                <c:pt idx="2">
                  <c:v>6.1194487931520353E-2</c:v>
                </c:pt>
                <c:pt idx="3">
                  <c:v>1.8803981490547721E-2</c:v>
                </c:pt>
              </c:numCache>
            </c:numRef>
          </c:val>
        </c:ser>
        <c:ser>
          <c:idx val="1"/>
          <c:order val="1"/>
          <c:tx>
            <c:strRef>
              <c:f>'Idle cycles'!$C$2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cycles'!$A$64:$A$67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'Idle cycles'!$C$64:$C$67</c:f>
              <c:numCache>
                <c:formatCode>General</c:formatCode>
                <c:ptCount val="4"/>
                <c:pt idx="0">
                  <c:v>0.5356950147170968</c:v>
                </c:pt>
                <c:pt idx="1">
                  <c:v>0.12625567122110187</c:v>
                </c:pt>
                <c:pt idx="2">
                  <c:v>1.3498909511234902E-2</c:v>
                </c:pt>
                <c:pt idx="3">
                  <c:v>0.25848909003946302</c:v>
                </c:pt>
              </c:numCache>
            </c:numRef>
          </c:val>
        </c:ser>
        <c:ser>
          <c:idx val="2"/>
          <c:order val="2"/>
          <c:tx>
            <c:strRef>
              <c:f>'Idle cycles'!$D$2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cycles'!$A$64:$A$67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'Idle cycles'!$D$64:$D$67</c:f>
              <c:numCache>
                <c:formatCode>General</c:formatCode>
                <c:ptCount val="4"/>
                <c:pt idx="0">
                  <c:v>0.39109701811086389</c:v>
                </c:pt>
                <c:pt idx="1">
                  <c:v>0.12792189682473901</c:v>
                </c:pt>
                <c:pt idx="2">
                  <c:v>6.5523952718249623E-2</c:v>
                </c:pt>
                <c:pt idx="3">
                  <c:v>0.43210534404866402</c:v>
                </c:pt>
              </c:numCache>
            </c:numRef>
          </c:val>
        </c:ser>
        <c:ser>
          <c:idx val="3"/>
          <c:order val="3"/>
          <c:tx>
            <c:strRef>
              <c:f>'Idle cycles'!$E$2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cycles'!$A$64:$A$67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'Idle cycles'!$E$64:$E$67</c:f>
              <c:numCache>
                <c:formatCode>General</c:formatCode>
                <c:ptCount val="4"/>
                <c:pt idx="0">
                  <c:v>0.29984692731154156</c:v>
                </c:pt>
                <c:pt idx="1">
                  <c:v>0.123070850191976</c:v>
                </c:pt>
                <c:pt idx="2">
                  <c:v>7.7384978229570633E-2</c:v>
                </c:pt>
                <c:pt idx="3">
                  <c:v>0.55387568607648341</c:v>
                </c:pt>
              </c:numCache>
            </c:numRef>
          </c:val>
        </c:ser>
        <c:dLbls/>
        <c:axId val="56351744"/>
        <c:axId val="56357632"/>
      </c:barChart>
      <c:catAx>
        <c:axId val="56351744"/>
        <c:scaling>
          <c:orientation val="minMax"/>
        </c:scaling>
        <c:axPos val="b"/>
        <c:tickLblPos val="nextTo"/>
        <c:crossAx val="56357632"/>
        <c:crosses val="autoZero"/>
        <c:auto val="1"/>
        <c:lblAlgn val="ctr"/>
        <c:lblOffset val="100"/>
      </c:catAx>
      <c:valAx>
        <c:axId val="56357632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Contribution of idle cycles</a:t>
                </a:r>
              </a:p>
            </c:rich>
          </c:tx>
          <c:layout/>
        </c:title>
        <c:numFmt formatCode="0%" sourceLinked="0"/>
        <c:tickLblPos val="nextTo"/>
        <c:crossAx val="5635174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5748619617463314"/>
          <c:y val="0"/>
          <c:w val="0.74251380382536758"/>
          <c:h val="6.4941090696996176E-2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0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(c)</a:t>
            </a:r>
          </a:p>
        </c:rich>
      </c:tx>
      <c:layout>
        <c:manualLayout>
          <c:xMode val="edge"/>
          <c:yMode val="edge"/>
          <c:x val="1.0943710093221802E-3"/>
          <c:y val="0.92444444444444762"/>
        </c:manualLayout>
      </c:layout>
      <c:overlay val="1"/>
    </c:title>
    <c:plotArea>
      <c:layout>
        <c:manualLayout>
          <c:layoutTarget val="inner"/>
          <c:xMode val="edge"/>
          <c:yMode val="edge"/>
          <c:x val="0.23574234470691274"/>
          <c:y val="7.3128037404703333E-2"/>
          <c:w val="0.76425765529309175"/>
          <c:h val="0.81123637189581621"/>
        </c:manualLayout>
      </c:layout>
      <c:barChart>
        <c:barDir val="col"/>
        <c:grouping val="clustered"/>
        <c:ser>
          <c:idx val="0"/>
          <c:order val="0"/>
          <c:tx>
            <c:strRef>
              <c:f>IPC!$C$58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IPC!$B$59:$B$62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IPC!$C$59:$C$62</c:f>
              <c:numCache>
                <c:formatCode>General</c:formatCode>
                <c:ptCount val="4"/>
                <c:pt idx="0">
                  <c:v>0.78816549099092958</c:v>
                </c:pt>
                <c:pt idx="1">
                  <c:v>0.98452451226554305</c:v>
                </c:pt>
                <c:pt idx="2">
                  <c:v>0.95228681852944763</c:v>
                </c:pt>
                <c:pt idx="3">
                  <c:v>1.4245461613385411</c:v>
                </c:pt>
              </c:numCache>
            </c:numRef>
          </c:val>
        </c:ser>
        <c:ser>
          <c:idx val="1"/>
          <c:order val="1"/>
          <c:tx>
            <c:strRef>
              <c:f>IPC!$D$58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IPC!$B$59:$B$62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IPC!$D$59:$D$62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IPC!$E$58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IPC!$B$59:$B$62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IPC!$E$59:$E$62</c:f>
              <c:numCache>
                <c:formatCode>General</c:formatCode>
                <c:ptCount val="4"/>
                <c:pt idx="0">
                  <c:v>1.3186860572803039</c:v>
                </c:pt>
                <c:pt idx="1">
                  <c:v>0.99585502597608899</c:v>
                </c:pt>
                <c:pt idx="2">
                  <c:v>0.95227828307659679</c:v>
                </c:pt>
                <c:pt idx="3">
                  <c:v>0.82652539213221099</c:v>
                </c:pt>
              </c:numCache>
            </c:numRef>
          </c:val>
        </c:ser>
        <c:ser>
          <c:idx val="3"/>
          <c:order val="3"/>
          <c:tx>
            <c:strRef>
              <c:f>IPC!$F$58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IPC!$B$59:$B$62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IPC!$F$59:$F$62</c:f>
              <c:numCache>
                <c:formatCode>General</c:formatCode>
                <c:ptCount val="4"/>
                <c:pt idx="0">
                  <c:v>1.5183592818947151</c:v>
                </c:pt>
                <c:pt idx="1">
                  <c:v>1.0077684983810258</c:v>
                </c:pt>
                <c:pt idx="2">
                  <c:v>0.94263151425762104</c:v>
                </c:pt>
                <c:pt idx="3">
                  <c:v>0.61853274488210896</c:v>
                </c:pt>
              </c:numCache>
            </c:numRef>
          </c:val>
        </c:ser>
        <c:dLbls/>
        <c:axId val="56423168"/>
        <c:axId val="56424704"/>
      </c:barChart>
      <c:catAx>
        <c:axId val="56423168"/>
        <c:scaling>
          <c:orientation val="minMax"/>
        </c:scaling>
        <c:axPos val="b"/>
        <c:numFmt formatCode="General" sourceLinked="1"/>
        <c:tickLblPos val="nextTo"/>
        <c:crossAx val="56424704"/>
        <c:crosses val="autoZero"/>
        <c:auto val="1"/>
        <c:lblAlgn val="ctr"/>
        <c:lblOffset val="100"/>
      </c:catAx>
      <c:valAx>
        <c:axId val="56424704"/>
        <c:scaling>
          <c:orientation val="minMax"/>
          <c:max val="1.6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Normalized IPC</a:t>
                </a:r>
              </a:p>
            </c:rich>
          </c:tx>
          <c:layout/>
        </c:title>
        <c:numFmt formatCode="General" sourceLinked="1"/>
        <c:tickLblPos val="nextTo"/>
        <c:crossAx val="5642316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0801152107232154"/>
          <c:y val="0"/>
          <c:w val="0.79198847892767998"/>
          <c:h val="6.8546587926509334E-2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0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304026159733387"/>
          <c:y val="5.2137210818051699E-2"/>
          <c:w val="0.84616620999452696"/>
          <c:h val="0.81714452812963601"/>
        </c:manualLayout>
      </c:layout>
      <c:barChart>
        <c:barDir val="col"/>
        <c:grouping val="clustered"/>
        <c:ser>
          <c:idx val="0"/>
          <c:order val="0"/>
          <c:tx>
            <c:strRef>
              <c:f>coalescing!$I$59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coalescing!$H$60:$H$74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coalescing!$I$60:$I$74</c:f>
              <c:numCache>
                <c:formatCode>General</c:formatCode>
                <c:ptCount val="15"/>
                <c:pt idx="0">
                  <c:v>28.645974476130451</c:v>
                </c:pt>
                <c:pt idx="1">
                  <c:v>28.514374372547227</c:v>
                </c:pt>
                <c:pt idx="2">
                  <c:v>3.4243018000365812</c:v>
                </c:pt>
                <c:pt idx="3">
                  <c:v>33.533621269331945</c:v>
                </c:pt>
                <c:pt idx="4">
                  <c:v>53.804837364470245</c:v>
                </c:pt>
                <c:pt idx="5">
                  <c:v>194.8321892799766</c:v>
                </c:pt>
                <c:pt idx="6">
                  <c:v>19.35341691095449</c:v>
                </c:pt>
                <c:pt idx="7">
                  <c:v>5.3330517857050124</c:v>
                </c:pt>
                <c:pt idx="8">
                  <c:v>147.91412668963704</c:v>
                </c:pt>
                <c:pt idx="9">
                  <c:v>12.439570053076569</c:v>
                </c:pt>
                <c:pt idx="10">
                  <c:v>12.05237303920677</c:v>
                </c:pt>
                <c:pt idx="11">
                  <c:v>435.34000000000032</c:v>
                </c:pt>
                <c:pt idx="12">
                  <c:v>21.927789222595489</c:v>
                </c:pt>
                <c:pt idx="13">
                  <c:v>153.72524461839541</c:v>
                </c:pt>
                <c:pt idx="14">
                  <c:v>15.9225581908878</c:v>
                </c:pt>
              </c:numCache>
            </c:numRef>
          </c:val>
        </c:ser>
        <c:ser>
          <c:idx val="1"/>
          <c:order val="1"/>
          <c:tx>
            <c:strRef>
              <c:f>coalescing!$J$59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coalescing!$H$60:$H$74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coalescing!$J$60:$J$74</c:f>
              <c:numCache>
                <c:formatCode>General</c:formatCode>
                <c:ptCount val="15"/>
                <c:pt idx="0">
                  <c:v>31.847258714311035</c:v>
                </c:pt>
                <c:pt idx="1">
                  <c:v>39.339209267186895</c:v>
                </c:pt>
                <c:pt idx="2">
                  <c:v>3.9508078128767781</c:v>
                </c:pt>
                <c:pt idx="3">
                  <c:v>49.742746070921633</c:v>
                </c:pt>
                <c:pt idx="4">
                  <c:v>89.787056367432143</c:v>
                </c:pt>
                <c:pt idx="5">
                  <c:v>378.12244897959181</c:v>
                </c:pt>
                <c:pt idx="6">
                  <c:v>26.41318843458275</c:v>
                </c:pt>
                <c:pt idx="7">
                  <c:v>5.3621962266778844</c:v>
                </c:pt>
                <c:pt idx="8">
                  <c:v>304.46262956901262</c:v>
                </c:pt>
                <c:pt idx="9">
                  <c:v>14.92116426830127</c:v>
                </c:pt>
                <c:pt idx="10">
                  <c:v>12.992125984251969</c:v>
                </c:pt>
                <c:pt idx="11">
                  <c:v>440.62753036437249</c:v>
                </c:pt>
                <c:pt idx="12">
                  <c:v>25.369586351804809</c:v>
                </c:pt>
                <c:pt idx="13">
                  <c:v>153.72524461839541</c:v>
                </c:pt>
                <c:pt idx="14">
                  <c:v>18.333396811359087</c:v>
                </c:pt>
              </c:numCache>
            </c:numRef>
          </c:val>
        </c:ser>
        <c:ser>
          <c:idx val="2"/>
          <c:order val="2"/>
          <c:tx>
            <c:strRef>
              <c:f>coalescing!$K$59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coalescing!$H$60:$H$74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coalescing!$K$60:$K$74</c:f>
              <c:numCache>
                <c:formatCode>General</c:formatCode>
                <c:ptCount val="15"/>
                <c:pt idx="0">
                  <c:v>33.832526981764047</c:v>
                </c:pt>
                <c:pt idx="1">
                  <c:v>61.381532416502949</c:v>
                </c:pt>
                <c:pt idx="2">
                  <c:v>3.6605133074538512</c:v>
                </c:pt>
                <c:pt idx="3">
                  <c:v>66.122697717902199</c:v>
                </c:pt>
                <c:pt idx="4">
                  <c:v>89.724617524339365</c:v>
                </c:pt>
                <c:pt idx="5">
                  <c:v>625.7110694183865</c:v>
                </c:pt>
                <c:pt idx="6">
                  <c:v>26.44489108896828</c:v>
                </c:pt>
                <c:pt idx="7">
                  <c:v>5.2981692591833962</c:v>
                </c:pt>
                <c:pt idx="8">
                  <c:v>303.38678988855668</c:v>
                </c:pt>
                <c:pt idx="9">
                  <c:v>14.809726729453924</c:v>
                </c:pt>
                <c:pt idx="10">
                  <c:v>12.956928030154312</c:v>
                </c:pt>
                <c:pt idx="11">
                  <c:v>440.62753036437249</c:v>
                </c:pt>
                <c:pt idx="12">
                  <c:v>25.349446922297528</c:v>
                </c:pt>
                <c:pt idx="13">
                  <c:v>153.72524461839541</c:v>
                </c:pt>
                <c:pt idx="14">
                  <c:v>18.189338406815327</c:v>
                </c:pt>
              </c:numCache>
            </c:numRef>
          </c:val>
        </c:ser>
        <c:ser>
          <c:idx val="3"/>
          <c:order val="3"/>
          <c:tx>
            <c:strRef>
              <c:f>coalescing!$L$59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coalescing!$H$60:$H$74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coalescing!$L$60:$L$74</c:f>
              <c:numCache>
                <c:formatCode>General</c:formatCode>
                <c:ptCount val="15"/>
                <c:pt idx="0">
                  <c:v>34.850680467700158</c:v>
                </c:pt>
                <c:pt idx="1">
                  <c:v>84.190784155213848</c:v>
                </c:pt>
                <c:pt idx="2">
                  <c:v>3.9287812481266853</c:v>
                </c:pt>
                <c:pt idx="3">
                  <c:v>78.703322272578959</c:v>
                </c:pt>
                <c:pt idx="4">
                  <c:v>89.724617524339365</c:v>
                </c:pt>
                <c:pt idx="5">
                  <c:v>928.98050139275767</c:v>
                </c:pt>
                <c:pt idx="6">
                  <c:v>26.60588348779223</c:v>
                </c:pt>
                <c:pt idx="7">
                  <c:v>5.1918421563087715</c:v>
                </c:pt>
                <c:pt idx="8">
                  <c:v>310.56204785754028</c:v>
                </c:pt>
                <c:pt idx="9">
                  <c:v>14.493464844405572</c:v>
                </c:pt>
                <c:pt idx="10">
                  <c:v>12.99391648455496</c:v>
                </c:pt>
                <c:pt idx="11">
                  <c:v>440.62753036437249</c:v>
                </c:pt>
                <c:pt idx="12">
                  <c:v>25.302930781020287</c:v>
                </c:pt>
                <c:pt idx="13">
                  <c:v>153.72524461839541</c:v>
                </c:pt>
                <c:pt idx="14">
                  <c:v>18.724136818664086</c:v>
                </c:pt>
              </c:numCache>
            </c:numRef>
          </c:val>
        </c:ser>
        <c:ser>
          <c:idx val="4"/>
          <c:order val="4"/>
          <c:tx>
            <c:strRef>
              <c:f>coalescing!$M$59</c:f>
              <c:strCache>
                <c:ptCount val="1"/>
                <c:pt idx="0">
                  <c:v>DWSA16-4S-8W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coalescing!$H$60:$H$74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coalescing!$M$60:$M$74</c:f>
              <c:numCache>
                <c:formatCode>General</c:formatCode>
                <c:ptCount val="15"/>
                <c:pt idx="0">
                  <c:v>31.488742639417353</c:v>
                </c:pt>
                <c:pt idx="1">
                  <c:v>38.932336448598313</c:v>
                </c:pt>
                <c:pt idx="2">
                  <c:v>3.7476982901584042</c:v>
                </c:pt>
                <c:pt idx="3">
                  <c:v>48.126904589573712</c:v>
                </c:pt>
                <c:pt idx="4">
                  <c:v>90.479663394109423</c:v>
                </c:pt>
                <c:pt idx="5">
                  <c:v>363.29411764705367</c:v>
                </c:pt>
                <c:pt idx="6">
                  <c:v>23.79717388108827</c:v>
                </c:pt>
                <c:pt idx="7">
                  <c:v>5.4428533915920534</c:v>
                </c:pt>
                <c:pt idx="8">
                  <c:v>258.13135985198062</c:v>
                </c:pt>
                <c:pt idx="9">
                  <c:v>12.7927850830275</c:v>
                </c:pt>
                <c:pt idx="10">
                  <c:v>12.12098951350757</c:v>
                </c:pt>
                <c:pt idx="11">
                  <c:v>440.62753036437249</c:v>
                </c:pt>
                <c:pt idx="12">
                  <c:v>24.58048049264676</c:v>
                </c:pt>
                <c:pt idx="13">
                  <c:v>153.72524461839541</c:v>
                </c:pt>
                <c:pt idx="14">
                  <c:v>17.530515554829286</c:v>
                </c:pt>
              </c:numCache>
            </c:numRef>
          </c:val>
        </c:ser>
        <c:ser>
          <c:idx val="5"/>
          <c:order val="5"/>
          <c:tx>
            <c:strRef>
              <c:f>coalescing!$N$59</c:f>
              <c:strCache>
                <c:ptCount val="1"/>
                <c:pt idx="0">
                  <c:v>DWSA32-4S-8W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coalescing!$H$60:$H$74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coalescing!$N$60:$N$74</c:f>
              <c:numCache>
                <c:formatCode>General</c:formatCode>
                <c:ptCount val="15"/>
                <c:pt idx="0">
                  <c:v>33.051445191782236</c:v>
                </c:pt>
                <c:pt idx="1">
                  <c:v>55.405568363184962</c:v>
                </c:pt>
                <c:pt idx="2">
                  <c:v>3.754568891435119</c:v>
                </c:pt>
                <c:pt idx="3">
                  <c:v>61.520734484721963</c:v>
                </c:pt>
                <c:pt idx="4">
                  <c:v>89.728517407745471</c:v>
                </c:pt>
                <c:pt idx="5">
                  <c:v>586.12302284710051</c:v>
                </c:pt>
                <c:pt idx="6">
                  <c:v>23.702496594395317</c:v>
                </c:pt>
                <c:pt idx="7">
                  <c:v>5.6360920579930927</c:v>
                </c:pt>
                <c:pt idx="8">
                  <c:v>258.66975666280422</c:v>
                </c:pt>
                <c:pt idx="9">
                  <c:v>12.959066407335374</c:v>
                </c:pt>
                <c:pt idx="10">
                  <c:v>12.081716335945108</c:v>
                </c:pt>
                <c:pt idx="11">
                  <c:v>440.62753036437249</c:v>
                </c:pt>
                <c:pt idx="12">
                  <c:v>24.744134830085589</c:v>
                </c:pt>
                <c:pt idx="13">
                  <c:v>153.72524461839541</c:v>
                </c:pt>
                <c:pt idx="14">
                  <c:v>18.032877227124633</c:v>
                </c:pt>
              </c:numCache>
            </c:numRef>
          </c:val>
        </c:ser>
        <c:ser>
          <c:idx val="6"/>
          <c:order val="6"/>
          <c:tx>
            <c:strRef>
              <c:f>coalescing!$O$59</c:f>
              <c:strCache>
                <c:ptCount val="1"/>
                <c:pt idx="0">
                  <c:v>DWSA64-4S-8W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coalescing!$H$60:$H$74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coalescing!$O$60:$O$74</c:f>
              <c:numCache>
                <c:formatCode>General</c:formatCode>
                <c:ptCount val="15"/>
                <c:pt idx="0">
                  <c:v>33.851424315768853</c:v>
                </c:pt>
                <c:pt idx="1">
                  <c:v>69.398489560195472</c:v>
                </c:pt>
                <c:pt idx="2">
                  <c:v>3.754568891435119</c:v>
                </c:pt>
                <c:pt idx="3">
                  <c:v>71.025124618839811</c:v>
                </c:pt>
                <c:pt idx="4">
                  <c:v>90.258132214058818</c:v>
                </c:pt>
                <c:pt idx="5">
                  <c:v>844.31392405063309</c:v>
                </c:pt>
                <c:pt idx="6">
                  <c:v>23.822599838772962</c:v>
                </c:pt>
                <c:pt idx="7">
                  <c:v>5.6038521617547463</c:v>
                </c:pt>
                <c:pt idx="8">
                  <c:v>265.68912163770932</c:v>
                </c:pt>
                <c:pt idx="9">
                  <c:v>12.883320074250848</c:v>
                </c:pt>
                <c:pt idx="10">
                  <c:v>12.186790257953772</c:v>
                </c:pt>
                <c:pt idx="11">
                  <c:v>440.62753036437249</c:v>
                </c:pt>
                <c:pt idx="12">
                  <c:v>24.74262119590113</c:v>
                </c:pt>
                <c:pt idx="13">
                  <c:v>153.72524461839541</c:v>
                </c:pt>
                <c:pt idx="14">
                  <c:v>18.189100378113686</c:v>
                </c:pt>
              </c:numCache>
            </c:numRef>
          </c:val>
        </c:ser>
        <c:dLbls/>
        <c:axId val="56547968"/>
        <c:axId val="56103296"/>
      </c:barChart>
      <c:catAx>
        <c:axId val="56547968"/>
        <c:scaling>
          <c:orientation val="minMax"/>
        </c:scaling>
        <c:axPos val="b"/>
        <c:numFmt formatCode="General" sourceLinked="1"/>
        <c:tickLblPos val="nextTo"/>
        <c:crossAx val="56103296"/>
        <c:crosses val="autoZero"/>
        <c:auto val="1"/>
        <c:lblAlgn val="ctr"/>
        <c:lblOffset val="100"/>
      </c:catAx>
      <c:valAx>
        <c:axId val="56103296"/>
        <c:scaling>
          <c:logBase val="10"/>
          <c:orientation val="minMax"/>
          <c:max val="1000"/>
          <c:min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Coalescing Rate (logarithmic scale)</a:t>
                </a:r>
              </a:p>
            </c:rich>
          </c:tx>
          <c:layout>
            <c:manualLayout>
              <c:xMode val="edge"/>
              <c:yMode val="edge"/>
              <c:x val="0"/>
              <c:y val="7.574546388223212E-2"/>
            </c:manualLayout>
          </c:layout>
        </c:title>
        <c:numFmt formatCode="General" sourceLinked="1"/>
        <c:tickLblPos val="nextTo"/>
        <c:crossAx val="56547968"/>
        <c:crosses val="autoZero"/>
        <c:crossBetween val="between"/>
        <c:majorUnit val="10"/>
      </c:valAx>
    </c:plotArea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IPC!$I$58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IPC!$I$59:$I$73</c:f>
              <c:numCache>
                <c:formatCode>General</c:formatCode>
                <c:ptCount val="15"/>
                <c:pt idx="0">
                  <c:v>1.2643232424318238</c:v>
                </c:pt>
                <c:pt idx="1">
                  <c:v>0.59769001623971441</c:v>
                </c:pt>
                <c:pt idx="2">
                  <c:v>0.98862232612679701</c:v>
                </c:pt>
                <c:pt idx="3">
                  <c:v>0.97149184202676064</c:v>
                </c:pt>
                <c:pt idx="4">
                  <c:v>0.80568706577359905</c:v>
                </c:pt>
                <c:pt idx="5">
                  <c:v>0.80674704106894601</c:v>
                </c:pt>
                <c:pt idx="6">
                  <c:v>1.0000089631917826</c:v>
                </c:pt>
                <c:pt idx="7">
                  <c:v>1.0179445575050698</c:v>
                </c:pt>
                <c:pt idx="8">
                  <c:v>0.8798312006090947</c:v>
                </c:pt>
                <c:pt idx="9">
                  <c:v>1.7235358706446648</c:v>
                </c:pt>
                <c:pt idx="10">
                  <c:v>0.96027680638330404</c:v>
                </c:pt>
                <c:pt idx="11">
                  <c:v>1.277204424835348</c:v>
                </c:pt>
                <c:pt idx="12">
                  <c:v>1.0200741682190919</c:v>
                </c:pt>
                <c:pt idx="13">
                  <c:v>1.0503711496235821</c:v>
                </c:pt>
                <c:pt idx="14">
                  <c:v>1.0259863339056818</c:v>
                </c:pt>
              </c:numCache>
            </c:numRef>
          </c:val>
        </c:ser>
        <c:ser>
          <c:idx val="1"/>
          <c:order val="1"/>
          <c:tx>
            <c:strRef>
              <c:f>IPC!$J$58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IPC!$J$59:$J$73</c:f>
              <c:numCache>
                <c:formatCode>General</c:formatCode>
                <c:ptCount val="15"/>
                <c:pt idx="0">
                  <c:v>1.142761482876864</c:v>
                </c:pt>
                <c:pt idx="1">
                  <c:v>0.75833060831964005</c:v>
                </c:pt>
                <c:pt idx="2">
                  <c:v>1.00416222634399</c:v>
                </c:pt>
                <c:pt idx="3">
                  <c:v>0.98991784657043902</c:v>
                </c:pt>
                <c:pt idx="4">
                  <c:v>1.008912301867954</c:v>
                </c:pt>
                <c:pt idx="5">
                  <c:v>0.92307966222404003</c:v>
                </c:pt>
                <c:pt idx="6">
                  <c:v>1.050113205111888</c:v>
                </c:pt>
                <c:pt idx="7">
                  <c:v>1.0186504226023501</c:v>
                </c:pt>
                <c:pt idx="8">
                  <c:v>1.004061200975503</c:v>
                </c:pt>
                <c:pt idx="9">
                  <c:v>1.2098841844656119</c:v>
                </c:pt>
                <c:pt idx="10">
                  <c:v>1.0221908913296878</c:v>
                </c:pt>
                <c:pt idx="11">
                  <c:v>1.2118421893983</c:v>
                </c:pt>
                <c:pt idx="12">
                  <c:v>1.0049619583195348</c:v>
                </c:pt>
                <c:pt idx="13">
                  <c:v>1.0343995879244241</c:v>
                </c:pt>
                <c:pt idx="14">
                  <c:v>1.0273762691664459</c:v>
                </c:pt>
              </c:numCache>
            </c:numRef>
          </c:val>
        </c:ser>
        <c:ser>
          <c:idx val="2"/>
          <c:order val="2"/>
          <c:tx>
            <c:strRef>
              <c:f>IPC!$K$58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IPC!$K$59:$K$73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IPC!$L$58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IPC!$L$59:$L$73</c:f>
              <c:numCache>
                <c:formatCode>General</c:formatCode>
                <c:ptCount val="15"/>
                <c:pt idx="0">
                  <c:v>0.86939469307864203</c:v>
                </c:pt>
                <c:pt idx="1">
                  <c:v>1.1514183178869899</c:v>
                </c:pt>
                <c:pt idx="2">
                  <c:v>1.0119630589736159</c:v>
                </c:pt>
                <c:pt idx="3">
                  <c:v>0.99774995984120007</c:v>
                </c:pt>
                <c:pt idx="4">
                  <c:v>0.99750488829719952</c:v>
                </c:pt>
                <c:pt idx="5">
                  <c:v>1.0313680605012381</c:v>
                </c:pt>
                <c:pt idx="6">
                  <c:v>0.98986980067654462</c:v>
                </c:pt>
                <c:pt idx="7">
                  <c:v>0.9782740223310108</c:v>
                </c:pt>
                <c:pt idx="8">
                  <c:v>0.98933196806409796</c:v>
                </c:pt>
                <c:pt idx="9">
                  <c:v>0.74835298560697949</c:v>
                </c:pt>
                <c:pt idx="10">
                  <c:v>0.6038188116698846</c:v>
                </c:pt>
                <c:pt idx="11">
                  <c:v>0.88207685913421596</c:v>
                </c:pt>
                <c:pt idx="12">
                  <c:v>0.99787593363163463</c:v>
                </c:pt>
                <c:pt idx="13">
                  <c:v>0.9339498114500101</c:v>
                </c:pt>
                <c:pt idx="14">
                  <c:v>0.94163922651023779</c:v>
                </c:pt>
              </c:numCache>
            </c:numRef>
          </c:val>
        </c:ser>
        <c:ser>
          <c:idx val="4"/>
          <c:order val="4"/>
          <c:tx>
            <c:strRef>
              <c:f>IPC!$M$58</c:f>
              <c:strCache>
                <c:ptCount val="1"/>
                <c:pt idx="0">
                  <c:v>DWR-16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IPC!$M$59:$M$73</c:f>
              <c:numCache>
                <c:formatCode>General</c:formatCode>
                <c:ptCount val="15"/>
                <c:pt idx="0">
                  <c:v>1.2167802322329826</c:v>
                </c:pt>
                <c:pt idx="1">
                  <c:v>0.77278628855894405</c:v>
                </c:pt>
                <c:pt idx="2">
                  <c:v>0.99419961724112305</c:v>
                </c:pt>
                <c:pt idx="3">
                  <c:v>0.99338297725863944</c:v>
                </c:pt>
                <c:pt idx="4">
                  <c:v>1.0087240504222486</c:v>
                </c:pt>
                <c:pt idx="5">
                  <c:v>0.92592667955370767</c:v>
                </c:pt>
                <c:pt idx="6">
                  <c:v>1.0464167848314121</c:v>
                </c:pt>
                <c:pt idx="7">
                  <c:v>1.0172203582494241</c:v>
                </c:pt>
                <c:pt idx="8">
                  <c:v>0.97862220448911474</c:v>
                </c:pt>
                <c:pt idx="9">
                  <c:v>1.7020057907767201</c:v>
                </c:pt>
                <c:pt idx="10">
                  <c:v>0.96708819714656302</c:v>
                </c:pt>
                <c:pt idx="11">
                  <c:v>1.210205256090543</c:v>
                </c:pt>
                <c:pt idx="12">
                  <c:v>1.0342636279749839</c:v>
                </c:pt>
                <c:pt idx="13">
                  <c:v>1.050789947754706</c:v>
                </c:pt>
                <c:pt idx="14">
                  <c:v>1.0656008580415119</c:v>
                </c:pt>
              </c:numCache>
            </c:numRef>
          </c:val>
        </c:ser>
        <c:ser>
          <c:idx val="5"/>
          <c:order val="5"/>
          <c:tx>
            <c:strRef>
              <c:f>IPC!$N$58</c:f>
              <c:strCache>
                <c:ptCount val="1"/>
                <c:pt idx="0">
                  <c:v>DWR-32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IPC!$N$59:$N$73</c:f>
              <c:numCache>
                <c:formatCode>General</c:formatCode>
                <c:ptCount val="15"/>
                <c:pt idx="0">
                  <c:v>1.1975672931168959</c:v>
                </c:pt>
                <c:pt idx="1">
                  <c:v>1.0557641283336578</c:v>
                </c:pt>
                <c:pt idx="2">
                  <c:v>0.99419132044441405</c:v>
                </c:pt>
                <c:pt idx="3">
                  <c:v>1.0100569107556741</c:v>
                </c:pt>
                <c:pt idx="4">
                  <c:v>1.00831530557058</c:v>
                </c:pt>
                <c:pt idx="5">
                  <c:v>1.0048275511242239</c:v>
                </c:pt>
                <c:pt idx="6">
                  <c:v>1.047975483877907</c:v>
                </c:pt>
                <c:pt idx="7">
                  <c:v>1.0473296298333419</c:v>
                </c:pt>
                <c:pt idx="8">
                  <c:v>0.98450432991200265</c:v>
                </c:pt>
                <c:pt idx="9">
                  <c:v>1.721717510805254</c:v>
                </c:pt>
                <c:pt idx="10">
                  <c:v>0.89754387693116</c:v>
                </c:pt>
                <c:pt idx="11">
                  <c:v>1.1785536159601</c:v>
                </c:pt>
                <c:pt idx="12">
                  <c:v>1.0201612201194195</c:v>
                </c:pt>
                <c:pt idx="13">
                  <c:v>1.0521153847900881</c:v>
                </c:pt>
                <c:pt idx="14">
                  <c:v>1.087187397255339</c:v>
                </c:pt>
              </c:numCache>
            </c:numRef>
          </c:val>
        </c:ser>
        <c:ser>
          <c:idx val="6"/>
          <c:order val="6"/>
          <c:tx>
            <c:strRef>
              <c:f>IPC!$O$58</c:f>
              <c:strCache>
                <c:ptCount val="1"/>
                <c:pt idx="0">
                  <c:v>DWR-64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IPC!$O$59:$O$73</c:f>
              <c:numCache>
                <c:formatCode>General</c:formatCode>
                <c:ptCount val="15"/>
                <c:pt idx="0">
                  <c:v>1.1790239738627541</c:v>
                </c:pt>
                <c:pt idx="1">
                  <c:v>1.2890860097107231</c:v>
                </c:pt>
                <c:pt idx="2">
                  <c:v>0.99421989829971003</c:v>
                </c:pt>
                <c:pt idx="3">
                  <c:v>1.014957431672687</c:v>
                </c:pt>
                <c:pt idx="4">
                  <c:v>1.0119472063901478</c:v>
                </c:pt>
                <c:pt idx="5">
                  <c:v>1.032414284260861</c:v>
                </c:pt>
                <c:pt idx="6">
                  <c:v>1.0464078216396702</c:v>
                </c:pt>
                <c:pt idx="7">
                  <c:v>1.0332398291256439</c:v>
                </c:pt>
                <c:pt idx="8">
                  <c:v>0.98689321178908962</c:v>
                </c:pt>
                <c:pt idx="9">
                  <c:v>1.7099541213825131</c:v>
                </c:pt>
                <c:pt idx="10">
                  <c:v>0.94437808862401562</c:v>
                </c:pt>
                <c:pt idx="11">
                  <c:v>1.1785408274186482</c:v>
                </c:pt>
                <c:pt idx="12">
                  <c:v>1.0195692671970757</c:v>
                </c:pt>
                <c:pt idx="13">
                  <c:v>1.0510806536157911</c:v>
                </c:pt>
                <c:pt idx="14">
                  <c:v>1.1065509017849642</c:v>
                </c:pt>
              </c:numCache>
            </c:numRef>
          </c:val>
        </c:ser>
        <c:dLbls/>
        <c:axId val="56163328"/>
        <c:axId val="56566528"/>
      </c:barChart>
      <c:catAx>
        <c:axId val="56163328"/>
        <c:scaling>
          <c:orientation val="minMax"/>
        </c:scaling>
        <c:delete val="1"/>
        <c:axPos val="b"/>
        <c:numFmt formatCode="General" sourceLinked="1"/>
        <c:tickLblPos val="nextTo"/>
        <c:crossAx val="56566528"/>
        <c:crosses val="autoZero"/>
        <c:auto val="1"/>
        <c:lblAlgn val="ctr"/>
        <c:lblOffset val="100"/>
      </c:catAx>
      <c:valAx>
        <c:axId val="56566528"/>
        <c:scaling>
          <c:orientation val="minMax"/>
          <c:max val="1.8"/>
          <c:min val="0.4"/>
        </c:scaling>
        <c:delete val="1"/>
        <c:axPos val="l"/>
        <c:majorGridlines/>
        <c:numFmt formatCode="General" sourceLinked="1"/>
        <c:tickLblPos val="nextTo"/>
        <c:crossAx val="5616332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"/>
          <c:y val="2.6666666666666752E-2"/>
          <c:w val="1"/>
          <c:h val="0.97333333333333305"/>
        </c:manualLayout>
      </c:layout>
      <c:overlay val="1"/>
      <c:spPr>
        <a:solidFill>
          <a:schemeClr val="bg1"/>
        </a:solidFill>
      </c:sp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5102858764276"/>
          <c:y val="5.4082657187050923E-2"/>
          <c:w val="0.844069187297534"/>
          <c:h val="0.81519890014866503"/>
        </c:manualLayout>
      </c:layout>
      <c:barChart>
        <c:barDir val="col"/>
        <c:grouping val="clustered"/>
        <c:ser>
          <c:idx val="0"/>
          <c:order val="0"/>
          <c:tx>
            <c:strRef>
              <c:f>'Idle cycles'!$H$62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cycles'!$G$63:$G$77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'Idle cycles'!$H$63:$H$77</c:f>
              <c:numCache>
                <c:formatCode>General</c:formatCode>
                <c:ptCount val="15"/>
                <c:pt idx="0">
                  <c:v>0.31133079426825255</c:v>
                </c:pt>
                <c:pt idx="1">
                  <c:v>0.63331187311156978</c:v>
                </c:pt>
                <c:pt idx="2">
                  <c:v>0.13613945391932342</c:v>
                </c:pt>
                <c:pt idx="3">
                  <c:v>0.113365971359307</c:v>
                </c:pt>
                <c:pt idx="4">
                  <c:v>0.36351120557611799</c:v>
                </c:pt>
                <c:pt idx="5">
                  <c:v>0.21084435252595554</c:v>
                </c:pt>
                <c:pt idx="6">
                  <c:v>6.1194487931520533E-2</c:v>
                </c:pt>
                <c:pt idx="7">
                  <c:v>0.54951787309656097</c:v>
                </c:pt>
                <c:pt idx="8">
                  <c:v>0.20357687226907767</c:v>
                </c:pt>
                <c:pt idx="9">
                  <c:v>1.8803981490547721E-2</c:v>
                </c:pt>
                <c:pt idx="10">
                  <c:v>0.62115529286120263</c:v>
                </c:pt>
                <c:pt idx="11">
                  <c:v>0.71640533723781763</c:v>
                </c:pt>
                <c:pt idx="12">
                  <c:v>0.92747621195992558</c:v>
                </c:pt>
                <c:pt idx="13">
                  <c:v>7.8216876965515131E-2</c:v>
                </c:pt>
                <c:pt idx="14">
                  <c:v>0.36867266988687486</c:v>
                </c:pt>
              </c:numCache>
            </c:numRef>
          </c:val>
        </c:ser>
        <c:ser>
          <c:idx val="1"/>
          <c:order val="1"/>
          <c:tx>
            <c:strRef>
              <c:f>'Idle cycles'!$I$62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cycles'!$G$63:$G$77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'Idle cycles'!$I$63:$I$77</c:f>
              <c:numCache>
                <c:formatCode>General</c:formatCode>
                <c:ptCount val="15"/>
                <c:pt idx="0">
                  <c:v>0.37711215198739689</c:v>
                </c:pt>
                <c:pt idx="1">
                  <c:v>0.5356950147170968</c:v>
                </c:pt>
                <c:pt idx="2">
                  <c:v>0.12625567122110187</c:v>
                </c:pt>
                <c:pt idx="3">
                  <c:v>7.383131745766873E-2</c:v>
                </c:pt>
                <c:pt idx="4">
                  <c:v>0.20572963648415504</c:v>
                </c:pt>
                <c:pt idx="5">
                  <c:v>0.13757891075871287</c:v>
                </c:pt>
                <c:pt idx="6">
                  <c:v>1.3498909511234902E-2</c:v>
                </c:pt>
                <c:pt idx="7">
                  <c:v>0.54668043067901928</c:v>
                </c:pt>
                <c:pt idx="8">
                  <c:v>7.7723345820664716E-2</c:v>
                </c:pt>
                <c:pt idx="9">
                  <c:v>0.25848909003946402</c:v>
                </c:pt>
                <c:pt idx="10">
                  <c:v>0.59430962273228649</c:v>
                </c:pt>
                <c:pt idx="11">
                  <c:v>0.72871478045645099</c:v>
                </c:pt>
                <c:pt idx="12">
                  <c:v>0.92777123891373803</c:v>
                </c:pt>
                <c:pt idx="13">
                  <c:v>9.1415165537167026E-2</c:v>
                </c:pt>
                <c:pt idx="14">
                  <c:v>0.32774604091674431</c:v>
                </c:pt>
              </c:numCache>
            </c:numRef>
          </c:val>
        </c:ser>
        <c:ser>
          <c:idx val="2"/>
          <c:order val="2"/>
          <c:tx>
            <c:strRef>
              <c:f>'Idle cycles'!$J$62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cycles'!$G$63:$G$77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'Idle cycles'!$J$63:$J$77</c:f>
              <c:numCache>
                <c:formatCode>General</c:formatCode>
                <c:ptCount val="15"/>
                <c:pt idx="0">
                  <c:v>0.45815916113948502</c:v>
                </c:pt>
                <c:pt idx="1">
                  <c:v>0.39109701811086389</c:v>
                </c:pt>
                <c:pt idx="2">
                  <c:v>0.12792189682473901</c:v>
                </c:pt>
                <c:pt idx="3">
                  <c:v>5.3429981060261998E-2</c:v>
                </c:pt>
                <c:pt idx="4">
                  <c:v>0.21260690640533042</c:v>
                </c:pt>
                <c:pt idx="5">
                  <c:v>0.10323882173856602</c:v>
                </c:pt>
                <c:pt idx="6">
                  <c:v>6.5523952718249623E-2</c:v>
                </c:pt>
                <c:pt idx="7">
                  <c:v>0.55179855181406801</c:v>
                </c:pt>
                <c:pt idx="8">
                  <c:v>8.4918581646629118E-2</c:v>
                </c:pt>
                <c:pt idx="9">
                  <c:v>0.43210534404866402</c:v>
                </c:pt>
                <c:pt idx="10">
                  <c:v>0.6006204417512585</c:v>
                </c:pt>
                <c:pt idx="11">
                  <c:v>0.76019588998502263</c:v>
                </c:pt>
                <c:pt idx="12">
                  <c:v>0.92812186277339703</c:v>
                </c:pt>
                <c:pt idx="13">
                  <c:v>0.12121189766590902</c:v>
                </c:pt>
                <c:pt idx="14">
                  <c:v>0.34159125263089779</c:v>
                </c:pt>
              </c:numCache>
            </c:numRef>
          </c:val>
        </c:ser>
        <c:ser>
          <c:idx val="3"/>
          <c:order val="3"/>
          <c:tx>
            <c:strRef>
              <c:f>'Idle cycles'!$K$62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cycles'!$G$63:$G$77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'Idle cycles'!$K$63:$K$77</c:f>
              <c:numCache>
                <c:formatCode>General</c:formatCode>
                <c:ptCount val="15"/>
                <c:pt idx="0">
                  <c:v>0.52976093770905397</c:v>
                </c:pt>
                <c:pt idx="1">
                  <c:v>0.29984692731154156</c:v>
                </c:pt>
                <c:pt idx="2">
                  <c:v>0.123070850191976</c:v>
                </c:pt>
                <c:pt idx="3">
                  <c:v>5.4147531742955314E-2</c:v>
                </c:pt>
                <c:pt idx="4">
                  <c:v>0.21457693359281069</c:v>
                </c:pt>
                <c:pt idx="5">
                  <c:v>8.5189272882134986E-2</c:v>
                </c:pt>
                <c:pt idx="6">
                  <c:v>7.7384978229570633E-2</c:v>
                </c:pt>
                <c:pt idx="7">
                  <c:v>0.55562213127749904</c:v>
                </c:pt>
                <c:pt idx="8">
                  <c:v>9.9774504602182526E-2</c:v>
                </c:pt>
                <c:pt idx="9">
                  <c:v>0.55387568607648341</c:v>
                </c:pt>
                <c:pt idx="10">
                  <c:v>0.75846350779932059</c:v>
                </c:pt>
                <c:pt idx="11">
                  <c:v>0.78343042550367104</c:v>
                </c:pt>
                <c:pt idx="12">
                  <c:v>0.92804682758772161</c:v>
                </c:pt>
                <c:pt idx="13">
                  <c:v>0.18045958817376151</c:v>
                </c:pt>
                <c:pt idx="14">
                  <c:v>0.36387831720220798</c:v>
                </c:pt>
              </c:numCache>
            </c:numRef>
          </c:val>
        </c:ser>
        <c:ser>
          <c:idx val="4"/>
          <c:order val="4"/>
          <c:tx>
            <c:strRef>
              <c:f>'Idle cycles'!$L$62</c:f>
              <c:strCache>
                <c:ptCount val="1"/>
                <c:pt idx="0">
                  <c:v>DWSA16-4S-8W</c:v>
                </c:pt>
              </c:strCache>
            </c:strRef>
          </c:tx>
          <c:spPr>
            <a:solidFill>
              <a:srgbClr val="7030A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cycles'!$G$63:$G$77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'Idle cycles'!$L$63:$L$77</c:f>
              <c:numCache>
                <c:formatCode>General</c:formatCode>
                <c:ptCount val="15"/>
                <c:pt idx="0">
                  <c:v>0.32614254080321231</c:v>
                </c:pt>
                <c:pt idx="1">
                  <c:v>0.52542378894215258</c:v>
                </c:pt>
                <c:pt idx="2">
                  <c:v>0.13330864489344221</c:v>
                </c:pt>
                <c:pt idx="3">
                  <c:v>6.8350537399625433E-2</c:v>
                </c:pt>
                <c:pt idx="4">
                  <c:v>0.20221968544532196</c:v>
                </c:pt>
                <c:pt idx="5">
                  <c:v>0.13687851227853828</c:v>
                </c:pt>
                <c:pt idx="6">
                  <c:v>1.4588147968238702E-2</c:v>
                </c:pt>
                <c:pt idx="7">
                  <c:v>0.54123783625354405</c:v>
                </c:pt>
                <c:pt idx="8">
                  <c:v>9.4460723966732066E-2</c:v>
                </c:pt>
                <c:pt idx="9">
                  <c:v>1.4738315774947004E-2</c:v>
                </c:pt>
                <c:pt idx="10">
                  <c:v>0.61718586723071278</c:v>
                </c:pt>
                <c:pt idx="11">
                  <c:v>0.71986864741174705</c:v>
                </c:pt>
                <c:pt idx="12">
                  <c:v>0.92591996466985804</c:v>
                </c:pt>
                <c:pt idx="13">
                  <c:v>7.7871608564582209E-2</c:v>
                </c:pt>
                <c:pt idx="14">
                  <c:v>0.31933388185072914</c:v>
                </c:pt>
              </c:numCache>
            </c:numRef>
          </c:val>
        </c:ser>
        <c:ser>
          <c:idx val="5"/>
          <c:order val="5"/>
          <c:tx>
            <c:strRef>
              <c:f>'Idle cycles'!$M$62</c:f>
              <c:strCache>
                <c:ptCount val="1"/>
                <c:pt idx="0">
                  <c:v>DWSA32-4S-8W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cycles'!$G$63:$G$77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'Idle cycles'!$M$63:$M$77</c:f>
              <c:numCache>
                <c:formatCode>General</c:formatCode>
                <c:ptCount val="15"/>
                <c:pt idx="0">
                  <c:v>0.33197721178500256</c:v>
                </c:pt>
                <c:pt idx="1">
                  <c:v>0.35107497203502902</c:v>
                </c:pt>
                <c:pt idx="2">
                  <c:v>0.13329864326577501</c:v>
                </c:pt>
                <c:pt idx="3">
                  <c:v>5.5433966898170504E-2</c:v>
                </c:pt>
                <c:pt idx="4">
                  <c:v>0.20463095932813988</c:v>
                </c:pt>
                <c:pt idx="5">
                  <c:v>9.705821225461482E-2</c:v>
                </c:pt>
                <c:pt idx="6">
                  <c:v>1.3630325004156623E-2</c:v>
                </c:pt>
                <c:pt idx="7">
                  <c:v>0.53278966397109961</c:v>
                </c:pt>
                <c:pt idx="8">
                  <c:v>9.2230394995945694E-2</c:v>
                </c:pt>
                <c:pt idx="9">
                  <c:v>1.7155875338492256E-2</c:v>
                </c:pt>
                <c:pt idx="10">
                  <c:v>0.62643632762527202</c:v>
                </c:pt>
                <c:pt idx="11">
                  <c:v>0.72173038823360003</c:v>
                </c:pt>
                <c:pt idx="12">
                  <c:v>0.92599974179757805</c:v>
                </c:pt>
                <c:pt idx="13">
                  <c:v>7.4101163268948708E-2</c:v>
                </c:pt>
                <c:pt idx="14">
                  <c:v>0.30276353812027001</c:v>
                </c:pt>
              </c:numCache>
            </c:numRef>
          </c:val>
        </c:ser>
        <c:ser>
          <c:idx val="6"/>
          <c:order val="6"/>
          <c:tx>
            <c:strRef>
              <c:f>'Idle cycles'!$N$62</c:f>
              <c:strCache>
                <c:ptCount val="1"/>
                <c:pt idx="0">
                  <c:v>DWSA64-4S-8W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'Idle cycles'!$G$63:$G$77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'Idle cycles'!$N$63:$N$77</c:f>
              <c:numCache>
                <c:formatCode>General</c:formatCode>
                <c:ptCount val="15"/>
                <c:pt idx="0">
                  <c:v>0.34185297166266726</c:v>
                </c:pt>
                <c:pt idx="1">
                  <c:v>0.20696237802203263</c:v>
                </c:pt>
                <c:pt idx="2">
                  <c:v>0.13330247843936521</c:v>
                </c:pt>
                <c:pt idx="3">
                  <c:v>5.0590989218755524E-2</c:v>
                </c:pt>
                <c:pt idx="4">
                  <c:v>0.20291035141756675</c:v>
                </c:pt>
                <c:pt idx="5">
                  <c:v>7.7686311037266934E-2</c:v>
                </c:pt>
                <c:pt idx="6">
                  <c:v>1.5722834263014858E-2</c:v>
                </c:pt>
                <c:pt idx="7">
                  <c:v>0.53774954352545179</c:v>
                </c:pt>
                <c:pt idx="8">
                  <c:v>8.7173263955579644E-2</c:v>
                </c:pt>
                <c:pt idx="9">
                  <c:v>1.8453327581308604E-2</c:v>
                </c:pt>
                <c:pt idx="10">
                  <c:v>0.62210064345754279</c:v>
                </c:pt>
                <c:pt idx="11">
                  <c:v>0.72220785089328365</c:v>
                </c:pt>
                <c:pt idx="12">
                  <c:v>0.92607243899272496</c:v>
                </c:pt>
                <c:pt idx="13">
                  <c:v>7.1962058914463403E-2</c:v>
                </c:pt>
                <c:pt idx="14">
                  <c:v>0.2916766374643619</c:v>
                </c:pt>
              </c:numCache>
            </c:numRef>
          </c:val>
        </c:ser>
        <c:dLbls/>
        <c:axId val="56676352"/>
        <c:axId val="56677888"/>
      </c:barChart>
      <c:catAx>
        <c:axId val="56676352"/>
        <c:scaling>
          <c:orientation val="minMax"/>
        </c:scaling>
        <c:axPos val="b"/>
        <c:tickLblPos val="nextTo"/>
        <c:crossAx val="56677888"/>
        <c:crosses val="autoZero"/>
        <c:auto val="1"/>
        <c:lblAlgn val="ctr"/>
        <c:lblOffset val="100"/>
      </c:catAx>
      <c:valAx>
        <c:axId val="56677888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Contribution of idle cycles</a:t>
                </a:r>
              </a:p>
            </c:rich>
          </c:tx>
          <c:layout>
            <c:manualLayout>
              <c:xMode val="edge"/>
              <c:yMode val="edge"/>
              <c:x val="3.911706982573121E-3"/>
              <c:y val="0.166220139729505"/>
            </c:manualLayout>
          </c:layout>
        </c:title>
        <c:numFmt formatCode="0%" sourceLinked="0"/>
        <c:tickLblPos val="nextTo"/>
        <c:crossAx val="56676352"/>
        <c:crosses val="autoZero"/>
        <c:crossBetween val="between"/>
        <c:majorUnit val="0.2"/>
      </c:valAx>
    </c:plotArea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IPC!$I$58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IPC!$I$59:$I$73</c:f>
              <c:numCache>
                <c:formatCode>General</c:formatCode>
                <c:ptCount val="15"/>
                <c:pt idx="0">
                  <c:v>1.2643232424318238</c:v>
                </c:pt>
                <c:pt idx="1">
                  <c:v>0.59769001623971441</c:v>
                </c:pt>
                <c:pt idx="2">
                  <c:v>0.98862232612679701</c:v>
                </c:pt>
                <c:pt idx="3">
                  <c:v>0.97149184202676064</c:v>
                </c:pt>
                <c:pt idx="4">
                  <c:v>0.80568706577359905</c:v>
                </c:pt>
                <c:pt idx="5">
                  <c:v>0.80674704106894601</c:v>
                </c:pt>
                <c:pt idx="6">
                  <c:v>1.0000089631917826</c:v>
                </c:pt>
                <c:pt idx="7">
                  <c:v>1.017944557505069</c:v>
                </c:pt>
                <c:pt idx="8">
                  <c:v>0.8798312006090957</c:v>
                </c:pt>
                <c:pt idx="9">
                  <c:v>1.7235358706446648</c:v>
                </c:pt>
                <c:pt idx="10">
                  <c:v>0.96027680638330404</c:v>
                </c:pt>
                <c:pt idx="11">
                  <c:v>1.277204424835348</c:v>
                </c:pt>
                <c:pt idx="12">
                  <c:v>1.0200741682190919</c:v>
                </c:pt>
                <c:pt idx="13">
                  <c:v>1.0503711496235821</c:v>
                </c:pt>
                <c:pt idx="14">
                  <c:v>1.0259863339056818</c:v>
                </c:pt>
              </c:numCache>
            </c:numRef>
          </c:val>
        </c:ser>
        <c:ser>
          <c:idx val="1"/>
          <c:order val="1"/>
          <c:tx>
            <c:strRef>
              <c:f>IPC!$J$58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IPC!$J$59:$J$73</c:f>
              <c:numCache>
                <c:formatCode>General</c:formatCode>
                <c:ptCount val="15"/>
                <c:pt idx="0">
                  <c:v>1.142761482876864</c:v>
                </c:pt>
                <c:pt idx="1">
                  <c:v>0.75833060831964005</c:v>
                </c:pt>
                <c:pt idx="2">
                  <c:v>1.00416222634399</c:v>
                </c:pt>
                <c:pt idx="3">
                  <c:v>0.98991784657043902</c:v>
                </c:pt>
                <c:pt idx="4">
                  <c:v>1.008912301867954</c:v>
                </c:pt>
                <c:pt idx="5">
                  <c:v>0.92307966222404003</c:v>
                </c:pt>
                <c:pt idx="6">
                  <c:v>1.050113205111888</c:v>
                </c:pt>
                <c:pt idx="7">
                  <c:v>1.0186504226023501</c:v>
                </c:pt>
                <c:pt idx="8">
                  <c:v>1.004061200975503</c:v>
                </c:pt>
                <c:pt idx="9">
                  <c:v>1.2098841844656119</c:v>
                </c:pt>
                <c:pt idx="10">
                  <c:v>1.0221908913296878</c:v>
                </c:pt>
                <c:pt idx="11">
                  <c:v>1.2118421893983</c:v>
                </c:pt>
                <c:pt idx="12">
                  <c:v>1.0049619583195348</c:v>
                </c:pt>
                <c:pt idx="13">
                  <c:v>1.0343995879244241</c:v>
                </c:pt>
                <c:pt idx="14">
                  <c:v>1.0273762691664459</c:v>
                </c:pt>
              </c:numCache>
            </c:numRef>
          </c:val>
        </c:ser>
        <c:ser>
          <c:idx val="2"/>
          <c:order val="2"/>
          <c:tx>
            <c:strRef>
              <c:f>IPC!$K$58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IPC!$K$59:$K$73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IPC!$L$58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IPC!$L$59:$L$73</c:f>
              <c:numCache>
                <c:formatCode>General</c:formatCode>
                <c:ptCount val="15"/>
                <c:pt idx="0">
                  <c:v>0.86939469307864203</c:v>
                </c:pt>
                <c:pt idx="1">
                  <c:v>1.1514183178869899</c:v>
                </c:pt>
                <c:pt idx="2">
                  <c:v>1.0119630589736159</c:v>
                </c:pt>
                <c:pt idx="3">
                  <c:v>0.99774995984120007</c:v>
                </c:pt>
                <c:pt idx="4">
                  <c:v>0.99750488829719952</c:v>
                </c:pt>
                <c:pt idx="5">
                  <c:v>1.0313680605012381</c:v>
                </c:pt>
                <c:pt idx="6">
                  <c:v>0.98986980067654462</c:v>
                </c:pt>
                <c:pt idx="7">
                  <c:v>0.97827402233101179</c:v>
                </c:pt>
                <c:pt idx="8">
                  <c:v>0.98933196806409796</c:v>
                </c:pt>
                <c:pt idx="9">
                  <c:v>0.74835298560697949</c:v>
                </c:pt>
                <c:pt idx="10">
                  <c:v>0.6038188116698856</c:v>
                </c:pt>
                <c:pt idx="11">
                  <c:v>0.88207685913421596</c:v>
                </c:pt>
                <c:pt idx="12">
                  <c:v>0.99787593363163463</c:v>
                </c:pt>
                <c:pt idx="13">
                  <c:v>0.9339498114500101</c:v>
                </c:pt>
                <c:pt idx="14">
                  <c:v>0.94163922651023879</c:v>
                </c:pt>
              </c:numCache>
            </c:numRef>
          </c:val>
        </c:ser>
        <c:ser>
          <c:idx val="4"/>
          <c:order val="4"/>
          <c:tx>
            <c:strRef>
              <c:f>IPC!$M$58</c:f>
              <c:strCache>
                <c:ptCount val="1"/>
                <c:pt idx="0">
                  <c:v>DWR-16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IPC!$M$59:$M$73</c:f>
              <c:numCache>
                <c:formatCode>General</c:formatCode>
                <c:ptCount val="15"/>
                <c:pt idx="0">
                  <c:v>1.2167802322329826</c:v>
                </c:pt>
                <c:pt idx="1">
                  <c:v>0.77278628855894405</c:v>
                </c:pt>
                <c:pt idx="2">
                  <c:v>0.99419961724112305</c:v>
                </c:pt>
                <c:pt idx="3">
                  <c:v>0.99338297725863856</c:v>
                </c:pt>
                <c:pt idx="4">
                  <c:v>1.0087240504222486</c:v>
                </c:pt>
                <c:pt idx="5">
                  <c:v>0.92592667955370855</c:v>
                </c:pt>
                <c:pt idx="6">
                  <c:v>1.0464167848314121</c:v>
                </c:pt>
                <c:pt idx="7">
                  <c:v>1.0172203582494221</c:v>
                </c:pt>
                <c:pt idx="8">
                  <c:v>0.97862220448911574</c:v>
                </c:pt>
                <c:pt idx="9">
                  <c:v>1.7020057907767201</c:v>
                </c:pt>
                <c:pt idx="10">
                  <c:v>0.96708819714656302</c:v>
                </c:pt>
                <c:pt idx="11">
                  <c:v>1.210205256090543</c:v>
                </c:pt>
                <c:pt idx="12">
                  <c:v>1.0342636279749839</c:v>
                </c:pt>
                <c:pt idx="13">
                  <c:v>1.050789947754706</c:v>
                </c:pt>
                <c:pt idx="14">
                  <c:v>1.0656008580415119</c:v>
                </c:pt>
              </c:numCache>
            </c:numRef>
          </c:val>
        </c:ser>
        <c:ser>
          <c:idx val="5"/>
          <c:order val="5"/>
          <c:tx>
            <c:strRef>
              <c:f>IPC!$N$58</c:f>
              <c:strCache>
                <c:ptCount val="1"/>
                <c:pt idx="0">
                  <c:v>DWR-32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IPC!$N$59:$N$73</c:f>
              <c:numCache>
                <c:formatCode>General</c:formatCode>
                <c:ptCount val="15"/>
                <c:pt idx="0">
                  <c:v>1.1975672931168959</c:v>
                </c:pt>
                <c:pt idx="1">
                  <c:v>1.0557641283336578</c:v>
                </c:pt>
                <c:pt idx="2">
                  <c:v>0.99419132044441405</c:v>
                </c:pt>
                <c:pt idx="3">
                  <c:v>1.0100569107556741</c:v>
                </c:pt>
                <c:pt idx="4">
                  <c:v>1.00831530557058</c:v>
                </c:pt>
                <c:pt idx="5">
                  <c:v>1.0048275511242239</c:v>
                </c:pt>
                <c:pt idx="6">
                  <c:v>1.047975483877907</c:v>
                </c:pt>
                <c:pt idx="7">
                  <c:v>1.0473296298333419</c:v>
                </c:pt>
                <c:pt idx="8">
                  <c:v>0.98450432991200265</c:v>
                </c:pt>
                <c:pt idx="9">
                  <c:v>1.721717510805254</c:v>
                </c:pt>
                <c:pt idx="10">
                  <c:v>0.89754387693116</c:v>
                </c:pt>
                <c:pt idx="11">
                  <c:v>1.1785536159601</c:v>
                </c:pt>
                <c:pt idx="12">
                  <c:v>1.0201612201194186</c:v>
                </c:pt>
                <c:pt idx="13">
                  <c:v>1.0521153847900881</c:v>
                </c:pt>
                <c:pt idx="14">
                  <c:v>1.087187397255339</c:v>
                </c:pt>
              </c:numCache>
            </c:numRef>
          </c:val>
        </c:ser>
        <c:ser>
          <c:idx val="6"/>
          <c:order val="6"/>
          <c:tx>
            <c:strRef>
              <c:f>IPC!$O$58</c:f>
              <c:strCache>
                <c:ptCount val="1"/>
                <c:pt idx="0">
                  <c:v>DWR-64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IPC!$O$59:$O$73</c:f>
              <c:numCache>
                <c:formatCode>General</c:formatCode>
                <c:ptCount val="15"/>
                <c:pt idx="0">
                  <c:v>1.1790239738627541</c:v>
                </c:pt>
                <c:pt idx="1">
                  <c:v>1.2890860097107231</c:v>
                </c:pt>
                <c:pt idx="2">
                  <c:v>0.99421989829971003</c:v>
                </c:pt>
                <c:pt idx="3">
                  <c:v>1.014957431672687</c:v>
                </c:pt>
                <c:pt idx="4">
                  <c:v>1.0119472063901478</c:v>
                </c:pt>
                <c:pt idx="5">
                  <c:v>1.032414284260861</c:v>
                </c:pt>
                <c:pt idx="6">
                  <c:v>1.0464078216396702</c:v>
                </c:pt>
                <c:pt idx="7">
                  <c:v>1.0332398291256439</c:v>
                </c:pt>
                <c:pt idx="8">
                  <c:v>0.98689321178908962</c:v>
                </c:pt>
                <c:pt idx="9">
                  <c:v>1.7099541213825131</c:v>
                </c:pt>
                <c:pt idx="10">
                  <c:v>0.94437808862401562</c:v>
                </c:pt>
                <c:pt idx="11">
                  <c:v>1.1785408274186482</c:v>
                </c:pt>
                <c:pt idx="12">
                  <c:v>1.0195692671970749</c:v>
                </c:pt>
                <c:pt idx="13">
                  <c:v>1.0510806536157911</c:v>
                </c:pt>
                <c:pt idx="14">
                  <c:v>1.1065509017849642</c:v>
                </c:pt>
              </c:numCache>
            </c:numRef>
          </c:val>
        </c:ser>
        <c:dLbls/>
        <c:axId val="56754560"/>
        <c:axId val="56756096"/>
      </c:barChart>
      <c:catAx>
        <c:axId val="56754560"/>
        <c:scaling>
          <c:orientation val="minMax"/>
        </c:scaling>
        <c:delete val="1"/>
        <c:axPos val="b"/>
        <c:numFmt formatCode="General" sourceLinked="1"/>
        <c:tickLblPos val="nextTo"/>
        <c:crossAx val="56756096"/>
        <c:crosses val="autoZero"/>
        <c:auto val="1"/>
        <c:lblAlgn val="ctr"/>
        <c:lblOffset val="100"/>
      </c:catAx>
      <c:valAx>
        <c:axId val="56756096"/>
        <c:scaling>
          <c:orientation val="minMax"/>
          <c:max val="1.8"/>
          <c:min val="0.4"/>
        </c:scaling>
        <c:delete val="1"/>
        <c:axPos val="l"/>
        <c:majorGridlines/>
        <c:numFmt formatCode="General" sourceLinked="1"/>
        <c:tickLblPos val="nextTo"/>
        <c:crossAx val="5675456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"/>
          <c:y val="2.6666666666666752E-2"/>
          <c:w val="1"/>
          <c:h val="0.97333333333333305"/>
        </c:manualLayout>
      </c:layout>
      <c:overlay val="1"/>
      <c:spPr>
        <a:solidFill>
          <a:schemeClr val="bg1"/>
        </a:solidFill>
      </c:sp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580998321155788"/>
          <c:y val="5.4489282589676322E-2"/>
          <c:w val="0.84341230994773841"/>
          <c:h val="0.81479230857012463"/>
        </c:manualLayout>
      </c:layout>
      <c:barChart>
        <c:barDir val="col"/>
        <c:grouping val="clustered"/>
        <c:ser>
          <c:idx val="0"/>
          <c:order val="0"/>
          <c:tx>
            <c:strRef>
              <c:f>IPC!$I$58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IPC!$I$59:$I$73</c:f>
              <c:numCache>
                <c:formatCode>General</c:formatCode>
                <c:ptCount val="15"/>
                <c:pt idx="0">
                  <c:v>1.2643232424318238</c:v>
                </c:pt>
                <c:pt idx="1">
                  <c:v>0.59769001623971441</c:v>
                </c:pt>
                <c:pt idx="2">
                  <c:v>0.98862232612679701</c:v>
                </c:pt>
                <c:pt idx="3">
                  <c:v>0.97149184202676064</c:v>
                </c:pt>
                <c:pt idx="4">
                  <c:v>0.80568706577359905</c:v>
                </c:pt>
                <c:pt idx="5">
                  <c:v>0.80674704106894601</c:v>
                </c:pt>
                <c:pt idx="6">
                  <c:v>1.0000089631917854</c:v>
                </c:pt>
                <c:pt idx="7">
                  <c:v>1.0179445575050678</c:v>
                </c:pt>
                <c:pt idx="8">
                  <c:v>0.8798312006090957</c:v>
                </c:pt>
                <c:pt idx="9">
                  <c:v>1.7235358706446648</c:v>
                </c:pt>
                <c:pt idx="10">
                  <c:v>0.96027680638330404</c:v>
                </c:pt>
                <c:pt idx="11">
                  <c:v>1.277204424835348</c:v>
                </c:pt>
                <c:pt idx="12">
                  <c:v>1.0200741682190919</c:v>
                </c:pt>
                <c:pt idx="13">
                  <c:v>1.0503711496235821</c:v>
                </c:pt>
                <c:pt idx="14">
                  <c:v>1.0259863339056818</c:v>
                </c:pt>
              </c:numCache>
            </c:numRef>
          </c:val>
        </c:ser>
        <c:ser>
          <c:idx val="1"/>
          <c:order val="1"/>
          <c:tx>
            <c:strRef>
              <c:f>IPC!$J$58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IPC!$J$59:$J$73</c:f>
              <c:numCache>
                <c:formatCode>General</c:formatCode>
                <c:ptCount val="15"/>
                <c:pt idx="0">
                  <c:v>1.142761482876864</c:v>
                </c:pt>
                <c:pt idx="1">
                  <c:v>0.75833060831964005</c:v>
                </c:pt>
                <c:pt idx="2">
                  <c:v>1.00416222634399</c:v>
                </c:pt>
                <c:pt idx="3">
                  <c:v>0.98991784657043902</c:v>
                </c:pt>
                <c:pt idx="4">
                  <c:v>1.008912301867954</c:v>
                </c:pt>
                <c:pt idx="5">
                  <c:v>0.92307966222404103</c:v>
                </c:pt>
                <c:pt idx="6">
                  <c:v>1.050113205111888</c:v>
                </c:pt>
                <c:pt idx="7">
                  <c:v>1.0186504226023501</c:v>
                </c:pt>
                <c:pt idx="8">
                  <c:v>1.004061200975503</c:v>
                </c:pt>
                <c:pt idx="9">
                  <c:v>1.2098841844656119</c:v>
                </c:pt>
                <c:pt idx="10">
                  <c:v>1.0221908913296878</c:v>
                </c:pt>
                <c:pt idx="11">
                  <c:v>1.2118421893983</c:v>
                </c:pt>
                <c:pt idx="12">
                  <c:v>1.0049619583195348</c:v>
                </c:pt>
                <c:pt idx="13">
                  <c:v>1.0343995879244241</c:v>
                </c:pt>
                <c:pt idx="14">
                  <c:v>1.0273762691664459</c:v>
                </c:pt>
              </c:numCache>
            </c:numRef>
          </c:val>
        </c:ser>
        <c:ser>
          <c:idx val="2"/>
          <c:order val="2"/>
          <c:tx>
            <c:strRef>
              <c:f>IPC!$K$58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IPC!$K$59:$K$73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IPC!$L$58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IPC!$L$59:$L$73</c:f>
              <c:numCache>
                <c:formatCode>General</c:formatCode>
                <c:ptCount val="15"/>
                <c:pt idx="0">
                  <c:v>0.86939469307864203</c:v>
                </c:pt>
                <c:pt idx="1">
                  <c:v>1.1514183178869899</c:v>
                </c:pt>
                <c:pt idx="2">
                  <c:v>1.0119630589736148</c:v>
                </c:pt>
                <c:pt idx="3">
                  <c:v>0.99774995984120007</c:v>
                </c:pt>
                <c:pt idx="4">
                  <c:v>0.99750488829719952</c:v>
                </c:pt>
                <c:pt idx="5">
                  <c:v>1.0313680605012381</c:v>
                </c:pt>
                <c:pt idx="6">
                  <c:v>0.98986980067654462</c:v>
                </c:pt>
                <c:pt idx="7">
                  <c:v>0.97827402233101279</c:v>
                </c:pt>
                <c:pt idx="8">
                  <c:v>0.98933196806409796</c:v>
                </c:pt>
                <c:pt idx="9">
                  <c:v>0.74835298560697949</c:v>
                </c:pt>
                <c:pt idx="10">
                  <c:v>0.6038188116698856</c:v>
                </c:pt>
                <c:pt idx="11">
                  <c:v>0.88207685913421596</c:v>
                </c:pt>
                <c:pt idx="12">
                  <c:v>0.99787593363163463</c:v>
                </c:pt>
                <c:pt idx="13">
                  <c:v>0.9339498114500111</c:v>
                </c:pt>
                <c:pt idx="14">
                  <c:v>0.94163922651023879</c:v>
                </c:pt>
              </c:numCache>
            </c:numRef>
          </c:val>
        </c:ser>
        <c:ser>
          <c:idx val="4"/>
          <c:order val="4"/>
          <c:tx>
            <c:strRef>
              <c:f>IPC!$M$58</c:f>
              <c:strCache>
                <c:ptCount val="1"/>
                <c:pt idx="0">
                  <c:v>DSA-16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IPC!$M$59:$M$73</c:f>
              <c:numCache>
                <c:formatCode>General</c:formatCode>
                <c:ptCount val="15"/>
                <c:pt idx="0">
                  <c:v>1.2167802322329826</c:v>
                </c:pt>
                <c:pt idx="1">
                  <c:v>0.77278628855894405</c:v>
                </c:pt>
                <c:pt idx="2">
                  <c:v>0.99419961724112305</c:v>
                </c:pt>
                <c:pt idx="3">
                  <c:v>0.99338297725863856</c:v>
                </c:pt>
                <c:pt idx="4">
                  <c:v>1.0087240504222474</c:v>
                </c:pt>
                <c:pt idx="5">
                  <c:v>0.92592667955370855</c:v>
                </c:pt>
                <c:pt idx="6">
                  <c:v>1.0464167848314121</c:v>
                </c:pt>
                <c:pt idx="7">
                  <c:v>1.0172203582494201</c:v>
                </c:pt>
                <c:pt idx="8">
                  <c:v>0.97862220448911574</c:v>
                </c:pt>
                <c:pt idx="9">
                  <c:v>1.7020057907767201</c:v>
                </c:pt>
                <c:pt idx="10">
                  <c:v>0.96708819714656302</c:v>
                </c:pt>
                <c:pt idx="11">
                  <c:v>1.210205256090543</c:v>
                </c:pt>
                <c:pt idx="12">
                  <c:v>1.0342636279749828</c:v>
                </c:pt>
                <c:pt idx="13">
                  <c:v>1.050789947754706</c:v>
                </c:pt>
                <c:pt idx="14">
                  <c:v>1.0656008580415119</c:v>
                </c:pt>
              </c:numCache>
            </c:numRef>
          </c:val>
        </c:ser>
        <c:ser>
          <c:idx val="5"/>
          <c:order val="5"/>
          <c:tx>
            <c:strRef>
              <c:f>IPC!$N$58</c:f>
              <c:strCache>
                <c:ptCount val="1"/>
                <c:pt idx="0">
                  <c:v>DSA-32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IPC!$N$59:$N$73</c:f>
              <c:numCache>
                <c:formatCode>General</c:formatCode>
                <c:ptCount val="15"/>
                <c:pt idx="0">
                  <c:v>1.1975672931168959</c:v>
                </c:pt>
                <c:pt idx="1">
                  <c:v>1.0557641283336578</c:v>
                </c:pt>
                <c:pt idx="2">
                  <c:v>0.99419132044441405</c:v>
                </c:pt>
                <c:pt idx="3">
                  <c:v>1.0100569107556741</c:v>
                </c:pt>
                <c:pt idx="4">
                  <c:v>1.00831530557058</c:v>
                </c:pt>
                <c:pt idx="5">
                  <c:v>1.0048275511242239</c:v>
                </c:pt>
                <c:pt idx="6">
                  <c:v>1.047975483877907</c:v>
                </c:pt>
                <c:pt idx="7">
                  <c:v>1.0473296298333419</c:v>
                </c:pt>
                <c:pt idx="8">
                  <c:v>0.98450432991200165</c:v>
                </c:pt>
                <c:pt idx="9">
                  <c:v>1.721717510805254</c:v>
                </c:pt>
                <c:pt idx="10">
                  <c:v>0.89754387693116</c:v>
                </c:pt>
                <c:pt idx="11">
                  <c:v>1.1785536159601</c:v>
                </c:pt>
                <c:pt idx="12">
                  <c:v>1.0201612201194186</c:v>
                </c:pt>
                <c:pt idx="13">
                  <c:v>1.0521153847900881</c:v>
                </c:pt>
                <c:pt idx="14">
                  <c:v>1.087187397255339</c:v>
                </c:pt>
              </c:numCache>
            </c:numRef>
          </c:val>
        </c:ser>
        <c:ser>
          <c:idx val="6"/>
          <c:order val="6"/>
          <c:tx>
            <c:strRef>
              <c:f>IPC!$O$58</c:f>
              <c:strCache>
                <c:ptCount val="1"/>
                <c:pt idx="0">
                  <c:v>DSA-64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IPC!$O$59:$O$73</c:f>
              <c:numCache>
                <c:formatCode>General</c:formatCode>
                <c:ptCount val="15"/>
                <c:pt idx="0">
                  <c:v>1.1790239738627541</c:v>
                </c:pt>
                <c:pt idx="1">
                  <c:v>1.2890860097107231</c:v>
                </c:pt>
                <c:pt idx="2">
                  <c:v>0.99421989829971003</c:v>
                </c:pt>
                <c:pt idx="3">
                  <c:v>1.014957431672687</c:v>
                </c:pt>
                <c:pt idx="4">
                  <c:v>1.0119472063901478</c:v>
                </c:pt>
                <c:pt idx="5">
                  <c:v>1.032414284260861</c:v>
                </c:pt>
                <c:pt idx="6">
                  <c:v>1.0464078216396702</c:v>
                </c:pt>
                <c:pt idx="7">
                  <c:v>1.0332398291256439</c:v>
                </c:pt>
                <c:pt idx="8">
                  <c:v>0.98689321178908962</c:v>
                </c:pt>
                <c:pt idx="9">
                  <c:v>1.7099541213825131</c:v>
                </c:pt>
                <c:pt idx="10">
                  <c:v>0.94437808862401562</c:v>
                </c:pt>
                <c:pt idx="11">
                  <c:v>1.1785408274186491</c:v>
                </c:pt>
                <c:pt idx="12">
                  <c:v>1.0195692671970737</c:v>
                </c:pt>
                <c:pt idx="13">
                  <c:v>1.0510806536157911</c:v>
                </c:pt>
                <c:pt idx="14">
                  <c:v>1.1065509017849642</c:v>
                </c:pt>
              </c:numCache>
            </c:numRef>
          </c:val>
        </c:ser>
        <c:dLbls/>
        <c:axId val="56861824"/>
        <c:axId val="56863360"/>
      </c:barChart>
      <c:catAx>
        <c:axId val="56861824"/>
        <c:scaling>
          <c:orientation val="minMax"/>
        </c:scaling>
        <c:axPos val="b"/>
        <c:numFmt formatCode="General" sourceLinked="1"/>
        <c:tickLblPos val="nextTo"/>
        <c:crossAx val="56863360"/>
        <c:crosses val="autoZero"/>
        <c:auto val="1"/>
        <c:lblAlgn val="ctr"/>
        <c:lblOffset val="100"/>
      </c:catAx>
      <c:valAx>
        <c:axId val="56863360"/>
        <c:scaling>
          <c:orientation val="minMax"/>
          <c:max val="1.8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Normalized IPC</a:t>
                </a:r>
              </a:p>
            </c:rich>
          </c:tx>
          <c:layout>
            <c:manualLayout>
              <c:xMode val="edge"/>
              <c:yMode val="edge"/>
              <c:x val="1.1480811520181601E-2"/>
              <c:y val="0.27977490585416137"/>
            </c:manualLayout>
          </c:layout>
        </c:title>
        <c:numFmt formatCode="General" sourceLinked="1"/>
        <c:tickLblPos val="nextTo"/>
        <c:crossAx val="56861824"/>
        <c:crosses val="autoZero"/>
        <c:crossBetween val="between"/>
        <c:majorUnit val="0.2"/>
      </c:valAx>
    </c:plotArea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IPC!$I$58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IPC!$I$59:$I$73</c:f>
              <c:numCache>
                <c:formatCode>General</c:formatCode>
                <c:ptCount val="15"/>
                <c:pt idx="0">
                  <c:v>1.2643232424318238</c:v>
                </c:pt>
                <c:pt idx="1">
                  <c:v>0.59769001623971441</c:v>
                </c:pt>
                <c:pt idx="2">
                  <c:v>0.98862232612679701</c:v>
                </c:pt>
                <c:pt idx="3">
                  <c:v>0.97149184202676064</c:v>
                </c:pt>
                <c:pt idx="4">
                  <c:v>0.80568706577359905</c:v>
                </c:pt>
                <c:pt idx="5">
                  <c:v>0.80674704106894601</c:v>
                </c:pt>
                <c:pt idx="6">
                  <c:v>1.0000089631917826</c:v>
                </c:pt>
                <c:pt idx="7">
                  <c:v>1.017944557505069</c:v>
                </c:pt>
                <c:pt idx="8">
                  <c:v>0.8798312006090957</c:v>
                </c:pt>
                <c:pt idx="9">
                  <c:v>1.7235358706446648</c:v>
                </c:pt>
                <c:pt idx="10">
                  <c:v>0.96027680638330404</c:v>
                </c:pt>
                <c:pt idx="11">
                  <c:v>1.277204424835348</c:v>
                </c:pt>
                <c:pt idx="12">
                  <c:v>1.0200741682190919</c:v>
                </c:pt>
                <c:pt idx="13">
                  <c:v>1.0503711496235821</c:v>
                </c:pt>
                <c:pt idx="14">
                  <c:v>1.0259863339056818</c:v>
                </c:pt>
              </c:numCache>
            </c:numRef>
          </c:val>
        </c:ser>
        <c:ser>
          <c:idx val="1"/>
          <c:order val="1"/>
          <c:tx>
            <c:strRef>
              <c:f>IPC!$J$58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IPC!$J$59:$J$73</c:f>
              <c:numCache>
                <c:formatCode>General</c:formatCode>
                <c:ptCount val="15"/>
                <c:pt idx="0">
                  <c:v>1.142761482876864</c:v>
                </c:pt>
                <c:pt idx="1">
                  <c:v>0.75833060831964005</c:v>
                </c:pt>
                <c:pt idx="2">
                  <c:v>1.00416222634399</c:v>
                </c:pt>
                <c:pt idx="3">
                  <c:v>0.98991784657043902</c:v>
                </c:pt>
                <c:pt idx="4">
                  <c:v>1.008912301867954</c:v>
                </c:pt>
                <c:pt idx="5">
                  <c:v>0.92307966222404003</c:v>
                </c:pt>
                <c:pt idx="6">
                  <c:v>1.050113205111888</c:v>
                </c:pt>
                <c:pt idx="7">
                  <c:v>1.0186504226023501</c:v>
                </c:pt>
                <c:pt idx="8">
                  <c:v>1.004061200975503</c:v>
                </c:pt>
                <c:pt idx="9">
                  <c:v>1.2098841844656119</c:v>
                </c:pt>
                <c:pt idx="10">
                  <c:v>1.0221908913296878</c:v>
                </c:pt>
                <c:pt idx="11">
                  <c:v>1.2118421893983</c:v>
                </c:pt>
                <c:pt idx="12">
                  <c:v>1.0049619583195348</c:v>
                </c:pt>
                <c:pt idx="13">
                  <c:v>1.0343995879244241</c:v>
                </c:pt>
                <c:pt idx="14">
                  <c:v>1.0273762691664459</c:v>
                </c:pt>
              </c:numCache>
            </c:numRef>
          </c:val>
        </c:ser>
        <c:ser>
          <c:idx val="2"/>
          <c:order val="2"/>
          <c:tx>
            <c:strRef>
              <c:f>IPC!$K$58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IPC!$K$59:$K$73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IPC!$L$58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IPC!$L$59:$L$73</c:f>
              <c:numCache>
                <c:formatCode>General</c:formatCode>
                <c:ptCount val="15"/>
                <c:pt idx="0">
                  <c:v>0.86939469307864203</c:v>
                </c:pt>
                <c:pt idx="1">
                  <c:v>1.1514183178869899</c:v>
                </c:pt>
                <c:pt idx="2">
                  <c:v>1.0119630589736159</c:v>
                </c:pt>
                <c:pt idx="3">
                  <c:v>0.99774995984120007</c:v>
                </c:pt>
                <c:pt idx="4">
                  <c:v>0.99750488829719952</c:v>
                </c:pt>
                <c:pt idx="5">
                  <c:v>1.0313680605012381</c:v>
                </c:pt>
                <c:pt idx="6">
                  <c:v>0.98986980067654462</c:v>
                </c:pt>
                <c:pt idx="7">
                  <c:v>0.97827402233101179</c:v>
                </c:pt>
                <c:pt idx="8">
                  <c:v>0.98933196806409796</c:v>
                </c:pt>
                <c:pt idx="9">
                  <c:v>0.74835298560697949</c:v>
                </c:pt>
                <c:pt idx="10">
                  <c:v>0.6038188116698856</c:v>
                </c:pt>
                <c:pt idx="11">
                  <c:v>0.88207685913421596</c:v>
                </c:pt>
                <c:pt idx="12">
                  <c:v>0.99787593363163463</c:v>
                </c:pt>
                <c:pt idx="13">
                  <c:v>0.9339498114500101</c:v>
                </c:pt>
                <c:pt idx="14">
                  <c:v>0.94163922651023879</c:v>
                </c:pt>
              </c:numCache>
            </c:numRef>
          </c:val>
        </c:ser>
        <c:ser>
          <c:idx val="4"/>
          <c:order val="4"/>
          <c:tx>
            <c:strRef>
              <c:f>IPC!$M$58</c:f>
              <c:strCache>
                <c:ptCount val="1"/>
                <c:pt idx="0">
                  <c:v>DWR-16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IPC!$M$59:$M$73</c:f>
              <c:numCache>
                <c:formatCode>General</c:formatCode>
                <c:ptCount val="15"/>
                <c:pt idx="0">
                  <c:v>1.2167802322329826</c:v>
                </c:pt>
                <c:pt idx="1">
                  <c:v>0.77278628855894405</c:v>
                </c:pt>
                <c:pt idx="2">
                  <c:v>0.99419961724112305</c:v>
                </c:pt>
                <c:pt idx="3">
                  <c:v>0.99338297725863856</c:v>
                </c:pt>
                <c:pt idx="4">
                  <c:v>1.0087240504222486</c:v>
                </c:pt>
                <c:pt idx="5">
                  <c:v>0.92592667955370855</c:v>
                </c:pt>
                <c:pt idx="6">
                  <c:v>1.0464167848314121</c:v>
                </c:pt>
                <c:pt idx="7">
                  <c:v>1.0172203582494221</c:v>
                </c:pt>
                <c:pt idx="8">
                  <c:v>0.97862220448911574</c:v>
                </c:pt>
                <c:pt idx="9">
                  <c:v>1.7020057907767201</c:v>
                </c:pt>
                <c:pt idx="10">
                  <c:v>0.96708819714656302</c:v>
                </c:pt>
                <c:pt idx="11">
                  <c:v>1.210205256090543</c:v>
                </c:pt>
                <c:pt idx="12">
                  <c:v>1.0342636279749839</c:v>
                </c:pt>
                <c:pt idx="13">
                  <c:v>1.050789947754706</c:v>
                </c:pt>
                <c:pt idx="14">
                  <c:v>1.0656008580415119</c:v>
                </c:pt>
              </c:numCache>
            </c:numRef>
          </c:val>
        </c:ser>
        <c:ser>
          <c:idx val="5"/>
          <c:order val="5"/>
          <c:tx>
            <c:strRef>
              <c:f>IPC!$N$58</c:f>
              <c:strCache>
                <c:ptCount val="1"/>
                <c:pt idx="0">
                  <c:v>DWR-32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IPC!$N$59:$N$73</c:f>
              <c:numCache>
                <c:formatCode>General</c:formatCode>
                <c:ptCount val="15"/>
                <c:pt idx="0">
                  <c:v>1.1975672931168959</c:v>
                </c:pt>
                <c:pt idx="1">
                  <c:v>1.0557641283336578</c:v>
                </c:pt>
                <c:pt idx="2">
                  <c:v>0.99419132044441405</c:v>
                </c:pt>
                <c:pt idx="3">
                  <c:v>1.0100569107556741</c:v>
                </c:pt>
                <c:pt idx="4">
                  <c:v>1.00831530557058</c:v>
                </c:pt>
                <c:pt idx="5">
                  <c:v>1.0048275511242239</c:v>
                </c:pt>
                <c:pt idx="6">
                  <c:v>1.047975483877907</c:v>
                </c:pt>
                <c:pt idx="7">
                  <c:v>1.0473296298333419</c:v>
                </c:pt>
                <c:pt idx="8">
                  <c:v>0.98450432991200265</c:v>
                </c:pt>
                <c:pt idx="9">
                  <c:v>1.721717510805254</c:v>
                </c:pt>
                <c:pt idx="10">
                  <c:v>0.89754387693116</c:v>
                </c:pt>
                <c:pt idx="11">
                  <c:v>1.1785536159601</c:v>
                </c:pt>
                <c:pt idx="12">
                  <c:v>1.0201612201194186</c:v>
                </c:pt>
                <c:pt idx="13">
                  <c:v>1.0521153847900881</c:v>
                </c:pt>
                <c:pt idx="14">
                  <c:v>1.087187397255339</c:v>
                </c:pt>
              </c:numCache>
            </c:numRef>
          </c:val>
        </c:ser>
        <c:ser>
          <c:idx val="6"/>
          <c:order val="6"/>
          <c:tx>
            <c:strRef>
              <c:f>IPC!$O$58</c:f>
              <c:strCache>
                <c:ptCount val="1"/>
                <c:pt idx="0">
                  <c:v>DWR-64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IPC!$O$59:$O$73</c:f>
              <c:numCache>
                <c:formatCode>General</c:formatCode>
                <c:ptCount val="15"/>
                <c:pt idx="0">
                  <c:v>1.1790239738627541</c:v>
                </c:pt>
                <c:pt idx="1">
                  <c:v>1.2890860097107231</c:v>
                </c:pt>
                <c:pt idx="2">
                  <c:v>0.99421989829971003</c:v>
                </c:pt>
                <c:pt idx="3">
                  <c:v>1.014957431672687</c:v>
                </c:pt>
                <c:pt idx="4">
                  <c:v>1.0119472063901478</c:v>
                </c:pt>
                <c:pt idx="5">
                  <c:v>1.032414284260861</c:v>
                </c:pt>
                <c:pt idx="6">
                  <c:v>1.0464078216396702</c:v>
                </c:pt>
                <c:pt idx="7">
                  <c:v>1.0332398291256439</c:v>
                </c:pt>
                <c:pt idx="8">
                  <c:v>0.98689321178908962</c:v>
                </c:pt>
                <c:pt idx="9">
                  <c:v>1.7099541213825131</c:v>
                </c:pt>
                <c:pt idx="10">
                  <c:v>0.94437808862401562</c:v>
                </c:pt>
                <c:pt idx="11">
                  <c:v>1.1785408274186482</c:v>
                </c:pt>
                <c:pt idx="12">
                  <c:v>1.0195692671970749</c:v>
                </c:pt>
                <c:pt idx="13">
                  <c:v>1.0510806536157911</c:v>
                </c:pt>
                <c:pt idx="14">
                  <c:v>1.1065509017849642</c:v>
                </c:pt>
              </c:numCache>
            </c:numRef>
          </c:val>
        </c:ser>
        <c:dLbls/>
        <c:axId val="56903168"/>
        <c:axId val="56904704"/>
      </c:barChart>
      <c:catAx>
        <c:axId val="56903168"/>
        <c:scaling>
          <c:orientation val="minMax"/>
        </c:scaling>
        <c:delete val="1"/>
        <c:axPos val="b"/>
        <c:numFmt formatCode="General" sourceLinked="1"/>
        <c:tickLblPos val="nextTo"/>
        <c:crossAx val="56904704"/>
        <c:crosses val="autoZero"/>
        <c:auto val="1"/>
        <c:lblAlgn val="ctr"/>
        <c:lblOffset val="100"/>
      </c:catAx>
      <c:valAx>
        <c:axId val="56904704"/>
        <c:scaling>
          <c:orientation val="minMax"/>
          <c:max val="1.8"/>
          <c:min val="0.4"/>
        </c:scaling>
        <c:delete val="1"/>
        <c:axPos val="l"/>
        <c:majorGridlines/>
        <c:numFmt formatCode="General" sourceLinked="1"/>
        <c:tickLblPos val="nextTo"/>
        <c:crossAx val="5690316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"/>
          <c:y val="2.6666666666666752E-2"/>
          <c:w val="1"/>
          <c:h val="0.97333333333333305"/>
        </c:manualLayout>
      </c:layout>
      <c:overlay val="1"/>
      <c:spPr>
        <a:solidFill>
          <a:schemeClr val="bg1"/>
        </a:solidFill>
      </c:sp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475057224064536"/>
          <c:y val="7.1866313906982934E-2"/>
          <c:w val="0.86955286135037768"/>
          <c:h val="0.78911849895841013"/>
        </c:manualLayout>
      </c:layout>
      <c:barChart>
        <c:barDir val="col"/>
        <c:grouping val="clustered"/>
        <c:ser>
          <c:idx val="0"/>
          <c:order val="0"/>
          <c:tx>
            <c:strRef>
              <c:f>Sheet1!$L$1</c:f>
              <c:strCache>
                <c:ptCount val="1"/>
                <c:pt idx="0">
                  <c:v>Oracle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c:spPr>
          <c:cat>
            <c:strRef>
              <c:f>Sheet1!$G$2:$G$17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Sheet1!$L$2:$L$17</c:f>
              <c:numCache>
                <c:formatCode>General</c:formatCode>
                <c:ptCount val="16"/>
                <c:pt idx="0">
                  <c:v>0.98224775066032743</c:v>
                </c:pt>
                <c:pt idx="1">
                  <c:v>0.95470223193287562</c:v>
                </c:pt>
                <c:pt idx="2">
                  <c:v>1</c:v>
                </c:pt>
                <c:pt idx="3">
                  <c:v>0.99873979359316223</c:v>
                </c:pt>
                <c:pt idx="4">
                  <c:v>1</c:v>
                </c:pt>
                <c:pt idx="5">
                  <c:v>1</c:v>
                </c:pt>
                <c:pt idx="6">
                  <c:v>0.99409999999999998</c:v>
                </c:pt>
                <c:pt idx="7">
                  <c:v>99.56</c:v>
                </c:pt>
                <c:pt idx="8">
                  <c:v>99.87169999999999</c:v>
                </c:pt>
                <c:pt idx="9">
                  <c:v>1</c:v>
                </c:pt>
                <c:pt idx="10">
                  <c:v>98.73</c:v>
                </c:pt>
                <c:pt idx="11">
                  <c:v>99.710000000000022</c:v>
                </c:pt>
                <c:pt idx="12">
                  <c:v>0.98307494263054085</c:v>
                </c:pt>
                <c:pt idx="13">
                  <c:v>0.97790000000000299</c:v>
                </c:pt>
                <c:pt idx="14">
                  <c:v>0.99619340351456664</c:v>
                </c:pt>
                <c:pt idx="15">
                  <c:v>0.99890000000000001</c:v>
                </c:pt>
              </c:numCache>
            </c:numRef>
          </c:val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SBR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bg1">
                  <a:lumMod val="50000"/>
                </a:schemeClr>
              </a:solidFill>
            </a:ln>
          </c:spPr>
          <c:cat>
            <c:strRef>
              <c:f>Sheet1!$G$2:$G$17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Sheet1!$M$2:$M$17</c:f>
              <c:numCache>
                <c:formatCode>General</c:formatCode>
                <c:ptCount val="16"/>
                <c:pt idx="0">
                  <c:v>0.49235384224309381</c:v>
                </c:pt>
                <c:pt idx="1">
                  <c:v>0.95468361984816985</c:v>
                </c:pt>
                <c:pt idx="2">
                  <c:v>1</c:v>
                </c:pt>
                <c:pt idx="3">
                  <c:v>0.98676208437940349</c:v>
                </c:pt>
                <c:pt idx="4">
                  <c:v>1</c:v>
                </c:pt>
                <c:pt idx="5">
                  <c:v>1</c:v>
                </c:pt>
                <c:pt idx="6">
                  <c:v>0.95252743260550699</c:v>
                </c:pt>
                <c:pt idx="7">
                  <c:v>0.39884228604535926</c:v>
                </c:pt>
                <c:pt idx="8">
                  <c:v>0.4190855336460188</c:v>
                </c:pt>
                <c:pt idx="9">
                  <c:v>1</c:v>
                </c:pt>
                <c:pt idx="10">
                  <c:v>0.39930637544274289</c:v>
                </c:pt>
                <c:pt idx="11">
                  <c:v>0.39397027625049197</c:v>
                </c:pt>
                <c:pt idx="12">
                  <c:v>0.97999831701049889</c:v>
                </c:pt>
                <c:pt idx="13">
                  <c:v>0.92896031142623059</c:v>
                </c:pt>
                <c:pt idx="14">
                  <c:v>0.810269787650304</c:v>
                </c:pt>
                <c:pt idx="15">
                  <c:v>0.9908249158249155</c:v>
                </c:pt>
              </c:numCache>
            </c:numRef>
          </c:val>
        </c:ser>
        <c:dLbls/>
        <c:axId val="57008512"/>
        <c:axId val="57010048"/>
      </c:barChart>
      <c:catAx>
        <c:axId val="57008512"/>
        <c:scaling>
          <c:orientation val="minMax"/>
        </c:scaling>
        <c:axPos val="b"/>
        <c:tickLblPos val="nextTo"/>
        <c:crossAx val="57010048"/>
        <c:crosses val="autoZero"/>
        <c:auto val="1"/>
        <c:lblAlgn val="ctr"/>
        <c:lblOffset val="100"/>
      </c:catAx>
      <c:valAx>
        <c:axId val="5701004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SIMD Efficiency</a:t>
                </a:r>
              </a:p>
            </c:rich>
          </c:tx>
          <c:layout/>
        </c:title>
        <c:numFmt formatCode="0%" sourceLinked="0"/>
        <c:tickLblPos val="nextTo"/>
        <c:crossAx val="57008512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38952856448873852"/>
          <c:y val="0"/>
          <c:w val="0.24121446740867294"/>
          <c:h val="7.2786633378145491E-2"/>
        </c:manualLayout>
      </c:layout>
      <c:overlay val="1"/>
    </c:legend>
    <c:plotVisOnly val="1"/>
    <c:dispBlanksAs val="gap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140384420237154"/>
          <c:y val="4.8460690345393E-2"/>
          <c:w val="0.57287144799919665"/>
          <c:h val="0.73780354521008962"/>
        </c:manualLayout>
      </c:layout>
      <c:barChart>
        <c:barDir val="col"/>
        <c:grouping val="percentStacked"/>
        <c:ser>
          <c:idx val="0"/>
          <c:order val="0"/>
          <c:tx>
            <c:strRef>
              <c:f>'thread distro'!$B$19</c:f>
              <c:strCache>
                <c:ptCount val="1"/>
                <c:pt idx="0">
                  <c:v>Already issued in the pipeline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'thread distro'!$A$20:$A$35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'thread distro'!$B$20:$B$35</c:f>
              <c:numCache>
                <c:formatCode>General</c:formatCode>
                <c:ptCount val="16"/>
                <c:pt idx="0">
                  <c:v>0.87740000000000062</c:v>
                </c:pt>
                <c:pt idx="1">
                  <c:v>0.88849999999999996</c:v>
                </c:pt>
                <c:pt idx="2">
                  <c:v>1</c:v>
                </c:pt>
                <c:pt idx="3">
                  <c:v>0.83040000000000003</c:v>
                </c:pt>
                <c:pt idx="4">
                  <c:v>0.98180000000000001</c:v>
                </c:pt>
                <c:pt idx="5">
                  <c:v>0.56359999999999999</c:v>
                </c:pt>
                <c:pt idx="6">
                  <c:v>0.83080000000000065</c:v>
                </c:pt>
                <c:pt idx="7">
                  <c:v>0.63090000000000102</c:v>
                </c:pt>
                <c:pt idx="8">
                  <c:v>0.53290000000000004</c:v>
                </c:pt>
                <c:pt idx="9">
                  <c:v>0.87920000000000065</c:v>
                </c:pt>
                <c:pt idx="10">
                  <c:v>0.7676000000000015</c:v>
                </c:pt>
                <c:pt idx="11">
                  <c:v>0.4612</c:v>
                </c:pt>
                <c:pt idx="12">
                  <c:v>0.99480000000000002</c:v>
                </c:pt>
                <c:pt idx="13">
                  <c:v>0.25319999999999998</c:v>
                </c:pt>
                <c:pt idx="14">
                  <c:v>0.9335</c:v>
                </c:pt>
                <c:pt idx="15">
                  <c:v>0.79210000000000003</c:v>
                </c:pt>
              </c:numCache>
            </c:numRef>
          </c:val>
        </c:ser>
        <c:ser>
          <c:idx val="1"/>
          <c:order val="1"/>
          <c:tx>
            <c:strRef>
              <c:f>'thread distro'!$C$19</c:f>
              <c:strCache>
                <c:ptCount val="1"/>
                <c:pt idx="0">
                  <c:v>Waiting at barrier synch.</c:v>
                </c:pt>
              </c:strCache>
            </c:strRef>
          </c:tx>
          <c:spPr>
            <a:solidFill>
              <a:srgbClr val="00B05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'thread distro'!$A$20:$A$35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'thread distro'!$C$20:$C$35</c:f>
              <c:numCache>
                <c:formatCode>General</c:formatCode>
                <c:ptCount val="16"/>
                <c:pt idx="0">
                  <c:v>0</c:v>
                </c:pt>
                <c:pt idx="1">
                  <c:v>9.8700000000000204E-2</c:v>
                </c:pt>
                <c:pt idx="2">
                  <c:v>0</c:v>
                </c:pt>
                <c:pt idx="3">
                  <c:v>0.14369999999999999</c:v>
                </c:pt>
                <c:pt idx="4">
                  <c:v>1.8200000000000029E-2</c:v>
                </c:pt>
                <c:pt idx="5">
                  <c:v>0.41950000000000032</c:v>
                </c:pt>
                <c:pt idx="6">
                  <c:v>0.12450000000000011</c:v>
                </c:pt>
                <c:pt idx="7">
                  <c:v>0</c:v>
                </c:pt>
                <c:pt idx="8">
                  <c:v>0</c:v>
                </c:pt>
                <c:pt idx="9">
                  <c:v>0.1208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0.53610000000000002</c:v>
                </c:pt>
                <c:pt idx="14">
                  <c:v>0</c:v>
                </c:pt>
                <c:pt idx="15">
                  <c:v>0.20720000000000022</c:v>
                </c:pt>
              </c:numCache>
            </c:numRef>
          </c:val>
        </c:ser>
        <c:ser>
          <c:idx val="2"/>
          <c:order val="2"/>
          <c:tx>
            <c:strRef>
              <c:f>'thread distro'!$D$19</c:f>
              <c:strCache>
                <c:ptCount val="1"/>
                <c:pt idx="0">
                  <c:v>Waiting at reconvergence</c:v>
                </c:pt>
              </c:strCache>
            </c:strRef>
          </c:tx>
          <c:spPr>
            <a:solidFill>
              <a:srgbClr val="FF33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'thread distro'!$A$20:$A$35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'thread distro'!$D$20:$D$35</c:f>
              <c:numCache>
                <c:formatCode>General</c:formatCode>
                <c:ptCount val="16"/>
                <c:pt idx="0">
                  <c:v>0.12260000000000011</c:v>
                </c:pt>
                <c:pt idx="1">
                  <c:v>1.2699999999999998E-2</c:v>
                </c:pt>
                <c:pt idx="2">
                  <c:v>0</c:v>
                </c:pt>
                <c:pt idx="3">
                  <c:v>2.5900000000000006E-2</c:v>
                </c:pt>
                <c:pt idx="4">
                  <c:v>0</c:v>
                </c:pt>
                <c:pt idx="5">
                  <c:v>1.7000000000000001E-2</c:v>
                </c:pt>
                <c:pt idx="6">
                  <c:v>4.4600000000000022E-2</c:v>
                </c:pt>
                <c:pt idx="7">
                  <c:v>0.25629999999999997</c:v>
                </c:pt>
                <c:pt idx="8">
                  <c:v>0.34060000000000001</c:v>
                </c:pt>
                <c:pt idx="9">
                  <c:v>0</c:v>
                </c:pt>
                <c:pt idx="10">
                  <c:v>0.17540000000000025</c:v>
                </c:pt>
                <c:pt idx="11">
                  <c:v>0.46280000000000032</c:v>
                </c:pt>
                <c:pt idx="12">
                  <c:v>3.500000000000004E-3</c:v>
                </c:pt>
                <c:pt idx="13">
                  <c:v>0.14750000000000021</c:v>
                </c:pt>
                <c:pt idx="14">
                  <c:v>6.5500000000000003E-2</c:v>
                </c:pt>
                <c:pt idx="15">
                  <c:v>6.0000000000000103E-4</c:v>
                </c:pt>
              </c:numCache>
            </c:numRef>
          </c:val>
        </c:ser>
        <c:ser>
          <c:idx val="3"/>
          <c:order val="3"/>
          <c:tx>
            <c:strRef>
              <c:f>'thread distro'!$E$19</c:f>
              <c:strCache>
                <c:ptCount val="1"/>
                <c:pt idx="0">
                  <c:v>Inactive Ready</c:v>
                </c:pt>
              </c:strCache>
            </c:strRef>
          </c:tx>
          <c:spPr>
            <a:solidFill>
              <a:srgbClr val="00206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'thread distro'!$A$20:$A$35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'thread distro'!$E$20:$E$35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0.1128</c:v>
                </c:pt>
                <c:pt idx="8">
                  <c:v>0.1265</c:v>
                </c:pt>
                <c:pt idx="9">
                  <c:v>0</c:v>
                </c:pt>
                <c:pt idx="10">
                  <c:v>5.7000000000000023E-2</c:v>
                </c:pt>
                <c:pt idx="11">
                  <c:v>7.5999999999999998E-2</c:v>
                </c:pt>
                <c:pt idx="12">
                  <c:v>1.7000000000000025E-3</c:v>
                </c:pt>
                <c:pt idx="13">
                  <c:v>6.3200000000000006E-2</c:v>
                </c:pt>
                <c:pt idx="14">
                  <c:v>1.0000000000000018E-3</c:v>
                </c:pt>
                <c:pt idx="15">
                  <c:v>0</c:v>
                </c:pt>
              </c:numCache>
            </c:numRef>
          </c:val>
        </c:ser>
        <c:dLbls/>
        <c:overlap val="100"/>
        <c:axId val="57075584"/>
        <c:axId val="57077120"/>
      </c:barChart>
      <c:catAx>
        <c:axId val="57075584"/>
        <c:scaling>
          <c:orientation val="minMax"/>
        </c:scaling>
        <c:axPos val="b"/>
        <c:tickLblPos val="nextTo"/>
        <c:crossAx val="57077120"/>
        <c:crosses val="autoZero"/>
        <c:auto val="1"/>
        <c:lblAlgn val="ctr"/>
        <c:lblOffset val="100"/>
      </c:catAx>
      <c:valAx>
        <c:axId val="57077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Number of Concurrent Threads</a:t>
                </a:r>
              </a:p>
            </c:rich>
          </c:tx>
          <c:layout/>
        </c:title>
        <c:numFmt formatCode="0%" sourceLinked="1"/>
        <c:tickLblPos val="nextTo"/>
        <c:crossAx val="570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57663431605935"/>
          <c:y val="7.1448603527063378E-2"/>
          <c:w val="0.25846987731185089"/>
          <c:h val="0.713063167098338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950306629332431"/>
          <c:y val="0.10635297774148862"/>
          <c:w val="0.23959984715514582"/>
          <c:h val="0.23477606227071482"/>
        </c:manualLayout>
      </c:layout>
      <c:radarChart>
        <c:radarStyle val="marker"/>
        <c:ser>
          <c:idx val="0"/>
          <c:order val="0"/>
          <c:tx>
            <c:strRef>
              <c:f>'spider chart'!$A$3</c:f>
              <c:strCache>
                <c:ptCount val="1"/>
                <c:pt idx="0">
                  <c:v>SBR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chart'!$I$3:$L$3</c:f>
              <c:numCache>
                <c:formatCode>0.00</c:formatCode>
                <c:ptCount val="4"/>
                <c:pt idx="0" formatCode="General">
                  <c:v>0.42946015068777232</c:v>
                </c:pt>
                <c:pt idx="1">
                  <c:v>0.39884228604536115</c:v>
                </c:pt>
                <c:pt idx="2">
                  <c:v>0.1128</c:v>
                </c:pt>
                <c:pt idx="3">
                  <c:v>0.25629999999999997</c:v>
                </c:pt>
              </c:numCache>
            </c:numRef>
          </c:val>
        </c:ser>
        <c:ser>
          <c:idx val="1"/>
          <c:order val="1"/>
          <c:tx>
            <c:strRef>
              <c:f>'spider chart'!$A$4</c:f>
              <c:strCache>
                <c:ptCount val="1"/>
                <c:pt idx="0">
                  <c:v>LWM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chart'!$I$4:$L$4</c:f>
              <c:numCache>
                <c:formatCode>0.00</c:formatCode>
                <c:ptCount val="4"/>
                <c:pt idx="0" formatCode="General">
                  <c:v>0.37239925347342234</c:v>
                </c:pt>
                <c:pt idx="1">
                  <c:v>0.63766210136297452</c:v>
                </c:pt>
                <c:pt idx="2">
                  <c:v>7.2676407162998433E-2</c:v>
                </c:pt>
                <c:pt idx="3">
                  <c:v>0.63197438043696252</c:v>
                </c:pt>
              </c:numCache>
            </c:numRef>
          </c:val>
        </c:ser>
        <c:ser>
          <c:idx val="2"/>
          <c:order val="2"/>
          <c:tx>
            <c:strRef>
              <c:f>'spider chart'!$A$5</c:f>
              <c:strCache>
                <c:ptCount val="1"/>
                <c:pt idx="0">
                  <c:v>DWF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chart'!$I$5:$L$5</c:f>
              <c:numCache>
                <c:formatCode>0.00</c:formatCode>
                <c:ptCount val="4"/>
                <c:pt idx="0" formatCode="General">
                  <c:v>0.7108591967927006</c:v>
                </c:pt>
                <c:pt idx="1">
                  <c:v>0.45919692205069562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'spider chart'!$A$6</c:f>
              <c:strCache>
                <c:ptCount val="1"/>
                <c:pt idx="0">
                  <c:v>CROWN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ln w="28575">
                <a:solidFill>
                  <a:srgbClr val="7030A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chart'!$I$6:$L$6</c:f>
              <c:numCache>
                <c:formatCode>0.00</c:formatCode>
                <c:ptCount val="4"/>
                <c:pt idx="0" formatCode="General">
                  <c:v>1</c:v>
                </c:pt>
                <c:pt idx="1">
                  <c:v>0.46743743331069937</c:v>
                </c:pt>
                <c:pt idx="2">
                  <c:v>0</c:v>
                </c:pt>
                <c:pt idx="3">
                  <c:v>2.5869586373825106E-2</c:v>
                </c:pt>
              </c:numCache>
            </c:numRef>
          </c:val>
        </c:ser>
        <c:dLbls/>
        <c:axId val="41861888"/>
        <c:axId val="41863424"/>
      </c:radarChart>
      <c:catAx>
        <c:axId val="41861888"/>
        <c:scaling>
          <c:orientation val="minMax"/>
        </c:scaling>
        <c:axPos val="b"/>
        <c:majorGridlines/>
        <c:tickLblPos val="nextTo"/>
        <c:crossAx val="41863424"/>
        <c:crosses val="autoZero"/>
        <c:auto val="1"/>
        <c:lblAlgn val="ctr"/>
        <c:lblOffset val="100"/>
      </c:catAx>
      <c:valAx>
        <c:axId val="41863424"/>
        <c:scaling>
          <c:orientation val="minMax"/>
        </c:scaling>
        <c:axPos val="l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General" sourceLinked="1"/>
        <c:majorTickMark val="cross"/>
        <c:tickLblPos val="nextTo"/>
        <c:crossAx val="418618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spPr>
        <a:solidFill>
          <a:schemeClr val="bg1"/>
        </a:solidFill>
        <a:ln>
          <a:noFill/>
          <a:prstDash val="dash"/>
        </a:ln>
      </c:spPr>
      <c:txPr>
        <a:bodyPr/>
        <a:lstStyle/>
        <a:p>
          <a:pPr rtl="1">
            <a:defRPr/>
          </a:pPr>
          <a:endParaRPr lang="en-US"/>
        </a:p>
      </c:txPr>
    </c:legend>
    <c:plotVisOnly val="1"/>
    <c:dispBlanksAs val="gap"/>
  </c:chart>
  <c:spPr>
    <a:ln w="38100">
      <a:solidFill>
        <a:schemeClr val="tx1"/>
      </a:solidFill>
    </a:ln>
  </c:spPr>
  <c:txPr>
    <a:bodyPr/>
    <a:lstStyle/>
    <a:p>
      <a:pPr>
        <a:defRPr sz="1600" b="1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6332736816988785"/>
          <c:y val="8.1381102362204694E-2"/>
          <c:w val="0.82711047482701028"/>
          <c:h val="0.60506299212598424"/>
        </c:manualLayout>
      </c:layout>
      <c:barChart>
        <c:barDir val="col"/>
        <c:grouping val="clustered"/>
        <c:ser>
          <c:idx val="3"/>
          <c:order val="0"/>
          <c:tx>
            <c:strRef>
              <c:f>'B - SIMD efficiency'!$N$4</c:f>
              <c:strCache>
                <c:ptCount val="1"/>
                <c:pt idx="0">
                  <c:v>Idle rate</c:v>
                </c:pt>
              </c:strCache>
            </c:strRef>
          </c:tx>
          <c:spPr>
            <a:solidFill>
              <a:srgbClr val="009900"/>
            </a:solidFill>
            <a:ln w="3175">
              <a:solidFill>
                <a:sysClr val="windowText" lastClr="000000"/>
              </a:solidFill>
            </a:ln>
          </c:spPr>
          <c:cat>
            <c:strRef>
              <c:f>'B - SIMD efficiency'!$A$43:$A$58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SIMD efficiency'!$N$43:$N$58</c:f>
              <c:numCache>
                <c:formatCode>0.00</c:formatCode>
                <c:ptCount val="16"/>
                <c:pt idx="0">
                  <c:v>0.40112134310593245</c:v>
                </c:pt>
                <c:pt idx="1">
                  <c:v>0.64725236727311464</c:v>
                </c:pt>
                <c:pt idx="2">
                  <c:v>0.1431770748172802</c:v>
                </c:pt>
                <c:pt idx="3">
                  <c:v>0.13852375845156595</c:v>
                </c:pt>
                <c:pt idx="4">
                  <c:v>0.36026762442749094</c:v>
                </c:pt>
                <c:pt idx="5">
                  <c:v>0.14677664373103541</c:v>
                </c:pt>
                <c:pt idx="6">
                  <c:v>9.9866945092893358E-2</c:v>
                </c:pt>
                <c:pt idx="7">
                  <c:v>0.60814599951656112</c:v>
                </c:pt>
                <c:pt idx="8">
                  <c:v>0.78674419292804465</c:v>
                </c:pt>
                <c:pt idx="9">
                  <c:v>0.23667368524140633</c:v>
                </c:pt>
                <c:pt idx="10">
                  <c:v>0.42673919613176176</c:v>
                </c:pt>
                <c:pt idx="11">
                  <c:v>0.80107103566523385</c:v>
                </c:pt>
                <c:pt idx="12">
                  <c:v>0.57370443483817679</c:v>
                </c:pt>
                <c:pt idx="13">
                  <c:v>0.43278128426626788</c:v>
                </c:pt>
                <c:pt idx="14">
                  <c:v>0.87477112819159886</c:v>
                </c:pt>
                <c:pt idx="15">
                  <c:v>0.12591148253528131</c:v>
                </c:pt>
              </c:numCache>
            </c:numRef>
          </c:val>
        </c:ser>
        <c:dLbls/>
        <c:axId val="57113984"/>
        <c:axId val="57119872"/>
      </c:barChart>
      <c:catAx>
        <c:axId val="57113984"/>
        <c:scaling>
          <c:orientation val="minMax"/>
        </c:scaling>
        <c:axPos val="b"/>
        <c:numFmt formatCode="General" sourceLinked="1"/>
        <c:tickLblPos val="nextTo"/>
        <c:crossAx val="57119872"/>
        <c:crosses val="autoZero"/>
        <c:auto val="1"/>
        <c:lblAlgn val="ctr"/>
        <c:lblOffset val="100"/>
      </c:catAx>
      <c:valAx>
        <c:axId val="57119872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Contribution of Idle Cycles</a:t>
                </a:r>
              </a:p>
            </c:rich>
          </c:tx>
          <c:layout/>
        </c:title>
        <c:numFmt formatCode="0%" sourceLinked="0"/>
        <c:tickLblPos val="nextTo"/>
        <c:crossAx val="57113984"/>
        <c:crosses val="autoZero"/>
        <c:crossBetween val="between"/>
        <c:majorUnit val="0.25"/>
      </c:valAx>
    </c:plotArea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8525388961486188E-2"/>
          <c:y val="4.4059166114556264E-2"/>
          <c:w val="0.88810008680908581"/>
          <c:h val="0.84873642831449481"/>
        </c:manualLayout>
      </c:layout>
      <c:barChart>
        <c:barDir val="col"/>
        <c:grouping val="clustered"/>
        <c:ser>
          <c:idx val="0"/>
          <c:order val="0"/>
          <c:tx>
            <c:strRef>
              <c:f>'CROWN sens'!$B$42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'CROWN sens'!$A$43:$A$58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'CROWN sens'!$B$43:$B$58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'CROWN sens'!$C$42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3300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'CROWN sens'!$A$43:$A$58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'CROWN sens'!$C$43:$C$58</c:f>
              <c:numCache>
                <c:formatCode>General</c:formatCode>
                <c:ptCount val="16"/>
                <c:pt idx="0">
                  <c:v>0.9806605747085988</c:v>
                </c:pt>
                <c:pt idx="1">
                  <c:v>0.9927655939762865</c:v>
                </c:pt>
                <c:pt idx="2">
                  <c:v>1</c:v>
                </c:pt>
                <c:pt idx="3">
                  <c:v>0.98577227113509414</c:v>
                </c:pt>
                <c:pt idx="4">
                  <c:v>1</c:v>
                </c:pt>
                <c:pt idx="5">
                  <c:v>1</c:v>
                </c:pt>
                <c:pt idx="6">
                  <c:v>0.99072657563223088</c:v>
                </c:pt>
                <c:pt idx="7">
                  <c:v>0.9420059445634964</c:v>
                </c:pt>
                <c:pt idx="8">
                  <c:v>0.99603103817339089</c:v>
                </c:pt>
                <c:pt idx="9">
                  <c:v>1</c:v>
                </c:pt>
                <c:pt idx="10">
                  <c:v>0.9216160355652615</c:v>
                </c:pt>
                <c:pt idx="11">
                  <c:v>0.99078748608681821</c:v>
                </c:pt>
                <c:pt idx="12">
                  <c:v>1.0075615219870844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/>
        <c:gapWidth val="250"/>
        <c:axId val="57313536"/>
        <c:axId val="57335808"/>
      </c:barChart>
      <c:catAx>
        <c:axId val="57313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335808"/>
        <c:crossesAt val="0"/>
        <c:auto val="1"/>
        <c:lblAlgn val="ctr"/>
        <c:lblOffset val="100"/>
        <c:tickLblSkip val="1"/>
        <c:tickMarkSkip val="1"/>
      </c:catAx>
      <c:valAx>
        <c:axId val="57335808"/>
        <c:scaling>
          <c:orientation val="minMax"/>
        </c:scaling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Normalized IPC</a:t>
                </a:r>
              </a:p>
            </c:rich>
          </c:tx>
          <c:layout>
            <c:manualLayout>
              <c:xMode val="edge"/>
              <c:yMode val="edge"/>
              <c:x val="1.9252360808237944E-3"/>
              <c:y val="0.240764991614418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313536"/>
        <c:crosses val="autoZero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9.1039778377436764E-2"/>
          <c:y val="5.2118737177217114E-2"/>
          <c:w val="0.16300804295592741"/>
          <c:h val="6.9703517768804929E-2"/>
        </c:manualLayout>
      </c:layout>
      <c:overlay val="1"/>
      <c:spPr>
        <a:solidFill>
          <a:schemeClr val="bg1"/>
        </a:solidFill>
        <a:ln w="25400">
          <a:noFill/>
        </a:ln>
      </c:sp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8273977623629291E-2"/>
          <c:y val="4.4073067632850293E-2"/>
          <c:w val="0.89835157847866831"/>
          <c:h val="0.84675396553691651"/>
        </c:manualLayout>
      </c:layout>
      <c:barChart>
        <c:barDir val="col"/>
        <c:grouping val="clustered"/>
        <c:ser>
          <c:idx val="0"/>
          <c:order val="0"/>
          <c:tx>
            <c:strRef>
              <c:f>'CROWN sens'!$B$22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'CROWN sens'!$A$23:$A$38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'CROWN sens'!$B$23:$B$38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'CROWN sens'!$C$22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420E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'CROWN sens'!$A$23:$A$38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'CROWN sens'!$C$23:$C$38</c:f>
              <c:numCache>
                <c:formatCode>General</c:formatCode>
                <c:ptCount val="16"/>
                <c:pt idx="0">
                  <c:v>0.99958943799927269</c:v>
                </c:pt>
                <c:pt idx="1">
                  <c:v>0.99997070178245251</c:v>
                </c:pt>
                <c:pt idx="2">
                  <c:v>1.0000018889736828</c:v>
                </c:pt>
                <c:pt idx="3">
                  <c:v>1.0021419104421092</c:v>
                </c:pt>
                <c:pt idx="4">
                  <c:v>1.0045210894623038</c:v>
                </c:pt>
                <c:pt idx="5">
                  <c:v>1</c:v>
                </c:pt>
                <c:pt idx="6">
                  <c:v>1.0056210748034558</c:v>
                </c:pt>
                <c:pt idx="7">
                  <c:v>0.9851731526923343</c:v>
                </c:pt>
                <c:pt idx="8">
                  <c:v>1.0008696039957188</c:v>
                </c:pt>
                <c:pt idx="9">
                  <c:v>1</c:v>
                </c:pt>
                <c:pt idx="10">
                  <c:v>0.8989977771711577</c:v>
                </c:pt>
                <c:pt idx="11">
                  <c:v>1.0135554142152965</c:v>
                </c:pt>
                <c:pt idx="12">
                  <c:v>1.0030032740610666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dLbls/>
        <c:gapWidth val="250"/>
        <c:axId val="57284096"/>
        <c:axId val="57285632"/>
      </c:barChart>
      <c:catAx>
        <c:axId val="572840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285632"/>
        <c:crossesAt val="0"/>
        <c:auto val="1"/>
        <c:lblAlgn val="ctr"/>
        <c:lblOffset val="100"/>
        <c:tickLblSkip val="1"/>
        <c:tickMarkSkip val="1"/>
      </c:catAx>
      <c:valAx>
        <c:axId val="57285632"/>
        <c:scaling>
          <c:orientation val="minMax"/>
        </c:scaling>
        <c:axPos val="l"/>
        <c:majorGridlines>
          <c:spPr>
            <a:ln w="317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Normalized IPC</a:t>
                </a:r>
              </a:p>
            </c:rich>
          </c:tx>
          <c:layout>
            <c:manualLayout>
              <c:xMode val="edge"/>
              <c:yMode val="edge"/>
              <c:x val="0"/>
              <c:y val="0.3283202099737536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284096"/>
        <c:crosses val="autoZero"/>
        <c:crossBetween val="between"/>
      </c:valAx>
      <c:spPr>
        <a:noFill/>
        <a:ln w="3175">
          <a:solidFill>
            <a:schemeClr val="tx1">
              <a:lumMod val="50000"/>
              <a:lumOff val="50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8853991947765026E-2"/>
          <c:y val="6.1699626142959728E-2"/>
          <c:w val="0.15863311110860434"/>
          <c:h val="8.5512530193236763E-2"/>
        </c:manualLayout>
      </c:layout>
      <c:spPr>
        <a:solidFill>
          <a:schemeClr val="bg1"/>
        </a:solidFill>
        <a:ln w="25400">
          <a:noFill/>
        </a:ln>
      </c:sp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220766796673809"/>
          <c:y val="0.21637511854608701"/>
          <c:w val="0.88440711850271059"/>
          <c:h val="0.60234154622289371"/>
        </c:manualLayout>
      </c:layout>
      <c:barChart>
        <c:barDir val="col"/>
        <c:grouping val="clustered"/>
        <c:ser>
          <c:idx val="0"/>
          <c:order val="0"/>
          <c:tx>
            <c:strRef>
              <c:f>'CROWN sens'!$B$62</c:f>
              <c:strCache>
                <c:ptCount val="1"/>
                <c:pt idx="0">
                  <c:v>128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'CROWN sens'!$A$63:$A$78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'CROWN sens'!$B$63:$B$78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'CROWN sens'!$C$62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420E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'CROWN sens'!$A$63:$A$78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'CROWN sens'!$C$63:$C$78</c:f>
              <c:numCache>
                <c:formatCode>General</c:formatCode>
                <c:ptCount val="16"/>
                <c:pt idx="0">
                  <c:v>0.94785080567905311</c:v>
                </c:pt>
                <c:pt idx="1">
                  <c:v>0.9991187997647093</c:v>
                </c:pt>
                <c:pt idx="2">
                  <c:v>1</c:v>
                </c:pt>
                <c:pt idx="3">
                  <c:v>0.99624278140679656</c:v>
                </c:pt>
                <c:pt idx="4">
                  <c:v>1</c:v>
                </c:pt>
                <c:pt idx="5">
                  <c:v>1</c:v>
                </c:pt>
                <c:pt idx="6">
                  <c:v>0.997767758774046</c:v>
                </c:pt>
                <c:pt idx="7">
                  <c:v>1</c:v>
                </c:pt>
                <c:pt idx="8">
                  <c:v>0.96557260078487461</c:v>
                </c:pt>
                <c:pt idx="9">
                  <c:v>1</c:v>
                </c:pt>
                <c:pt idx="10">
                  <c:v>1</c:v>
                </c:pt>
                <c:pt idx="11">
                  <c:v>0.96264310701224398</c:v>
                </c:pt>
                <c:pt idx="12">
                  <c:v>0.99997538299950062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2"/>
          <c:order val="2"/>
          <c:tx>
            <c:strRef>
              <c:f>'CROWN sens'!$D$62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D320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'CROWN sens'!$A$63:$A$78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'CROWN sens'!$D$63:$D$78</c:f>
              <c:numCache>
                <c:formatCode>General</c:formatCode>
                <c:ptCount val="16"/>
                <c:pt idx="0">
                  <c:v>0.93846262126241675</c:v>
                </c:pt>
                <c:pt idx="1">
                  <c:v>0.94104747888838358</c:v>
                </c:pt>
                <c:pt idx="2">
                  <c:v>1</c:v>
                </c:pt>
                <c:pt idx="3">
                  <c:v>0.99624278140679656</c:v>
                </c:pt>
                <c:pt idx="4">
                  <c:v>1</c:v>
                </c:pt>
                <c:pt idx="5">
                  <c:v>1</c:v>
                </c:pt>
                <c:pt idx="6">
                  <c:v>0.99280682299550305</c:v>
                </c:pt>
                <c:pt idx="7">
                  <c:v>1</c:v>
                </c:pt>
                <c:pt idx="8">
                  <c:v>0.94722172672136851</c:v>
                </c:pt>
                <c:pt idx="9">
                  <c:v>1</c:v>
                </c:pt>
                <c:pt idx="10">
                  <c:v>1</c:v>
                </c:pt>
                <c:pt idx="11">
                  <c:v>0.92728374940371949</c:v>
                </c:pt>
                <c:pt idx="12">
                  <c:v>0.99999589716658799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3"/>
          <c:order val="3"/>
          <c:tx>
            <c:strRef>
              <c:f>'CROWN sens'!$E$62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579D1C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'CROWN sens'!$A$63:$A$78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'CROWN sens'!$E$63:$E$78</c:f>
              <c:numCache>
                <c:formatCode>General</c:formatCode>
                <c:ptCount val="16"/>
                <c:pt idx="0">
                  <c:v>0.93272648359511823</c:v>
                </c:pt>
                <c:pt idx="1">
                  <c:v>0.91409086504114101</c:v>
                </c:pt>
                <c:pt idx="2">
                  <c:v>1</c:v>
                </c:pt>
                <c:pt idx="3">
                  <c:v>0.99578008141626029</c:v>
                </c:pt>
                <c:pt idx="4">
                  <c:v>1</c:v>
                </c:pt>
                <c:pt idx="5">
                  <c:v>1</c:v>
                </c:pt>
                <c:pt idx="6">
                  <c:v>0.97964631297964899</c:v>
                </c:pt>
                <c:pt idx="7">
                  <c:v>0.77258588511785398</c:v>
                </c:pt>
                <c:pt idx="8">
                  <c:v>0.93663039600428399</c:v>
                </c:pt>
                <c:pt idx="9">
                  <c:v>1</c:v>
                </c:pt>
                <c:pt idx="10">
                  <c:v>0.69882619038334104</c:v>
                </c:pt>
                <c:pt idx="11">
                  <c:v>0.91827993321672863</c:v>
                </c:pt>
                <c:pt idx="12">
                  <c:v>1.0027940295568121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4"/>
          <c:order val="4"/>
          <c:tx>
            <c:strRef>
              <c:f>'CROWN sens'!$F$62</c:f>
              <c:strCache>
                <c:ptCount val="1"/>
                <c:pt idx="0">
                  <c:v>DWF</c:v>
                </c:pt>
              </c:strCache>
            </c:strRef>
          </c:tx>
          <c:spPr>
            <a:solidFill>
              <a:srgbClr val="7E0021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'CROWN sens'!$A$63:$A$78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'CROWN sens'!$F$63:$F$78</c:f>
              <c:numCache>
                <c:formatCode>General</c:formatCode>
                <c:ptCount val="16"/>
                <c:pt idx="0">
                  <c:v>0.97551486429948464</c:v>
                </c:pt>
                <c:pt idx="1">
                  <c:v>0.95367951806686135</c:v>
                </c:pt>
                <c:pt idx="2">
                  <c:v>0.87899612382600301</c:v>
                </c:pt>
                <c:pt idx="3">
                  <c:v>0.91418749408312105</c:v>
                </c:pt>
                <c:pt idx="4">
                  <c:v>0.99357529392198696</c:v>
                </c:pt>
                <c:pt idx="5">
                  <c:v>0.90379219660183363</c:v>
                </c:pt>
                <c:pt idx="6">
                  <c:v>0.98230395714672458</c:v>
                </c:pt>
                <c:pt idx="7">
                  <c:v>0.71085919679270104</c:v>
                </c:pt>
                <c:pt idx="8">
                  <c:v>0.97417945058865896</c:v>
                </c:pt>
                <c:pt idx="9">
                  <c:v>0.89438784792758597</c:v>
                </c:pt>
                <c:pt idx="10">
                  <c:v>0.69067581796202071</c:v>
                </c:pt>
                <c:pt idx="11">
                  <c:v>0.87314159643822953</c:v>
                </c:pt>
                <c:pt idx="12">
                  <c:v>0.87700320841573265</c:v>
                </c:pt>
                <c:pt idx="13">
                  <c:v>0.85743890288118363</c:v>
                </c:pt>
                <c:pt idx="14">
                  <c:v>0.80120605259729405</c:v>
                </c:pt>
                <c:pt idx="15">
                  <c:v>0.95080837083388259</c:v>
                </c:pt>
              </c:numCache>
            </c:numRef>
          </c:val>
        </c:ser>
        <c:dLbls/>
        <c:gapWidth val="100"/>
        <c:axId val="57515392"/>
        <c:axId val="57590912"/>
      </c:barChart>
      <c:catAx>
        <c:axId val="57515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A3935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590912"/>
        <c:crossesAt val="0"/>
        <c:auto val="1"/>
        <c:lblAlgn val="ctr"/>
        <c:lblOffset val="100"/>
        <c:tickLblSkip val="1"/>
        <c:tickMarkSkip val="1"/>
      </c:catAx>
      <c:valAx>
        <c:axId val="57590912"/>
        <c:scaling>
          <c:orientation val="minMax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3A3935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Normalized IPC</a:t>
                </a:r>
              </a:p>
            </c:rich>
          </c:tx>
          <c:layout>
            <c:manualLayout>
              <c:xMode val="edge"/>
              <c:yMode val="edge"/>
              <c:x val="1.4960639987204699E-2"/>
              <c:y val="0.2748548803153014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A3935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515392"/>
        <c:crosses val="autoZero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27859077194790188"/>
          <c:y val="2.9239880884606488E-2"/>
          <c:w val="0.54254433733166496"/>
          <c:h val="9.6491606919200945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A3935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rtl="1">
              <a:defRPr/>
            </a:pPr>
            <a:r>
              <a:rPr lang="fa-IR"/>
              <a:t>(الف) پهناي </a:t>
            </a:r>
            <a:r>
              <a:rPr lang="en-US"/>
              <a:t>SIMD</a:t>
            </a:r>
            <a:r>
              <a:rPr lang="fa-IR"/>
              <a:t> 16 خط</a:t>
            </a:r>
            <a:endParaRPr lang="en-US"/>
          </a:p>
        </c:rich>
      </c:tx>
      <c:layout>
        <c:manualLayout>
          <c:xMode val="edge"/>
          <c:yMode val="edge"/>
          <c:x val="0.7592413289980946"/>
          <c:y val="8.5658976729910727E-2"/>
        </c:manualLayout>
      </c:layout>
      <c:overlay val="1"/>
    </c:title>
    <c:plotArea>
      <c:layout>
        <c:manualLayout>
          <c:layoutTarget val="inner"/>
          <c:xMode val="edge"/>
          <c:yMode val="edge"/>
          <c:x val="8.8119667042610261E-2"/>
          <c:y val="9.2062055305640225E-2"/>
          <c:w val="0.89850589073804399"/>
          <c:h val="0.68963438661927801"/>
        </c:manualLayout>
      </c:layout>
      <c:barChart>
        <c:barDir val="col"/>
        <c:grouping val="clustered"/>
        <c:ser>
          <c:idx val="0"/>
          <c:order val="0"/>
          <c:tx>
            <c:strRef>
              <c:f>'B - IPC'!$B$67</c:f>
              <c:strCache>
                <c:ptCount val="1"/>
                <c:pt idx="0">
                  <c:v>LWM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IPC'!$A$68:$A$84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IPC'!$B$68:$B$84</c:f>
              <c:numCache>
                <c:formatCode>General</c:formatCode>
                <c:ptCount val="17"/>
                <c:pt idx="0">
                  <c:v>2.1304571197905777</c:v>
                </c:pt>
                <c:pt idx="1">
                  <c:v>1.6242062125081658</c:v>
                </c:pt>
                <c:pt idx="2">
                  <c:v>1.8248416092910005</c:v>
                </c:pt>
                <c:pt idx="3">
                  <c:v>1.871790616254968</c:v>
                </c:pt>
                <c:pt idx="4">
                  <c:v>1.7848567365819921</c:v>
                </c:pt>
                <c:pt idx="5">
                  <c:v>1.7542048019234915</c:v>
                </c:pt>
                <c:pt idx="6">
                  <c:v>1.7729516424618048</c:v>
                </c:pt>
                <c:pt idx="7">
                  <c:v>0.94213745372605839</c:v>
                </c:pt>
                <c:pt idx="8">
                  <c:v>1.070605567527156</c:v>
                </c:pt>
                <c:pt idx="9">
                  <c:v>2.1131793980536844</c:v>
                </c:pt>
                <c:pt idx="10">
                  <c:v>1.0070035017508761</c:v>
                </c:pt>
                <c:pt idx="11">
                  <c:v>0.97461553475853879</c:v>
                </c:pt>
                <c:pt idx="12">
                  <c:v>1.130266977198195</c:v>
                </c:pt>
                <c:pt idx="13">
                  <c:v>1.5396949253569592</c:v>
                </c:pt>
                <c:pt idx="14">
                  <c:v>1.1683617943289075</c:v>
                </c:pt>
                <c:pt idx="15">
                  <c:v>1.8584289984912241</c:v>
                </c:pt>
                <c:pt idx="16">
                  <c:v>1.4187339632093878</c:v>
                </c:pt>
              </c:numCache>
            </c:numRef>
          </c:val>
        </c:ser>
        <c:ser>
          <c:idx val="1"/>
          <c:order val="1"/>
          <c:tx>
            <c:strRef>
              <c:f>'B - IPC'!$C$67</c:f>
              <c:strCache>
                <c:ptCount val="1"/>
                <c:pt idx="0">
                  <c:v>DWF</c:v>
                </c:pt>
              </c:strCache>
            </c:strRef>
          </c:tx>
          <c:spPr>
            <a:solidFill>
              <a:srgbClr val="FF420E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IPC'!$A$68:$A$84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IPC'!$C$68:$C$84</c:f>
              <c:numCache>
                <c:formatCode>General</c:formatCode>
                <c:ptCount val="17"/>
                <c:pt idx="0">
                  <c:v>2.0209477559907612</c:v>
                </c:pt>
                <c:pt idx="1">
                  <c:v>1.5822985092356121</c:v>
                </c:pt>
                <c:pt idx="2">
                  <c:v>1.7452774448243353</c:v>
                </c:pt>
                <c:pt idx="3">
                  <c:v>1.4608441251650577</c:v>
                </c:pt>
                <c:pt idx="4">
                  <c:v>1.7852552976479652</c:v>
                </c:pt>
                <c:pt idx="5">
                  <c:v>1.7576658009443558</c:v>
                </c:pt>
                <c:pt idx="6">
                  <c:v>1.7431930157385318</c:v>
                </c:pt>
                <c:pt idx="7">
                  <c:v>2.2926927410268791</c:v>
                </c:pt>
                <c:pt idx="8">
                  <c:v>0.99153436826596941</c:v>
                </c:pt>
                <c:pt idx="9">
                  <c:v>2.0110206393939167</c:v>
                </c:pt>
                <c:pt idx="10">
                  <c:v>1.4551720304596738</c:v>
                </c:pt>
                <c:pt idx="11">
                  <c:v>0.96208253289912993</c:v>
                </c:pt>
                <c:pt idx="12">
                  <c:v>1.0395606606786596</c:v>
                </c:pt>
                <c:pt idx="13">
                  <c:v>1.7447722777642312</c:v>
                </c:pt>
                <c:pt idx="14">
                  <c:v>1.0552565447098181</c:v>
                </c:pt>
                <c:pt idx="15">
                  <c:v>1.7519843687036698</c:v>
                </c:pt>
                <c:pt idx="16">
                  <c:v>1.4802279574649631</c:v>
                </c:pt>
              </c:numCache>
            </c:numRef>
          </c:val>
        </c:ser>
        <c:ser>
          <c:idx val="2"/>
          <c:order val="2"/>
          <c:tx>
            <c:strRef>
              <c:f>'B - IPC'!$D$67</c:f>
              <c:strCache>
                <c:ptCount val="1"/>
                <c:pt idx="0">
                  <c:v>CROWN</c:v>
                </c:pt>
              </c:strCache>
            </c:strRef>
          </c:tx>
          <c:spPr>
            <a:solidFill>
              <a:srgbClr val="FFD320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IPC'!$A$68:$A$84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IPC'!$D$68:$D$84</c:f>
              <c:numCache>
                <c:formatCode>General</c:formatCode>
                <c:ptCount val="17"/>
                <c:pt idx="0">
                  <c:v>2.0386539614194321</c:v>
                </c:pt>
                <c:pt idx="1">
                  <c:v>1.6202458870345071</c:v>
                </c:pt>
                <c:pt idx="2">
                  <c:v>1.8796559906216901</c:v>
                </c:pt>
                <c:pt idx="3">
                  <c:v>1.8026554568912374</c:v>
                </c:pt>
                <c:pt idx="4">
                  <c:v>1.7953247501279082</c:v>
                </c:pt>
                <c:pt idx="5">
                  <c:v>1.8332898581954398</c:v>
                </c:pt>
                <c:pt idx="6">
                  <c:v>1.7738661165701153</c:v>
                </c:pt>
                <c:pt idx="7">
                  <c:v>2.5417672621921996</c:v>
                </c:pt>
                <c:pt idx="8">
                  <c:v>1.0635032323321061</c:v>
                </c:pt>
                <c:pt idx="9">
                  <c:v>2.0774601399004267</c:v>
                </c:pt>
                <c:pt idx="10">
                  <c:v>1.4798510366294177</c:v>
                </c:pt>
                <c:pt idx="11">
                  <c:v>1.0477178636368409</c:v>
                </c:pt>
                <c:pt idx="12">
                  <c:v>1.1324996360958652</c:v>
                </c:pt>
                <c:pt idx="13">
                  <c:v>1.5608334010674898</c:v>
                </c:pt>
                <c:pt idx="14">
                  <c:v>1.1031323584700319</c:v>
                </c:pt>
                <c:pt idx="15">
                  <c:v>1.8580372789549147</c:v>
                </c:pt>
                <c:pt idx="16">
                  <c:v>1.5572777755712441</c:v>
                </c:pt>
              </c:numCache>
            </c:numRef>
          </c:val>
        </c:ser>
        <c:ser>
          <c:idx val="3"/>
          <c:order val="3"/>
          <c:tx>
            <c:strRef>
              <c:f>'B - IPC'!$E$67</c:f>
              <c:strCache>
                <c:ptCount val="1"/>
                <c:pt idx="0">
                  <c:v>SBR</c:v>
                </c:pt>
              </c:strCache>
            </c:strRef>
          </c:tx>
          <c:spPr>
            <a:solidFill>
              <a:srgbClr val="579D1C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IPC'!$A$68:$A$84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IPC'!$E$68:$E$84</c:f>
              <c:numCache>
                <c:formatCode>General</c:formatCode>
                <c:ptCount val="17"/>
                <c:pt idx="0">
                  <c:v>1.7231226529338988</c:v>
                </c:pt>
                <c:pt idx="1">
                  <c:v>1.5652812258715922</c:v>
                </c:pt>
                <c:pt idx="2">
                  <c:v>1.9254081841942361</c:v>
                </c:pt>
                <c:pt idx="3">
                  <c:v>1.8270706385453135</c:v>
                </c:pt>
                <c:pt idx="4">
                  <c:v>1.8114137603850873</c:v>
                </c:pt>
                <c:pt idx="5">
                  <c:v>1.8238633141664604</c:v>
                </c:pt>
                <c:pt idx="6">
                  <c:v>1.7581128496044645</c:v>
                </c:pt>
                <c:pt idx="7">
                  <c:v>1.3421857395783179</c:v>
                </c:pt>
                <c:pt idx="8">
                  <c:v>1.0695721007959893</c:v>
                </c:pt>
                <c:pt idx="9">
                  <c:v>2.0108850118344037</c:v>
                </c:pt>
                <c:pt idx="10">
                  <c:v>1.4630648657662164</c:v>
                </c:pt>
                <c:pt idx="11">
                  <c:v>1.0143307685195648</c:v>
                </c:pt>
                <c:pt idx="12">
                  <c:v>1.1113546652510082</c:v>
                </c:pt>
                <c:pt idx="13">
                  <c:v>1.4404345823511802</c:v>
                </c:pt>
                <c:pt idx="14">
                  <c:v>1.1100876585472041</c:v>
                </c:pt>
                <c:pt idx="15">
                  <c:v>1.7109681470166518</c:v>
                </c:pt>
                <c:pt idx="16">
                  <c:v>1.4704486225828799</c:v>
                </c:pt>
              </c:numCache>
            </c:numRef>
          </c:val>
        </c:ser>
        <c:dLbls/>
        <c:gapWidth val="100"/>
        <c:axId val="57206656"/>
        <c:axId val="57208192"/>
      </c:barChart>
      <c:catAx>
        <c:axId val="572066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208192"/>
        <c:crossesAt val="0"/>
        <c:auto val="1"/>
        <c:lblAlgn val="ctr"/>
        <c:lblOffset val="100"/>
        <c:tickLblSkip val="1"/>
        <c:tickMarkSkip val="1"/>
      </c:catAx>
      <c:valAx>
        <c:axId val="57208192"/>
        <c:scaling>
          <c:orientation val="minMax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Normalized IPC</a:t>
                </a:r>
              </a:p>
            </c:rich>
          </c:tx>
          <c:layout>
            <c:manualLayout>
              <c:xMode val="edge"/>
              <c:yMode val="edge"/>
              <c:x val="5.5588673283664294E-4"/>
              <c:y val="0.2284364035087730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206656"/>
        <c:crosses val="autoZero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2795252385790136E-2"/>
          <c:y val="0"/>
          <c:w val="0.89916617046321257"/>
          <c:h val="0.10608224187731766"/>
        </c:manualLayout>
      </c:layout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8119667042610261E-2"/>
          <c:y val="4.2337971405844839E-2"/>
          <c:w val="0.89850589073804399"/>
          <c:h val="0.74025392051152461"/>
        </c:manualLayout>
      </c:layout>
      <c:barChart>
        <c:barDir val="col"/>
        <c:grouping val="clustered"/>
        <c:ser>
          <c:idx val="0"/>
          <c:order val="0"/>
          <c:tx>
            <c:strRef>
              <c:f>'B - IPC'!$B$45</c:f>
              <c:strCache>
                <c:ptCount val="1"/>
                <c:pt idx="0">
                  <c:v>LWM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IPC'!$A$46:$A$62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IPC'!$B$46:$B$62</c:f>
              <c:numCache>
                <c:formatCode>General</c:formatCode>
                <c:ptCount val="17"/>
                <c:pt idx="0">
                  <c:v>1.3188646010446252</c:v>
                </c:pt>
                <c:pt idx="1">
                  <c:v>1.051234780542843</c:v>
                </c:pt>
                <c:pt idx="2">
                  <c:v>0.92798044554502013</c:v>
                </c:pt>
                <c:pt idx="3">
                  <c:v>1.0306358801652393</c:v>
                </c:pt>
                <c:pt idx="4">
                  <c:v>0.98313572418545658</c:v>
                </c:pt>
                <c:pt idx="5">
                  <c:v>0.88917809306703877</c:v>
                </c:pt>
                <c:pt idx="6">
                  <c:v>1.0185593118881633</c:v>
                </c:pt>
                <c:pt idx="7">
                  <c:v>0.56904876871076759</c:v>
                </c:pt>
                <c:pt idx="8">
                  <c:v>1.0094990984651755</c:v>
                </c:pt>
                <c:pt idx="9">
                  <c:v>1.0402921873724738</c:v>
                </c:pt>
                <c:pt idx="10">
                  <c:v>0.57934522816964062</c:v>
                </c:pt>
                <c:pt idx="11">
                  <c:v>0.95768570929599461</c:v>
                </c:pt>
                <c:pt idx="12">
                  <c:v>1.0173817739684388</c:v>
                </c:pt>
                <c:pt idx="13">
                  <c:v>0.72452247419328664</c:v>
                </c:pt>
                <c:pt idx="14">
                  <c:v>0.70865900231514434</c:v>
                </c:pt>
                <c:pt idx="15">
                  <c:v>1.0728851362115801</c:v>
                </c:pt>
                <c:pt idx="16">
                  <c:v>0.88560697923611653</c:v>
                </c:pt>
              </c:numCache>
            </c:numRef>
          </c:val>
        </c:ser>
        <c:ser>
          <c:idx val="1"/>
          <c:order val="1"/>
          <c:tx>
            <c:strRef>
              <c:f>'B - IPC'!$C$45</c:f>
              <c:strCache>
                <c:ptCount val="1"/>
                <c:pt idx="0">
                  <c:v>DWF</c:v>
                </c:pt>
              </c:strCache>
            </c:strRef>
          </c:tx>
          <c:spPr>
            <a:solidFill>
              <a:srgbClr val="FF420E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IPC'!$A$46:$A$62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IPC'!$C$46:$C$62</c:f>
              <c:numCache>
                <c:formatCode>General</c:formatCode>
                <c:ptCount val="17"/>
                <c:pt idx="0">
                  <c:v>1.2440398282589815</c:v>
                </c:pt>
                <c:pt idx="1">
                  <c:v>0.99515828235433867</c:v>
                </c:pt>
                <c:pt idx="2">
                  <c:v>0.82956745741279803</c:v>
                </c:pt>
                <c:pt idx="3">
                  <c:v>0.91979357214678203</c:v>
                </c:pt>
                <c:pt idx="4">
                  <c:v>0.99420543637294001</c:v>
                </c:pt>
                <c:pt idx="5">
                  <c:v>0.89212117087997467</c:v>
                </c:pt>
                <c:pt idx="6">
                  <c:v>1.0005829427095325</c:v>
                </c:pt>
                <c:pt idx="7">
                  <c:v>1.3073394495412844</c:v>
                </c:pt>
                <c:pt idx="8">
                  <c:v>0.94999780113461463</c:v>
                </c:pt>
                <c:pt idx="9">
                  <c:v>1.0102920913529618</c:v>
                </c:pt>
                <c:pt idx="10">
                  <c:v>0.77838919459729861</c:v>
                </c:pt>
                <c:pt idx="11">
                  <c:v>0.88568258631848262</c:v>
                </c:pt>
                <c:pt idx="12">
                  <c:v>0.91578402075537924</c:v>
                </c:pt>
                <c:pt idx="13">
                  <c:v>0.86074941071284028</c:v>
                </c:pt>
                <c:pt idx="14">
                  <c:v>0.63359518768427603</c:v>
                </c:pt>
                <c:pt idx="15">
                  <c:v>0.97835327854258358</c:v>
                </c:pt>
                <c:pt idx="16">
                  <c:v>0.92470523383644765</c:v>
                </c:pt>
              </c:numCache>
            </c:numRef>
          </c:val>
        </c:ser>
        <c:ser>
          <c:idx val="2"/>
          <c:order val="2"/>
          <c:tx>
            <c:strRef>
              <c:f>'B - IPC'!$D$45</c:f>
              <c:strCache>
                <c:ptCount val="1"/>
                <c:pt idx="0">
                  <c:v>CROWN</c:v>
                </c:pt>
              </c:strCache>
            </c:strRef>
          </c:tx>
          <c:spPr>
            <a:solidFill>
              <a:srgbClr val="FFD320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IPC'!$A$46:$A$62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IPC'!$D$46:$D$62</c:f>
              <c:numCache>
                <c:formatCode>General</c:formatCode>
                <c:ptCount val="17"/>
                <c:pt idx="0">
                  <c:v>1.3005590145686301</c:v>
                </c:pt>
                <c:pt idx="1">
                  <c:v>1.048683257112303</c:v>
                </c:pt>
                <c:pt idx="2">
                  <c:v>1.0045470881888607</c:v>
                </c:pt>
                <c:pt idx="3">
                  <c:v>1.0042460658776211</c:v>
                </c:pt>
                <c:pt idx="4">
                  <c:v>0.99825404539481988</c:v>
                </c:pt>
                <c:pt idx="5">
                  <c:v>0.9746955795236002</c:v>
                </c:pt>
                <c:pt idx="6">
                  <c:v>1.0025002992991676</c:v>
                </c:pt>
                <c:pt idx="7">
                  <c:v>1.9101883148237728</c:v>
                </c:pt>
                <c:pt idx="8">
                  <c:v>0.98007827960772231</c:v>
                </c:pt>
                <c:pt idx="9">
                  <c:v>1.0359449040044848</c:v>
                </c:pt>
                <c:pt idx="10">
                  <c:v>1.043466177533211</c:v>
                </c:pt>
                <c:pt idx="11">
                  <c:v>1.0365408914868124</c:v>
                </c:pt>
                <c:pt idx="12">
                  <c:v>1.019635838991686</c:v>
                </c:pt>
                <c:pt idx="13">
                  <c:v>0.79465712969736357</c:v>
                </c:pt>
                <c:pt idx="14">
                  <c:v>0.7289213843322716</c:v>
                </c:pt>
                <c:pt idx="15">
                  <c:v>1.0562239361253503</c:v>
                </c:pt>
                <c:pt idx="16">
                  <c:v>1.0172310350627314</c:v>
                </c:pt>
              </c:numCache>
            </c:numRef>
          </c:val>
        </c:ser>
        <c:ser>
          <c:idx val="3"/>
          <c:order val="3"/>
          <c:tx>
            <c:strRef>
              <c:f>'B - IPC'!$E$45</c:f>
              <c:strCache>
                <c:ptCount val="1"/>
                <c:pt idx="0">
                  <c:v>SBR</c:v>
                </c:pt>
              </c:strCache>
            </c:strRef>
          </c:tx>
          <c:spPr>
            <a:solidFill>
              <a:srgbClr val="579D1C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IPC'!$A$46:$A$62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IPC'!$E$46:$E$62</c:f>
              <c:numCache>
                <c:formatCode>General</c:formatCode>
                <c:ptCount val="17"/>
                <c:pt idx="0">
                  <c:v>0.92167068292742593</c:v>
                </c:pt>
                <c:pt idx="1">
                  <c:v>0.996498188513393</c:v>
                </c:pt>
                <c:pt idx="2">
                  <c:v>1.0345571175619421</c:v>
                </c:pt>
                <c:pt idx="3">
                  <c:v>0.99252183604491984</c:v>
                </c:pt>
                <c:pt idx="4">
                  <c:v>0.99125608448465541</c:v>
                </c:pt>
                <c:pt idx="5">
                  <c:v>0.91359599877513531</c:v>
                </c:pt>
                <c:pt idx="6">
                  <c:v>1.0019090683046672</c:v>
                </c:pt>
                <c:pt idx="7">
                  <c:v>0.70336391437308965</c:v>
                </c:pt>
                <c:pt idx="8">
                  <c:v>0.99989005673072684</c:v>
                </c:pt>
                <c:pt idx="9">
                  <c:v>1.0079984252800158</c:v>
                </c:pt>
                <c:pt idx="10">
                  <c:v>0.7234728475348845</c:v>
                </c:pt>
                <c:pt idx="11">
                  <c:v>0.99633255601327253</c:v>
                </c:pt>
                <c:pt idx="12">
                  <c:v>0.98684593583299796</c:v>
                </c:pt>
                <c:pt idx="13">
                  <c:v>0.59525319027879353</c:v>
                </c:pt>
                <c:pt idx="14">
                  <c:v>0.69971506025288799</c:v>
                </c:pt>
                <c:pt idx="15">
                  <c:v>0.98846301624042954</c:v>
                </c:pt>
                <c:pt idx="16">
                  <c:v>0.88407305104631351</c:v>
                </c:pt>
              </c:numCache>
            </c:numRef>
          </c:val>
        </c:ser>
        <c:dLbls/>
        <c:gapWidth val="100"/>
        <c:axId val="57810944"/>
        <c:axId val="57812480"/>
      </c:barChart>
      <c:catAx>
        <c:axId val="57810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812480"/>
        <c:crossesAt val="0"/>
        <c:auto val="1"/>
        <c:lblAlgn val="ctr"/>
        <c:lblOffset val="100"/>
        <c:tickLblSkip val="1"/>
        <c:tickMarkSkip val="1"/>
      </c:catAx>
      <c:valAx>
        <c:axId val="57812480"/>
        <c:scaling>
          <c:orientation val="minMax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Normalized IPC</a:t>
                </a:r>
              </a:p>
            </c:rich>
          </c:tx>
          <c:layout>
            <c:manualLayout>
              <c:xMode val="edge"/>
              <c:yMode val="edge"/>
              <c:x val="5.5588673283664283E-4"/>
              <c:y val="0.2284364035087730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810944"/>
        <c:crosses val="autoZero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t"/>
      <c:layout/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8119667042610261E-2"/>
          <c:y val="4.2494843530067654E-2"/>
          <c:w val="0.89850589073804399"/>
          <c:h val="0.73929150030350099"/>
        </c:manualLayout>
      </c:layout>
      <c:barChart>
        <c:barDir val="col"/>
        <c:grouping val="clustered"/>
        <c:ser>
          <c:idx val="0"/>
          <c:order val="0"/>
          <c:tx>
            <c:strRef>
              <c:f>'B - IPC'!$B$88</c:f>
              <c:strCache>
                <c:ptCount val="1"/>
                <c:pt idx="0">
                  <c:v>LWM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IPC'!$A$89:$A$105</c:f>
              <c:strCache>
                <c:ptCount val="17"/>
                <c:pt idx="0">
                  <c:v>BFS</c:v>
                </c:pt>
                <c:pt idx="1">
                  <c:v>BKP*</c:v>
                </c:pt>
                <c:pt idx="2">
                  <c:v>CP*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MU2*</c:v>
                </c:pt>
                <c:pt idx="9">
                  <c:v>MTM*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SCN*</c:v>
                </c:pt>
                <c:pt idx="16">
                  <c:v>hmean</c:v>
                </c:pt>
              </c:strCache>
            </c:strRef>
          </c:cat>
          <c:val>
            <c:numRef>
              <c:f>'B - IPC'!$B$89:$B$105</c:f>
              <c:numCache>
                <c:formatCode>General</c:formatCode>
                <c:ptCount val="17"/>
                <c:pt idx="0">
                  <c:v>1.6584506611540009</c:v>
                </c:pt>
                <c:pt idx="1">
                  <c:v>1.350428223555266</c:v>
                </c:pt>
                <c:pt idx="2">
                  <c:v>1.0176802982091862</c:v>
                </c:pt>
                <c:pt idx="3">
                  <c:v>0.97054405369062913</c:v>
                </c:pt>
                <c:pt idx="4">
                  <c:v>0.98253273986304213</c:v>
                </c:pt>
                <c:pt idx="5">
                  <c:v>0.94408530200099061</c:v>
                </c:pt>
                <c:pt idx="6">
                  <c:v>1.0250729829537621</c:v>
                </c:pt>
                <c:pt idx="7">
                  <c:v>0.8671334299050375</c:v>
                </c:pt>
                <c:pt idx="8">
                  <c:v>1.0632393684858612</c:v>
                </c:pt>
                <c:pt idx="9">
                  <c:v>0.83283363179398062</c:v>
                </c:pt>
                <c:pt idx="10">
                  <c:v>0.89389139013951868</c:v>
                </c:pt>
                <c:pt idx="11">
                  <c:v>0.96243181327882621</c:v>
                </c:pt>
                <c:pt idx="12">
                  <c:v>1.0214874688540871</c:v>
                </c:pt>
                <c:pt idx="13">
                  <c:v>1.4286867701644494</c:v>
                </c:pt>
                <c:pt idx="14">
                  <c:v>1.0241803035399806</c:v>
                </c:pt>
                <c:pt idx="15">
                  <c:v>1.0471056799332765</c:v>
                </c:pt>
                <c:pt idx="16">
                  <c:v>1.0341584248804789</c:v>
                </c:pt>
              </c:numCache>
            </c:numRef>
          </c:val>
        </c:ser>
        <c:ser>
          <c:idx val="1"/>
          <c:order val="1"/>
          <c:tx>
            <c:strRef>
              <c:f>'B - IPC'!$C$88</c:f>
              <c:strCache>
                <c:ptCount val="1"/>
                <c:pt idx="0">
                  <c:v>DWF</c:v>
                </c:pt>
              </c:strCache>
            </c:strRef>
          </c:tx>
          <c:spPr>
            <a:solidFill>
              <a:srgbClr val="FF420E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IPC'!$A$89:$A$105</c:f>
              <c:strCache>
                <c:ptCount val="17"/>
                <c:pt idx="0">
                  <c:v>BFS</c:v>
                </c:pt>
                <c:pt idx="1">
                  <c:v>BKP*</c:v>
                </c:pt>
                <c:pt idx="2">
                  <c:v>CP*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MU2*</c:v>
                </c:pt>
                <c:pt idx="9">
                  <c:v>MTM*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SCN*</c:v>
                </c:pt>
                <c:pt idx="16">
                  <c:v>hmean</c:v>
                </c:pt>
              </c:strCache>
            </c:strRef>
          </c:cat>
          <c:val>
            <c:numRef>
              <c:f>'B - IPC'!$C$89:$C$105</c:f>
              <c:numCache>
                <c:formatCode>General</c:formatCode>
                <c:ptCount val="17"/>
                <c:pt idx="0">
                  <c:v>1.5258834754314932</c:v>
                </c:pt>
                <c:pt idx="1">
                  <c:v>1.2502773653263661</c:v>
                </c:pt>
                <c:pt idx="2">
                  <c:v>0.96905477392513562</c:v>
                </c:pt>
                <c:pt idx="3">
                  <c:v>0.88958290428483056</c:v>
                </c:pt>
                <c:pt idx="4">
                  <c:v>0.9946502819498122</c:v>
                </c:pt>
                <c:pt idx="5">
                  <c:v>0.95167265867481021</c:v>
                </c:pt>
                <c:pt idx="6">
                  <c:v>1.0058395572213878</c:v>
                </c:pt>
                <c:pt idx="7">
                  <c:v>1.6552390149686143</c:v>
                </c:pt>
                <c:pt idx="8">
                  <c:v>1.0024847178855698</c:v>
                </c:pt>
                <c:pt idx="9">
                  <c:v>0.96056718725244383</c:v>
                </c:pt>
                <c:pt idx="10">
                  <c:v>0.98443666277582786</c:v>
                </c:pt>
                <c:pt idx="11">
                  <c:v>0.85950710374654549</c:v>
                </c:pt>
                <c:pt idx="12">
                  <c:v>0.91810016354279944</c:v>
                </c:pt>
                <c:pt idx="13">
                  <c:v>1.3429840960199328</c:v>
                </c:pt>
                <c:pt idx="14">
                  <c:v>0.85181154401725456</c:v>
                </c:pt>
                <c:pt idx="15">
                  <c:v>0.95619769653919617</c:v>
                </c:pt>
                <c:pt idx="16">
                  <c:v>1.0297887931103724</c:v>
                </c:pt>
              </c:numCache>
            </c:numRef>
          </c:val>
        </c:ser>
        <c:ser>
          <c:idx val="2"/>
          <c:order val="2"/>
          <c:tx>
            <c:strRef>
              <c:f>'B - IPC'!$D$88</c:f>
              <c:strCache>
                <c:ptCount val="1"/>
                <c:pt idx="0">
                  <c:v>CROWN</c:v>
                </c:pt>
              </c:strCache>
            </c:strRef>
          </c:tx>
          <c:spPr>
            <a:solidFill>
              <a:srgbClr val="FFD320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IPC'!$A$89:$A$105</c:f>
              <c:strCache>
                <c:ptCount val="17"/>
                <c:pt idx="0">
                  <c:v>BFS</c:v>
                </c:pt>
                <c:pt idx="1">
                  <c:v>BKP*</c:v>
                </c:pt>
                <c:pt idx="2">
                  <c:v>CP*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MU2*</c:v>
                </c:pt>
                <c:pt idx="9">
                  <c:v>MTM*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SCN*</c:v>
                </c:pt>
                <c:pt idx="16">
                  <c:v>hmean</c:v>
                </c:pt>
              </c:strCache>
            </c:strRef>
          </c:cat>
          <c:val>
            <c:numRef>
              <c:f>'B - IPC'!$D$89:$D$105</c:f>
              <c:numCache>
                <c:formatCode>General</c:formatCode>
                <c:ptCount val="17"/>
                <c:pt idx="0">
                  <c:v>1.5641827011290381</c:v>
                </c:pt>
                <c:pt idx="1">
                  <c:v>1.3282033616439983</c:v>
                </c:pt>
                <c:pt idx="2">
                  <c:v>1.0555717589412896</c:v>
                </c:pt>
                <c:pt idx="3">
                  <c:v>0.88277466170787555</c:v>
                </c:pt>
                <c:pt idx="4">
                  <c:v>0.99863974965222346</c:v>
                </c:pt>
                <c:pt idx="5">
                  <c:v>1.052977290856234</c:v>
                </c:pt>
                <c:pt idx="6">
                  <c:v>1.0239595900061698</c:v>
                </c:pt>
                <c:pt idx="7">
                  <c:v>2.3285047481088212</c:v>
                </c:pt>
                <c:pt idx="8">
                  <c:v>1.053520383482113</c:v>
                </c:pt>
                <c:pt idx="9">
                  <c:v>0.83157697644161299</c:v>
                </c:pt>
                <c:pt idx="10">
                  <c:v>1.425323772997598</c:v>
                </c:pt>
                <c:pt idx="11">
                  <c:v>1.037691462149297</c:v>
                </c:pt>
                <c:pt idx="12">
                  <c:v>1.0434822628843468</c:v>
                </c:pt>
                <c:pt idx="13">
                  <c:v>1.5662738085561789</c:v>
                </c:pt>
                <c:pt idx="14">
                  <c:v>1.0631616439440319</c:v>
                </c:pt>
                <c:pt idx="15">
                  <c:v>1.038235762681686</c:v>
                </c:pt>
                <c:pt idx="16">
                  <c:v>1.130980092790173</c:v>
                </c:pt>
              </c:numCache>
            </c:numRef>
          </c:val>
        </c:ser>
        <c:ser>
          <c:idx val="3"/>
          <c:order val="3"/>
          <c:tx>
            <c:strRef>
              <c:f>'B - IPC'!$E$88</c:f>
              <c:strCache>
                <c:ptCount val="1"/>
                <c:pt idx="0">
                  <c:v>SBR</c:v>
                </c:pt>
              </c:strCache>
            </c:strRef>
          </c:tx>
          <c:spPr>
            <a:solidFill>
              <a:srgbClr val="579D1C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IPC'!$A$89:$A$105</c:f>
              <c:strCache>
                <c:ptCount val="17"/>
                <c:pt idx="0">
                  <c:v>BFS</c:v>
                </c:pt>
                <c:pt idx="1">
                  <c:v>BKP*</c:v>
                </c:pt>
                <c:pt idx="2">
                  <c:v>CP*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MU2*</c:v>
                </c:pt>
                <c:pt idx="9">
                  <c:v>MTM*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SCN*</c:v>
                </c:pt>
                <c:pt idx="16">
                  <c:v>hmean</c:v>
                </c:pt>
              </c:strCache>
            </c:strRef>
          </c:cat>
          <c:val>
            <c:numRef>
              <c:f>'B - IPC'!$E$89:$E$105</c:f>
              <c:numCache>
                <c:formatCode>General</c:formatCode>
                <c:ptCount val="17"/>
                <c:pt idx="0">
                  <c:v>1</c:v>
                </c:pt>
                <c:pt idx="1">
                  <c:v>1.2337874918334619</c:v>
                </c:pt>
                <c:pt idx="2">
                  <c:v>1.066374503941186</c:v>
                </c:pt>
                <c:pt idx="3">
                  <c:v>0.97433341005730068</c:v>
                </c:pt>
                <c:pt idx="4">
                  <c:v>0.99297761115354255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1.0462421390562628</c:v>
                </c:pt>
                <c:pt idx="9">
                  <c:v>0.77096345977502634</c:v>
                </c:pt>
                <c:pt idx="10">
                  <c:v>1</c:v>
                </c:pt>
                <c:pt idx="11">
                  <c:v>1.002095682278122</c:v>
                </c:pt>
                <c:pt idx="12">
                  <c:v>1.0069891000008562</c:v>
                </c:pt>
                <c:pt idx="13">
                  <c:v>1</c:v>
                </c:pt>
                <c:pt idx="14">
                  <c:v>1</c:v>
                </c:pt>
                <c:pt idx="15">
                  <c:v>0.98526272385646041</c:v>
                </c:pt>
                <c:pt idx="16">
                  <c:v>0.9974757744480236</c:v>
                </c:pt>
              </c:numCache>
            </c:numRef>
          </c:val>
        </c:ser>
        <c:dLbls/>
        <c:gapWidth val="100"/>
        <c:axId val="57927168"/>
        <c:axId val="57928704"/>
      </c:barChart>
      <c:catAx>
        <c:axId val="57927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928704"/>
        <c:crossesAt val="0"/>
        <c:auto val="1"/>
        <c:lblAlgn val="ctr"/>
        <c:lblOffset val="100"/>
        <c:tickLblSkip val="1"/>
        <c:tickMarkSkip val="1"/>
      </c:catAx>
      <c:valAx>
        <c:axId val="57928704"/>
        <c:scaling>
          <c:orientation val="minMax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Normalized IPC</a:t>
                </a:r>
              </a:p>
            </c:rich>
          </c:tx>
          <c:layout>
            <c:manualLayout>
              <c:xMode val="edge"/>
              <c:yMode val="edge"/>
              <c:x val="5.5588673283664283E-4"/>
              <c:y val="0.207742690058480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7927168"/>
        <c:crosses val="autoZero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t"/>
      <c:layout/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NNC</a:t>
            </a:r>
          </a:p>
        </c:rich>
      </c:tx>
      <c:layout>
        <c:manualLayout>
          <c:xMode val="edge"/>
          <c:yMode val="edge"/>
          <c:x val="0.27433747040270201"/>
          <c:y val="7.5928225317989109E-2"/>
        </c:manualLayout>
      </c:layout>
      <c:overlay val="1"/>
    </c:title>
    <c:plotArea>
      <c:layout>
        <c:manualLayout>
          <c:layoutTarget val="inner"/>
          <c:xMode val="edge"/>
          <c:yMode val="edge"/>
          <c:x val="0.27853438960866378"/>
          <c:y val="6.3132410172866332E-2"/>
          <c:w val="0.69190803174013904"/>
          <c:h val="0.64544312283833105"/>
        </c:manualLayout>
      </c:layout>
      <c:barChart>
        <c:barDir val="col"/>
        <c:grouping val="clustered"/>
        <c:ser>
          <c:idx val="0"/>
          <c:order val="0"/>
          <c:tx>
            <c:strRef>
              <c:f>'SIMD-width'!$B$41</c:f>
              <c:strCache>
                <c:ptCount val="1"/>
                <c:pt idx="0">
                  <c:v>SIMD-Width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'SIMD-width'!$B$42:$B$44</c:f>
              <c:numCache>
                <c:formatCode>0.00</c:formatCode>
                <c:ptCount val="3"/>
                <c:pt idx="0">
                  <c:v>0.96027680638330504</c:v>
                </c:pt>
                <c:pt idx="1">
                  <c:v>1.0285097440443938</c:v>
                </c:pt>
                <c:pt idx="2">
                  <c:v>1.021006747771265</c:v>
                </c:pt>
              </c:numCache>
            </c:numRef>
          </c:val>
        </c:ser>
        <c:ser>
          <c:idx val="1"/>
          <c:order val="1"/>
          <c:tx>
            <c:strRef>
              <c:f>'SIMD-width'!$C$41</c:f>
              <c:strCache>
                <c:ptCount val="1"/>
                <c:pt idx="0">
                  <c:v>2XSIMD-width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'SIMD-width'!$C$42:$C$44</c:f>
              <c:numCache>
                <c:formatCode>0.00</c:formatCode>
                <c:ptCount val="3"/>
                <c:pt idx="0">
                  <c:v>1.0221908913296878</c:v>
                </c:pt>
                <c:pt idx="1">
                  <c:v>1.0187431249897612</c:v>
                </c:pt>
                <c:pt idx="2">
                  <c:v>1.017345548276938</c:v>
                </c:pt>
              </c:numCache>
            </c:numRef>
          </c:val>
        </c:ser>
        <c:ser>
          <c:idx val="2"/>
          <c:order val="2"/>
          <c:tx>
            <c:strRef>
              <c:f>'SIMD-width'!$D$41</c:f>
              <c:strCache>
                <c:ptCount val="1"/>
                <c:pt idx="0">
                  <c:v>4XSIMD-width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'SIMD-width'!$D$42:$D$44</c:f>
              <c:numCache>
                <c:formatCode>0.00</c:formatCode>
                <c:ptCount val="3"/>
                <c:pt idx="0">
                  <c:v>1</c:v>
                </c:pt>
                <c:pt idx="1">
                  <c:v>1.0056375084141898</c:v>
                </c:pt>
                <c:pt idx="2">
                  <c:v>1.0036263113825346</c:v>
                </c:pt>
              </c:numCache>
            </c:numRef>
          </c:val>
        </c:ser>
        <c:ser>
          <c:idx val="3"/>
          <c:order val="3"/>
          <c:tx>
            <c:strRef>
              <c:f>'SIMD-width'!$E$41</c:f>
              <c:strCache>
                <c:ptCount val="1"/>
                <c:pt idx="0">
                  <c:v>8XSIMD-width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'SIMD-width'!$E$42:$E$44</c:f>
              <c:numCache>
                <c:formatCode>0.00</c:formatCode>
                <c:ptCount val="3"/>
                <c:pt idx="0">
                  <c:v>0.6038188116698856</c:v>
                </c:pt>
                <c:pt idx="1">
                  <c:v>0.61408412549869862</c:v>
                </c:pt>
                <c:pt idx="2">
                  <c:v>0.57582212809272759</c:v>
                </c:pt>
              </c:numCache>
            </c:numRef>
          </c:val>
        </c:ser>
        <c:ser>
          <c:idx val="4"/>
          <c:order val="4"/>
          <c:tx>
            <c:strRef>
              <c:f>'SIMD-width'!$F$41</c:f>
              <c:strCache>
                <c:ptCount val="1"/>
                <c:pt idx="0">
                  <c:v>DWSA-2XSIMD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'SIMD-width'!$F$42:$F$44</c:f>
              <c:numCache>
                <c:formatCode>0.00</c:formatCode>
                <c:ptCount val="3"/>
                <c:pt idx="0">
                  <c:v>0.96708819714656302</c:v>
                </c:pt>
                <c:pt idx="1">
                  <c:v>0.98451378285637858</c:v>
                </c:pt>
                <c:pt idx="2">
                  <c:v>0.97459940238718146</c:v>
                </c:pt>
              </c:numCache>
            </c:numRef>
          </c:val>
        </c:ser>
        <c:ser>
          <c:idx val="5"/>
          <c:order val="5"/>
          <c:tx>
            <c:strRef>
              <c:f>'SIMD-width'!$G$41</c:f>
              <c:strCache>
                <c:ptCount val="1"/>
                <c:pt idx="0">
                  <c:v>DWSA-4XSIMD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'SIMD-width'!$G$42:$G$44</c:f>
              <c:numCache>
                <c:formatCode>0.00</c:formatCode>
                <c:ptCount val="3"/>
                <c:pt idx="0">
                  <c:v>0.89754387693116</c:v>
                </c:pt>
                <c:pt idx="1">
                  <c:v>0.98197721190628251</c:v>
                </c:pt>
                <c:pt idx="2">
                  <c:v>0.95993613423303603</c:v>
                </c:pt>
              </c:numCache>
            </c:numRef>
          </c:val>
        </c:ser>
        <c:ser>
          <c:idx val="6"/>
          <c:order val="6"/>
          <c:tx>
            <c:strRef>
              <c:f>'SIMD-width'!$H$41</c:f>
              <c:strCache>
                <c:ptCount val="1"/>
                <c:pt idx="0">
                  <c:v>DWSA-8XSIMD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'SIMD-width'!$H$42:$H$44</c:f>
              <c:numCache>
                <c:formatCode>0.00</c:formatCode>
                <c:ptCount val="3"/>
                <c:pt idx="0">
                  <c:v>0.94437808862401662</c:v>
                </c:pt>
                <c:pt idx="1">
                  <c:v>0.92054540379911465</c:v>
                </c:pt>
                <c:pt idx="2">
                  <c:v>0.91068438161848464</c:v>
                </c:pt>
              </c:numCache>
            </c:numRef>
          </c:val>
        </c:ser>
        <c:dLbls/>
        <c:axId val="58092160"/>
        <c:axId val="58110336"/>
      </c:barChart>
      <c:catAx>
        <c:axId val="58092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8110336"/>
        <c:crosses val="autoZero"/>
        <c:auto val="1"/>
        <c:lblAlgn val="ctr"/>
        <c:lblOffset val="100"/>
      </c:catAx>
      <c:valAx>
        <c:axId val="58110336"/>
        <c:scaling>
          <c:orientation val="minMax"/>
          <c:max val="1.2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Normalized IPC</a:t>
                </a:r>
              </a:p>
            </c:rich>
          </c:tx>
          <c:layout/>
        </c:title>
        <c:numFmt formatCode="0.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8092160"/>
        <c:crosses val="autoZero"/>
        <c:crossBetween val="between"/>
        <c:majorUnit val="0.2"/>
      </c:valAx>
    </c:plotArea>
    <c:plotVisOnly val="1"/>
    <c:dispBlanksAs val="gap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MP</a:t>
            </a:r>
          </a:p>
        </c:rich>
      </c:tx>
      <c:layout>
        <c:manualLayout>
          <c:xMode val="edge"/>
          <c:yMode val="edge"/>
          <c:x val="0.22098326332277801"/>
          <c:y val="7.161821118514040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6125141921972988"/>
          <c:y val="6.3132410172866332E-2"/>
          <c:w val="0.83726925434304955"/>
          <c:h val="0.64544312283833105"/>
        </c:manualLayout>
      </c:layout>
      <c:barChart>
        <c:barDir val="col"/>
        <c:grouping val="clustered"/>
        <c:ser>
          <c:idx val="0"/>
          <c:order val="0"/>
          <c:tx>
            <c:strRef>
              <c:f>'SIMD-width'!$B$41</c:f>
              <c:strCache>
                <c:ptCount val="1"/>
                <c:pt idx="0">
                  <c:v>SIMD-Width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'SIMD-width'!$A$60:$A$62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'SIMD-width'!$B$60:$B$62</c:f>
              <c:numCache>
                <c:formatCode>0.00</c:formatCode>
                <c:ptCount val="3"/>
                <c:pt idx="0">
                  <c:v>1.0179445575050659</c:v>
                </c:pt>
                <c:pt idx="1">
                  <c:v>1.0356278532533958</c:v>
                </c:pt>
                <c:pt idx="2">
                  <c:v>1.0280695964651738</c:v>
                </c:pt>
              </c:numCache>
            </c:numRef>
          </c:val>
        </c:ser>
        <c:ser>
          <c:idx val="1"/>
          <c:order val="1"/>
          <c:tx>
            <c:strRef>
              <c:f>'SIMD-width'!$C$41</c:f>
              <c:strCache>
                <c:ptCount val="1"/>
                <c:pt idx="0">
                  <c:v>2XSIMD-width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'SIMD-width'!$A$60:$A$62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'SIMD-width'!$C$60:$C$62</c:f>
              <c:numCache>
                <c:formatCode>0.00</c:formatCode>
                <c:ptCount val="3"/>
                <c:pt idx="0">
                  <c:v>1.0186504226023501</c:v>
                </c:pt>
                <c:pt idx="1">
                  <c:v>1.0191912802742502</c:v>
                </c:pt>
                <c:pt idx="2">
                  <c:v>1.0144014813999958</c:v>
                </c:pt>
              </c:numCache>
            </c:numRef>
          </c:val>
        </c:ser>
        <c:ser>
          <c:idx val="2"/>
          <c:order val="2"/>
          <c:tx>
            <c:strRef>
              <c:f>'SIMD-width'!$D$41</c:f>
              <c:strCache>
                <c:ptCount val="1"/>
                <c:pt idx="0">
                  <c:v>4XSIMD-width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'SIMD-width'!$A$60:$A$62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'SIMD-width'!$D$60:$D$62</c:f>
              <c:numCache>
                <c:formatCode>0.00</c:formatCode>
                <c:ptCount val="3"/>
                <c:pt idx="0">
                  <c:v>1</c:v>
                </c:pt>
                <c:pt idx="1">
                  <c:v>1.006389454192105</c:v>
                </c:pt>
                <c:pt idx="2">
                  <c:v>0.99637442018223243</c:v>
                </c:pt>
              </c:numCache>
            </c:numRef>
          </c:val>
        </c:ser>
        <c:ser>
          <c:idx val="3"/>
          <c:order val="3"/>
          <c:tx>
            <c:strRef>
              <c:f>'SIMD-width'!$E$41</c:f>
              <c:strCache>
                <c:ptCount val="1"/>
                <c:pt idx="0">
                  <c:v>8XSIMD-width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'SIMD-width'!$A$60:$A$62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'SIMD-width'!$E$60:$E$62</c:f>
              <c:numCache>
                <c:formatCode>0.00</c:formatCode>
                <c:ptCount val="3"/>
                <c:pt idx="0">
                  <c:v>0.97827402233101379</c:v>
                </c:pt>
                <c:pt idx="1">
                  <c:v>0.99582897897071998</c:v>
                </c:pt>
                <c:pt idx="2">
                  <c:v>0.99849201547402999</c:v>
                </c:pt>
              </c:numCache>
            </c:numRef>
          </c:val>
        </c:ser>
        <c:ser>
          <c:idx val="4"/>
          <c:order val="4"/>
          <c:tx>
            <c:strRef>
              <c:f>'SIMD-width'!$F$41</c:f>
              <c:strCache>
                <c:ptCount val="1"/>
                <c:pt idx="0">
                  <c:v>DWSA-2XSIMD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'SIMD-width'!$A$60:$A$62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'SIMD-width'!$F$60:$F$62</c:f>
              <c:numCache>
                <c:formatCode>0.00</c:formatCode>
                <c:ptCount val="3"/>
                <c:pt idx="0">
                  <c:v>1.0172203582494181</c:v>
                </c:pt>
                <c:pt idx="1">
                  <c:v>1.032575215884715</c:v>
                </c:pt>
                <c:pt idx="2">
                  <c:v>1.0318510166290698</c:v>
                </c:pt>
              </c:numCache>
            </c:numRef>
          </c:val>
        </c:ser>
        <c:ser>
          <c:idx val="5"/>
          <c:order val="5"/>
          <c:tx>
            <c:strRef>
              <c:f>'SIMD-width'!$G$41</c:f>
              <c:strCache>
                <c:ptCount val="1"/>
                <c:pt idx="0">
                  <c:v>DWSA-4XSIMD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'SIMD-width'!$A$60:$A$62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'SIMD-width'!$G$60:$G$62</c:f>
              <c:numCache>
                <c:formatCode>0.00</c:formatCode>
                <c:ptCount val="3"/>
                <c:pt idx="0">
                  <c:v>1.0473296298333419</c:v>
                </c:pt>
                <c:pt idx="1">
                  <c:v>1.0433190326898039</c:v>
                </c:pt>
                <c:pt idx="2">
                  <c:v>1.0194525420310581</c:v>
                </c:pt>
              </c:numCache>
            </c:numRef>
          </c:val>
        </c:ser>
        <c:ser>
          <c:idx val="6"/>
          <c:order val="6"/>
          <c:tx>
            <c:strRef>
              <c:f>'SIMD-width'!$H$41</c:f>
              <c:strCache>
                <c:ptCount val="1"/>
                <c:pt idx="0">
                  <c:v>DWSA-8XSIMD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'SIMD-width'!$A$60:$A$62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'SIMD-width'!$H$60:$H$62</c:f>
              <c:numCache>
                <c:formatCode>0.00</c:formatCode>
                <c:ptCount val="3"/>
                <c:pt idx="0">
                  <c:v>1.0332398291256439</c:v>
                </c:pt>
                <c:pt idx="1">
                  <c:v>1.0121097116036899</c:v>
                </c:pt>
                <c:pt idx="2">
                  <c:v>0.98607062317804761</c:v>
                </c:pt>
              </c:numCache>
            </c:numRef>
          </c:val>
        </c:ser>
        <c:dLbls/>
        <c:axId val="58170752"/>
        <c:axId val="58184832"/>
      </c:barChart>
      <c:catAx>
        <c:axId val="58170752"/>
        <c:scaling>
          <c:orientation val="minMax"/>
        </c:scaling>
        <c:axPos val="b"/>
        <c:tickLblPos val="nextTo"/>
        <c:crossAx val="58184832"/>
        <c:crosses val="autoZero"/>
        <c:auto val="1"/>
        <c:lblAlgn val="ctr"/>
        <c:lblOffset val="100"/>
      </c:catAx>
      <c:valAx>
        <c:axId val="58184832"/>
        <c:scaling>
          <c:orientation val="minMax"/>
          <c:max val="1.4"/>
          <c:min val="0.60000000000000264"/>
        </c:scaling>
        <c:axPos val="l"/>
        <c:majorGridlines/>
        <c:numFmt formatCode="0.0" sourceLinked="0"/>
        <c:tickLblPos val="nextTo"/>
        <c:crossAx val="58170752"/>
        <c:crosses val="autoZero"/>
        <c:crossBetween val="between"/>
        <c:majorUnit val="0.2"/>
      </c:valAx>
    </c:plotArea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MU</a:t>
            </a:r>
          </a:p>
        </c:rich>
      </c:tx>
      <c:layout>
        <c:manualLayout>
          <c:xMode val="edge"/>
          <c:yMode val="edge"/>
          <c:x val="0.213682977127859"/>
          <c:y val="4.1336563698768425E-2"/>
        </c:manualLayout>
      </c:layout>
      <c:overlay val="1"/>
    </c:title>
    <c:plotArea>
      <c:layout>
        <c:manualLayout>
          <c:layoutTarget val="inner"/>
          <c:xMode val="edge"/>
          <c:yMode val="edge"/>
          <c:x val="0.202520171089725"/>
          <c:y val="6.3132410172866332E-2"/>
          <c:w val="0.79747982891027502"/>
          <c:h val="0.64544312283833105"/>
        </c:manualLayout>
      </c:layout>
      <c:barChart>
        <c:barDir val="col"/>
        <c:grouping val="clustered"/>
        <c:ser>
          <c:idx val="0"/>
          <c:order val="0"/>
          <c:tx>
            <c:strRef>
              <c:f>'SIMD-width'!$B$41</c:f>
              <c:strCache>
                <c:ptCount val="1"/>
                <c:pt idx="0">
                  <c:v>SIMD-Width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'SIMD-width'!$A$54:$A$56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'SIMD-width'!$B$54:$B$56</c:f>
              <c:numCache>
                <c:formatCode>0.00</c:formatCode>
                <c:ptCount val="3"/>
                <c:pt idx="0">
                  <c:v>1.7235358706446628</c:v>
                </c:pt>
                <c:pt idx="1">
                  <c:v>2.4487117619907313</c:v>
                </c:pt>
                <c:pt idx="2">
                  <c:v>3.0260515015456062</c:v>
                </c:pt>
              </c:numCache>
            </c:numRef>
          </c:val>
        </c:ser>
        <c:ser>
          <c:idx val="1"/>
          <c:order val="1"/>
          <c:tx>
            <c:strRef>
              <c:f>'SIMD-width'!$C$41</c:f>
              <c:strCache>
                <c:ptCount val="1"/>
                <c:pt idx="0">
                  <c:v>2XSIMD-width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'SIMD-width'!$A$54:$A$56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'SIMD-width'!$C$54:$C$56</c:f>
              <c:numCache>
                <c:formatCode>0.00</c:formatCode>
                <c:ptCount val="3"/>
                <c:pt idx="0">
                  <c:v>1.2098841844656119</c:v>
                </c:pt>
                <c:pt idx="1">
                  <c:v>1.9065607821744575</c:v>
                </c:pt>
                <c:pt idx="2">
                  <c:v>2.5849908382638862</c:v>
                </c:pt>
              </c:numCache>
            </c:numRef>
          </c:val>
        </c:ser>
        <c:ser>
          <c:idx val="2"/>
          <c:order val="2"/>
          <c:tx>
            <c:strRef>
              <c:f>'SIMD-width'!$D$41</c:f>
              <c:strCache>
                <c:ptCount val="1"/>
                <c:pt idx="0">
                  <c:v>4XSIMD-width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'SIMD-width'!$A$54:$A$56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'SIMD-width'!$D$54:$D$56</c:f>
              <c:numCache>
                <c:formatCode>0.00</c:formatCode>
                <c:ptCount val="3"/>
                <c:pt idx="0">
                  <c:v>1</c:v>
                </c:pt>
                <c:pt idx="1">
                  <c:v>1.5057872798735541</c:v>
                </c:pt>
                <c:pt idx="2">
                  <c:v>2.0465814835018787</c:v>
                </c:pt>
              </c:numCache>
            </c:numRef>
          </c:val>
        </c:ser>
        <c:ser>
          <c:idx val="3"/>
          <c:order val="3"/>
          <c:tx>
            <c:strRef>
              <c:f>'SIMD-width'!$E$41</c:f>
              <c:strCache>
                <c:ptCount val="1"/>
                <c:pt idx="0">
                  <c:v>8XSIMD-width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'SIMD-width'!$A$54:$A$56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'SIMD-width'!$E$54:$E$56</c:f>
              <c:numCache>
                <c:formatCode>0.00</c:formatCode>
                <c:ptCount val="3"/>
                <c:pt idx="0">
                  <c:v>0.74835298560697849</c:v>
                </c:pt>
                <c:pt idx="1">
                  <c:v>1.1743282559131658</c:v>
                </c:pt>
                <c:pt idx="2">
                  <c:v>1.6191725063992441</c:v>
                </c:pt>
              </c:numCache>
            </c:numRef>
          </c:val>
        </c:ser>
        <c:ser>
          <c:idx val="4"/>
          <c:order val="4"/>
          <c:tx>
            <c:strRef>
              <c:f>'SIMD-width'!$F$41</c:f>
              <c:strCache>
                <c:ptCount val="1"/>
                <c:pt idx="0">
                  <c:v>DWSA-2XSIMD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'SIMD-width'!$A$54:$A$56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'SIMD-width'!$F$54:$F$56</c:f>
              <c:numCache>
                <c:formatCode>0.00</c:formatCode>
                <c:ptCount val="3"/>
                <c:pt idx="0">
                  <c:v>1.7020057907767201</c:v>
                </c:pt>
                <c:pt idx="1">
                  <c:v>2.4660875889947271</c:v>
                </c:pt>
                <c:pt idx="2">
                  <c:v>3.0217398906186621</c:v>
                </c:pt>
              </c:numCache>
            </c:numRef>
          </c:val>
        </c:ser>
        <c:ser>
          <c:idx val="5"/>
          <c:order val="5"/>
          <c:tx>
            <c:strRef>
              <c:f>'SIMD-width'!$G$41</c:f>
              <c:strCache>
                <c:ptCount val="1"/>
                <c:pt idx="0">
                  <c:v>DWSA-4XSIMD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'SIMD-width'!$A$54:$A$56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'SIMD-width'!$G$54:$G$56</c:f>
              <c:numCache>
                <c:formatCode>0.00</c:formatCode>
                <c:ptCount val="3"/>
                <c:pt idx="0">
                  <c:v>1.721717510805254</c:v>
                </c:pt>
                <c:pt idx="1">
                  <c:v>2.3740715874281397</c:v>
                </c:pt>
                <c:pt idx="2">
                  <c:v>3.0325311568964812</c:v>
                </c:pt>
              </c:numCache>
            </c:numRef>
          </c:val>
        </c:ser>
        <c:ser>
          <c:idx val="6"/>
          <c:order val="6"/>
          <c:tx>
            <c:strRef>
              <c:f>'SIMD-width'!$H$41</c:f>
              <c:strCache>
                <c:ptCount val="1"/>
                <c:pt idx="0">
                  <c:v>DWSA-8XSIMD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'SIMD-width'!$A$54:$A$56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'SIMD-width'!$H$54:$H$56</c:f>
              <c:numCache>
                <c:formatCode>0.00</c:formatCode>
                <c:ptCount val="3"/>
                <c:pt idx="0">
                  <c:v>1.7099541213825131</c:v>
                </c:pt>
                <c:pt idx="1">
                  <c:v>2.4600240582994632</c:v>
                </c:pt>
                <c:pt idx="2">
                  <c:v>2.9427216650581181</c:v>
                </c:pt>
              </c:numCache>
            </c:numRef>
          </c:val>
        </c:ser>
        <c:dLbls/>
        <c:axId val="58249216"/>
        <c:axId val="58250752"/>
      </c:barChart>
      <c:catAx>
        <c:axId val="58249216"/>
        <c:scaling>
          <c:orientation val="minMax"/>
        </c:scaling>
        <c:axPos val="b"/>
        <c:tickLblPos val="nextTo"/>
        <c:crossAx val="58250752"/>
        <c:crosses val="autoZero"/>
        <c:auto val="1"/>
        <c:lblAlgn val="ctr"/>
        <c:lblOffset val="100"/>
      </c:catAx>
      <c:valAx>
        <c:axId val="58250752"/>
        <c:scaling>
          <c:orientation val="minMax"/>
          <c:max val="3.5"/>
          <c:min val="0"/>
        </c:scaling>
        <c:axPos val="l"/>
        <c:majorGridlines/>
        <c:numFmt formatCode="0.0" sourceLinked="0"/>
        <c:tickLblPos val="nextTo"/>
        <c:crossAx val="58249216"/>
        <c:crosses val="autoZero"/>
        <c:crossBetween val="between"/>
        <c:majorUnit val="0.5"/>
      </c:valAx>
    </c:plotArea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7631233595800527E-2"/>
          <c:y val="2.1906824146981627E-2"/>
          <c:w val="0.96473753280839991"/>
          <c:h val="0.88305839895013127"/>
        </c:manualLayout>
      </c:layout>
      <c:radarChart>
        <c:radarStyle val="marker"/>
        <c:ser>
          <c:idx val="0"/>
          <c:order val="0"/>
          <c:tx>
            <c:strRef>
              <c:f>'spider chart'!$A$3</c:f>
              <c:strCache>
                <c:ptCount val="1"/>
                <c:pt idx="0">
                  <c:v>SBR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pPr>
              <a:ln w="28575">
                <a:solidFill>
                  <a:srgbClr val="0070C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chart'!$I$3:$L$3</c:f>
              <c:numCache>
                <c:formatCode>0.00</c:formatCode>
                <c:ptCount val="4"/>
                <c:pt idx="0" formatCode="General">
                  <c:v>0.42946015068777232</c:v>
                </c:pt>
                <c:pt idx="1">
                  <c:v>0.39884228604536137</c:v>
                </c:pt>
                <c:pt idx="2">
                  <c:v>0.1128</c:v>
                </c:pt>
                <c:pt idx="3">
                  <c:v>0.25629999999999997</c:v>
                </c:pt>
              </c:numCache>
            </c:numRef>
          </c:val>
        </c:ser>
        <c:ser>
          <c:idx val="1"/>
          <c:order val="1"/>
          <c:tx>
            <c:strRef>
              <c:f>'spider chart'!$A$4</c:f>
              <c:strCache>
                <c:ptCount val="1"/>
                <c:pt idx="0">
                  <c:v>LWM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pPr>
              <a:ln w="28575">
                <a:solidFill>
                  <a:srgbClr val="FF000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chart'!$I$4:$L$4</c:f>
              <c:numCache>
                <c:formatCode>0.00</c:formatCode>
                <c:ptCount val="4"/>
                <c:pt idx="0" formatCode="General">
                  <c:v>0.37239925347342234</c:v>
                </c:pt>
                <c:pt idx="1">
                  <c:v>0.63766210136297452</c:v>
                </c:pt>
                <c:pt idx="2">
                  <c:v>7.2676407162998433E-2</c:v>
                </c:pt>
                <c:pt idx="3">
                  <c:v>0.63197438043696252</c:v>
                </c:pt>
              </c:numCache>
            </c:numRef>
          </c:val>
        </c:ser>
        <c:ser>
          <c:idx val="2"/>
          <c:order val="2"/>
          <c:tx>
            <c:strRef>
              <c:f>'spider chart'!$A$5</c:f>
              <c:strCache>
                <c:ptCount val="1"/>
                <c:pt idx="0">
                  <c:v>DWF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pPr>
              <a:ln w="28575">
                <a:solidFill>
                  <a:srgbClr val="00B05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chart'!$I$5:$L$5</c:f>
              <c:numCache>
                <c:formatCode>0.00</c:formatCode>
                <c:ptCount val="4"/>
                <c:pt idx="0" formatCode="General">
                  <c:v>0.7108591967927006</c:v>
                </c:pt>
                <c:pt idx="1">
                  <c:v>0.45919692205069562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'spider chart'!$A$6</c:f>
              <c:strCache>
                <c:ptCount val="1"/>
                <c:pt idx="0">
                  <c:v>CROWN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ln w="28575">
                <a:solidFill>
                  <a:srgbClr val="7030A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chart'!$I$6:$L$6</c:f>
              <c:numCache>
                <c:formatCode>0.00</c:formatCode>
                <c:ptCount val="4"/>
                <c:pt idx="0" formatCode="General">
                  <c:v>1</c:v>
                </c:pt>
                <c:pt idx="1">
                  <c:v>0.46743743331069937</c:v>
                </c:pt>
                <c:pt idx="2">
                  <c:v>0</c:v>
                </c:pt>
                <c:pt idx="3">
                  <c:v>2.5869586373825106E-2</c:v>
                </c:pt>
              </c:numCache>
            </c:numRef>
          </c:val>
        </c:ser>
        <c:dLbls/>
        <c:axId val="41911808"/>
        <c:axId val="41913344"/>
      </c:radarChart>
      <c:catAx>
        <c:axId val="41911808"/>
        <c:scaling>
          <c:orientation val="minMax"/>
        </c:scaling>
        <c:delete val="1"/>
        <c:axPos val="b"/>
        <c:majorGridlines/>
        <c:tickLblPos val="nextTo"/>
        <c:crossAx val="41913344"/>
        <c:crosses val="autoZero"/>
        <c:auto val="1"/>
        <c:lblAlgn val="ctr"/>
        <c:lblOffset val="100"/>
      </c:catAx>
      <c:valAx>
        <c:axId val="41913344"/>
        <c:scaling>
          <c:orientation val="minMax"/>
        </c:scaling>
        <c:delete val="1"/>
        <c:axPos val="l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General" sourceLinked="1"/>
        <c:majorTickMark val="cross"/>
        <c:tickLblPos val="nextTo"/>
        <c:crossAx val="41911808"/>
        <c:crosses val="autoZero"/>
        <c:crossBetween val="between"/>
        <c:majorUnit val="0.2"/>
      </c:valAx>
    </c:plotArea>
    <c:plotVisOnly val="1"/>
    <c:dispBlanksAs val="gap"/>
  </c:chart>
  <c:spPr>
    <a:ln>
      <a:noFill/>
      <a:prstDash val="dash"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avg</a:t>
            </a:r>
            <a:endParaRPr lang="en-US" sz="1400" dirty="0"/>
          </a:p>
        </c:rich>
      </c:tx>
      <c:layout>
        <c:manualLayout>
          <c:xMode val="edge"/>
          <c:yMode val="edge"/>
          <c:x val="0.22106893091577401"/>
          <c:y val="7.3940036341611129E-2"/>
        </c:manualLayout>
      </c:layout>
      <c:overlay val="1"/>
    </c:title>
    <c:plotArea>
      <c:layout>
        <c:manualLayout>
          <c:layoutTarget val="inner"/>
          <c:xMode val="edge"/>
          <c:yMode val="edge"/>
          <c:x val="0.20568812208050297"/>
          <c:y val="6.3132410172866332E-2"/>
          <c:w val="0.79188125165837575"/>
          <c:h val="0.72769209883247865"/>
        </c:manualLayout>
      </c:layout>
      <c:barChart>
        <c:barDir val="col"/>
        <c:grouping val="clustered"/>
        <c:ser>
          <c:idx val="0"/>
          <c:order val="0"/>
          <c:tx>
            <c:strRef>
              <c:f>'SIMD-width'!$B$41</c:f>
              <c:strCache>
                <c:ptCount val="1"/>
                <c:pt idx="0">
                  <c:v>SIMD-Width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'SIMD-width'!$A$48:$A$50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'SIMD-width'!$B$48:$B$50</c:f>
              <c:numCache>
                <c:formatCode>0.00</c:formatCode>
                <c:ptCount val="3"/>
                <c:pt idx="0">
                  <c:v>1.0259863339056818</c:v>
                </c:pt>
                <c:pt idx="1">
                  <c:v>1.466717617923619</c:v>
                </c:pt>
                <c:pt idx="2">
                  <c:v>1.81437081822084</c:v>
                </c:pt>
              </c:numCache>
            </c:numRef>
          </c:val>
        </c:ser>
        <c:ser>
          <c:idx val="1"/>
          <c:order val="1"/>
          <c:tx>
            <c:strRef>
              <c:f>'SIMD-width'!$C$41</c:f>
              <c:strCache>
                <c:ptCount val="1"/>
                <c:pt idx="0">
                  <c:v>2XSIMD-width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'SIMD-width'!$A$48:$A$50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'SIMD-width'!$C$48:$C$50</c:f>
              <c:numCache>
                <c:formatCode>0.00</c:formatCode>
                <c:ptCount val="3"/>
                <c:pt idx="0">
                  <c:v>1.0273762691664459</c:v>
                </c:pt>
                <c:pt idx="1">
                  <c:v>1.4462646982431628</c:v>
                </c:pt>
                <c:pt idx="2">
                  <c:v>1.8383721431618099</c:v>
                </c:pt>
              </c:numCache>
            </c:numRef>
          </c:val>
        </c:ser>
        <c:ser>
          <c:idx val="2"/>
          <c:order val="2"/>
          <c:tx>
            <c:strRef>
              <c:f>'SIMD-width'!$D$41</c:f>
              <c:strCache>
                <c:ptCount val="1"/>
                <c:pt idx="0">
                  <c:v>4XSIMD-width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'SIMD-width'!$A$48:$A$50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'SIMD-width'!$D$48:$D$50</c:f>
              <c:numCache>
                <c:formatCode>0.00</c:formatCode>
                <c:ptCount val="3"/>
                <c:pt idx="0">
                  <c:v>1</c:v>
                </c:pt>
                <c:pt idx="1">
                  <c:v>1.4196894011044126</c:v>
                </c:pt>
                <c:pt idx="2">
                  <c:v>1.760621525418101</c:v>
                </c:pt>
              </c:numCache>
            </c:numRef>
          </c:val>
        </c:ser>
        <c:ser>
          <c:idx val="3"/>
          <c:order val="3"/>
          <c:tx>
            <c:strRef>
              <c:f>'SIMD-width'!$E$41</c:f>
              <c:strCache>
                <c:ptCount val="1"/>
                <c:pt idx="0">
                  <c:v>8XSIMD-width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'SIMD-width'!$A$48:$A$50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'SIMD-width'!$E$48:$E$50</c:f>
              <c:numCache>
                <c:formatCode>0.00</c:formatCode>
                <c:ptCount val="3"/>
                <c:pt idx="0">
                  <c:v>0.94163922651023979</c:v>
                </c:pt>
                <c:pt idx="1">
                  <c:v>1.3424071737858161</c:v>
                </c:pt>
                <c:pt idx="2">
                  <c:v>1.5547436681399058</c:v>
                </c:pt>
              </c:numCache>
            </c:numRef>
          </c:val>
        </c:ser>
        <c:ser>
          <c:idx val="4"/>
          <c:order val="4"/>
          <c:tx>
            <c:strRef>
              <c:f>'SIMD-width'!$F$41</c:f>
              <c:strCache>
                <c:ptCount val="1"/>
                <c:pt idx="0">
                  <c:v>DWSA-2XSIMD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'SIMD-width'!$A$48:$A$50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'SIMD-width'!$F$48:$F$50</c:f>
              <c:numCache>
                <c:formatCode>0.00</c:formatCode>
                <c:ptCount val="3"/>
                <c:pt idx="0">
                  <c:v>1.0656008580415119</c:v>
                </c:pt>
                <c:pt idx="1">
                  <c:v>1.5028972673933758</c:v>
                </c:pt>
                <c:pt idx="2">
                  <c:v>1.8670787048632258</c:v>
                </c:pt>
              </c:numCache>
            </c:numRef>
          </c:val>
        </c:ser>
        <c:ser>
          <c:idx val="5"/>
          <c:order val="5"/>
          <c:tx>
            <c:strRef>
              <c:f>'SIMD-width'!$G$41</c:f>
              <c:strCache>
                <c:ptCount val="1"/>
                <c:pt idx="0">
                  <c:v>DWSA-4XSIMD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'SIMD-width'!$A$48:$A$50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'SIMD-width'!$G$48:$G$50</c:f>
              <c:numCache>
                <c:formatCode>0.00</c:formatCode>
                <c:ptCount val="3"/>
                <c:pt idx="0">
                  <c:v>1.087187397255339</c:v>
                </c:pt>
                <c:pt idx="1">
                  <c:v>1.5373698231746518</c:v>
                </c:pt>
                <c:pt idx="2">
                  <c:v>1.9181801891059653</c:v>
                </c:pt>
              </c:numCache>
            </c:numRef>
          </c:val>
        </c:ser>
        <c:ser>
          <c:idx val="6"/>
          <c:order val="6"/>
          <c:tx>
            <c:strRef>
              <c:f>'SIMD-width'!$H$41</c:f>
              <c:strCache>
                <c:ptCount val="1"/>
                <c:pt idx="0">
                  <c:v>DWSA-8XSIMD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'SIMD-width'!$A$48:$A$50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'SIMD-width'!$H$48:$H$50</c:f>
              <c:numCache>
                <c:formatCode>0.00</c:formatCode>
                <c:ptCount val="3"/>
                <c:pt idx="0">
                  <c:v>1.1065509017849671</c:v>
                </c:pt>
                <c:pt idx="1">
                  <c:v>1.5584569013583873</c:v>
                </c:pt>
                <c:pt idx="2">
                  <c:v>1.8868804172154579</c:v>
                </c:pt>
              </c:numCache>
            </c:numRef>
          </c:val>
        </c:ser>
        <c:dLbls/>
        <c:axId val="58323328"/>
        <c:axId val="58324864"/>
      </c:barChart>
      <c:catAx>
        <c:axId val="58323328"/>
        <c:scaling>
          <c:orientation val="minMax"/>
        </c:scaling>
        <c:axPos val="b"/>
        <c:tickLblPos val="nextTo"/>
        <c:crossAx val="58324864"/>
        <c:crosses val="autoZero"/>
        <c:auto val="1"/>
        <c:lblAlgn val="ctr"/>
        <c:lblOffset val="100"/>
      </c:catAx>
      <c:valAx>
        <c:axId val="58324864"/>
        <c:scaling>
          <c:orientation val="minMax"/>
          <c:max val="2"/>
          <c:min val="0"/>
        </c:scaling>
        <c:axPos val="l"/>
        <c:majorGridlines/>
        <c:numFmt formatCode="0.0" sourceLinked="0"/>
        <c:tickLblPos val="nextTo"/>
        <c:crossAx val="58323328"/>
        <c:crosses val="autoZero"/>
        <c:crossBetween val="between"/>
        <c:majorUnit val="0.4"/>
      </c:valAx>
    </c:plotArea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'SIMD-width'!$B$41</c:f>
              <c:strCache>
                <c:ptCount val="1"/>
                <c:pt idx="0">
                  <c:v>SIMD-Width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'SIMD-width'!$B$42:$B$44</c:f>
              <c:numCache>
                <c:formatCode>0.00</c:formatCode>
                <c:ptCount val="3"/>
                <c:pt idx="0">
                  <c:v>0.96027680638330104</c:v>
                </c:pt>
                <c:pt idx="1">
                  <c:v>1.0285097440443938</c:v>
                </c:pt>
                <c:pt idx="2">
                  <c:v>1.021006747771265</c:v>
                </c:pt>
              </c:numCache>
            </c:numRef>
          </c:val>
        </c:ser>
        <c:ser>
          <c:idx val="1"/>
          <c:order val="1"/>
          <c:tx>
            <c:strRef>
              <c:f>'SIMD-width'!$C$41</c:f>
              <c:strCache>
                <c:ptCount val="1"/>
                <c:pt idx="0">
                  <c:v>2XSIMD-width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'SIMD-width'!$C$42:$C$44</c:f>
              <c:numCache>
                <c:formatCode>0.00</c:formatCode>
                <c:ptCount val="3"/>
                <c:pt idx="0">
                  <c:v>1.0221908913296878</c:v>
                </c:pt>
                <c:pt idx="1">
                  <c:v>1.0187431249897552</c:v>
                </c:pt>
                <c:pt idx="2">
                  <c:v>1.017345548276938</c:v>
                </c:pt>
              </c:numCache>
            </c:numRef>
          </c:val>
        </c:ser>
        <c:ser>
          <c:idx val="2"/>
          <c:order val="2"/>
          <c:tx>
            <c:strRef>
              <c:f>'SIMD-width'!$D$41</c:f>
              <c:strCache>
                <c:ptCount val="1"/>
                <c:pt idx="0">
                  <c:v>4XSIMD-width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'SIMD-width'!$D$42:$D$44</c:f>
              <c:numCache>
                <c:formatCode>0.00</c:formatCode>
                <c:ptCount val="3"/>
                <c:pt idx="0">
                  <c:v>1</c:v>
                </c:pt>
                <c:pt idx="1">
                  <c:v>1.0056375084141898</c:v>
                </c:pt>
                <c:pt idx="2">
                  <c:v>1.0036263113825401</c:v>
                </c:pt>
              </c:numCache>
            </c:numRef>
          </c:val>
        </c:ser>
        <c:ser>
          <c:idx val="3"/>
          <c:order val="3"/>
          <c:tx>
            <c:strRef>
              <c:f>'SIMD-width'!$E$41</c:f>
              <c:strCache>
                <c:ptCount val="1"/>
                <c:pt idx="0">
                  <c:v>8XSIMD-width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'SIMD-width'!$E$42:$E$44</c:f>
              <c:numCache>
                <c:formatCode>0.00</c:formatCode>
                <c:ptCount val="3"/>
                <c:pt idx="0">
                  <c:v>0.60381881166988161</c:v>
                </c:pt>
                <c:pt idx="1">
                  <c:v>0.61408412549869662</c:v>
                </c:pt>
                <c:pt idx="2">
                  <c:v>0.57582212809272759</c:v>
                </c:pt>
              </c:numCache>
            </c:numRef>
          </c:val>
        </c:ser>
        <c:ser>
          <c:idx val="4"/>
          <c:order val="4"/>
          <c:tx>
            <c:strRef>
              <c:f>'SIMD-width'!$F$41</c:f>
              <c:strCache>
                <c:ptCount val="1"/>
                <c:pt idx="0">
                  <c:v>DWR-2XSIMD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'SIMD-width'!$F$42:$F$44</c:f>
              <c:numCache>
                <c:formatCode>0.00</c:formatCode>
                <c:ptCount val="3"/>
                <c:pt idx="0">
                  <c:v>0.96708819714656302</c:v>
                </c:pt>
                <c:pt idx="1">
                  <c:v>0.98451378285638158</c:v>
                </c:pt>
                <c:pt idx="2">
                  <c:v>0.97459940238717846</c:v>
                </c:pt>
              </c:numCache>
            </c:numRef>
          </c:val>
        </c:ser>
        <c:ser>
          <c:idx val="5"/>
          <c:order val="5"/>
          <c:tx>
            <c:strRef>
              <c:f>'SIMD-width'!$G$41</c:f>
              <c:strCache>
                <c:ptCount val="1"/>
                <c:pt idx="0">
                  <c:v>DWR-4XSIMD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'SIMD-width'!$G$42:$G$44</c:f>
              <c:numCache>
                <c:formatCode>0.00</c:formatCode>
                <c:ptCount val="3"/>
                <c:pt idx="0">
                  <c:v>0.89754387693116</c:v>
                </c:pt>
                <c:pt idx="1">
                  <c:v>0.98197721190628451</c:v>
                </c:pt>
                <c:pt idx="2">
                  <c:v>0.95993613423303603</c:v>
                </c:pt>
              </c:numCache>
            </c:numRef>
          </c:val>
        </c:ser>
        <c:ser>
          <c:idx val="6"/>
          <c:order val="6"/>
          <c:tx>
            <c:strRef>
              <c:f>'SIMD-width'!$H$41</c:f>
              <c:strCache>
                <c:ptCount val="1"/>
                <c:pt idx="0">
                  <c:v>DWR-8XSIMD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'SIMD-width'!$A$42:$A$44</c:f>
              <c:strCache>
                <c:ptCount val="3"/>
                <c:pt idx="0">
                  <c:v>8-Wide</c:v>
                </c:pt>
                <c:pt idx="1">
                  <c:v>16-Wide</c:v>
                </c:pt>
                <c:pt idx="2">
                  <c:v>32-Wide</c:v>
                </c:pt>
              </c:strCache>
            </c:strRef>
          </c:cat>
          <c:val>
            <c:numRef>
              <c:f>'SIMD-width'!$H$42:$H$44</c:f>
              <c:numCache>
                <c:formatCode>0.00</c:formatCode>
                <c:ptCount val="3"/>
                <c:pt idx="0">
                  <c:v>0.94437808862401462</c:v>
                </c:pt>
                <c:pt idx="1">
                  <c:v>0.92054540379911265</c:v>
                </c:pt>
                <c:pt idx="2">
                  <c:v>0.91068438161848264</c:v>
                </c:pt>
              </c:numCache>
            </c:numRef>
          </c:val>
        </c:ser>
        <c:dLbls/>
        <c:axId val="57676544"/>
        <c:axId val="57678080"/>
      </c:barChart>
      <c:catAx>
        <c:axId val="57676544"/>
        <c:scaling>
          <c:orientation val="minMax"/>
        </c:scaling>
        <c:delete val="1"/>
        <c:axPos val="b"/>
        <c:tickLblPos val="nextTo"/>
        <c:crossAx val="57678080"/>
        <c:crosses val="autoZero"/>
        <c:auto val="1"/>
        <c:lblAlgn val="ctr"/>
        <c:lblOffset val="100"/>
      </c:catAx>
      <c:valAx>
        <c:axId val="57678080"/>
        <c:scaling>
          <c:orientation val="minMax"/>
          <c:max val="1.4"/>
          <c:min val="0"/>
        </c:scaling>
        <c:delete val="1"/>
        <c:axPos val="l"/>
        <c:majorGridlines/>
        <c:numFmt formatCode="0.00" sourceLinked="1"/>
        <c:tickLblPos val="nextTo"/>
        <c:crossAx val="5767654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"/>
          <c:y val="0"/>
          <c:w val="1"/>
          <c:h val="1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IPC!$I$58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IPC!$I$59:$I$73</c:f>
              <c:numCache>
                <c:formatCode>General</c:formatCode>
                <c:ptCount val="15"/>
                <c:pt idx="0">
                  <c:v>1.2643232424318238</c:v>
                </c:pt>
                <c:pt idx="1">
                  <c:v>0.5976900162397154</c:v>
                </c:pt>
                <c:pt idx="2">
                  <c:v>0.98862232612679701</c:v>
                </c:pt>
                <c:pt idx="3">
                  <c:v>0.97149184202676064</c:v>
                </c:pt>
                <c:pt idx="4">
                  <c:v>0.80568706577359905</c:v>
                </c:pt>
                <c:pt idx="5">
                  <c:v>0.80674704106894601</c:v>
                </c:pt>
                <c:pt idx="6">
                  <c:v>1.0000089631917826</c:v>
                </c:pt>
                <c:pt idx="7">
                  <c:v>1.0179445575050678</c:v>
                </c:pt>
                <c:pt idx="8">
                  <c:v>0.8798312006090957</c:v>
                </c:pt>
                <c:pt idx="9">
                  <c:v>1.7235358706446648</c:v>
                </c:pt>
                <c:pt idx="10">
                  <c:v>0.96027680638330404</c:v>
                </c:pt>
                <c:pt idx="11">
                  <c:v>1.277204424835348</c:v>
                </c:pt>
                <c:pt idx="12">
                  <c:v>1.0200741682190919</c:v>
                </c:pt>
                <c:pt idx="13">
                  <c:v>1.0503711496235821</c:v>
                </c:pt>
                <c:pt idx="14">
                  <c:v>1.0259863339056818</c:v>
                </c:pt>
              </c:numCache>
            </c:numRef>
          </c:val>
        </c:ser>
        <c:ser>
          <c:idx val="1"/>
          <c:order val="1"/>
          <c:tx>
            <c:strRef>
              <c:f>IPC!$J$58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IPC!$J$59:$J$73</c:f>
              <c:numCache>
                <c:formatCode>General</c:formatCode>
                <c:ptCount val="15"/>
                <c:pt idx="0">
                  <c:v>1.142761482876864</c:v>
                </c:pt>
                <c:pt idx="1">
                  <c:v>0.75833060831964005</c:v>
                </c:pt>
                <c:pt idx="2">
                  <c:v>1.00416222634399</c:v>
                </c:pt>
                <c:pt idx="3">
                  <c:v>0.98991784657043902</c:v>
                </c:pt>
                <c:pt idx="4">
                  <c:v>1.008912301867954</c:v>
                </c:pt>
                <c:pt idx="5">
                  <c:v>0.92307966222404003</c:v>
                </c:pt>
                <c:pt idx="6">
                  <c:v>1.050113205111888</c:v>
                </c:pt>
                <c:pt idx="7">
                  <c:v>1.0186504226023501</c:v>
                </c:pt>
                <c:pt idx="8">
                  <c:v>1.004061200975503</c:v>
                </c:pt>
                <c:pt idx="9">
                  <c:v>1.2098841844656119</c:v>
                </c:pt>
                <c:pt idx="10">
                  <c:v>1.0221908913296878</c:v>
                </c:pt>
                <c:pt idx="11">
                  <c:v>1.2118421893983</c:v>
                </c:pt>
                <c:pt idx="12">
                  <c:v>1.0049619583195339</c:v>
                </c:pt>
                <c:pt idx="13">
                  <c:v>1.0343995879244241</c:v>
                </c:pt>
                <c:pt idx="14">
                  <c:v>1.0273762691664459</c:v>
                </c:pt>
              </c:numCache>
            </c:numRef>
          </c:val>
        </c:ser>
        <c:ser>
          <c:idx val="2"/>
          <c:order val="2"/>
          <c:tx>
            <c:strRef>
              <c:f>IPC!$K$58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IPC!$K$59:$K$73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IPC!$L$58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IPC!$L$59:$L$73</c:f>
              <c:numCache>
                <c:formatCode>General</c:formatCode>
                <c:ptCount val="15"/>
                <c:pt idx="0">
                  <c:v>0.86939469307864203</c:v>
                </c:pt>
                <c:pt idx="1">
                  <c:v>1.1514183178869899</c:v>
                </c:pt>
                <c:pt idx="2">
                  <c:v>1.0119630589736148</c:v>
                </c:pt>
                <c:pt idx="3">
                  <c:v>0.99774995984120007</c:v>
                </c:pt>
                <c:pt idx="4">
                  <c:v>0.99750488829719952</c:v>
                </c:pt>
                <c:pt idx="5">
                  <c:v>1.0313680605012381</c:v>
                </c:pt>
                <c:pt idx="6">
                  <c:v>0.98986980067654462</c:v>
                </c:pt>
                <c:pt idx="7">
                  <c:v>0.97827402233101179</c:v>
                </c:pt>
                <c:pt idx="8">
                  <c:v>0.98933196806409796</c:v>
                </c:pt>
                <c:pt idx="9">
                  <c:v>0.74835298560697949</c:v>
                </c:pt>
                <c:pt idx="10">
                  <c:v>0.6038188116698856</c:v>
                </c:pt>
                <c:pt idx="11">
                  <c:v>0.88207685913421596</c:v>
                </c:pt>
                <c:pt idx="12">
                  <c:v>0.99787593363163463</c:v>
                </c:pt>
                <c:pt idx="13">
                  <c:v>0.9339498114500111</c:v>
                </c:pt>
                <c:pt idx="14">
                  <c:v>0.94163922651023879</c:v>
                </c:pt>
              </c:numCache>
            </c:numRef>
          </c:val>
        </c:ser>
        <c:ser>
          <c:idx val="4"/>
          <c:order val="4"/>
          <c:tx>
            <c:strRef>
              <c:f>IPC!$M$58</c:f>
              <c:strCache>
                <c:ptCount val="1"/>
                <c:pt idx="0">
                  <c:v>DWR-16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IPC!$M$59:$M$73</c:f>
              <c:numCache>
                <c:formatCode>General</c:formatCode>
                <c:ptCount val="15"/>
                <c:pt idx="0">
                  <c:v>1.2167802322329817</c:v>
                </c:pt>
                <c:pt idx="1">
                  <c:v>0.77278628855894405</c:v>
                </c:pt>
                <c:pt idx="2">
                  <c:v>0.99419961724112305</c:v>
                </c:pt>
                <c:pt idx="3">
                  <c:v>0.99338297725863856</c:v>
                </c:pt>
                <c:pt idx="4">
                  <c:v>1.0087240504222486</c:v>
                </c:pt>
                <c:pt idx="5">
                  <c:v>0.92592667955370855</c:v>
                </c:pt>
                <c:pt idx="6">
                  <c:v>1.0464167848314121</c:v>
                </c:pt>
                <c:pt idx="7">
                  <c:v>1.0172203582494221</c:v>
                </c:pt>
                <c:pt idx="8">
                  <c:v>0.97862220448911574</c:v>
                </c:pt>
                <c:pt idx="9">
                  <c:v>1.7020057907767201</c:v>
                </c:pt>
                <c:pt idx="10">
                  <c:v>0.96708819714656302</c:v>
                </c:pt>
                <c:pt idx="11">
                  <c:v>1.210205256090543</c:v>
                </c:pt>
                <c:pt idx="12">
                  <c:v>1.0342636279749828</c:v>
                </c:pt>
                <c:pt idx="13">
                  <c:v>1.050789947754706</c:v>
                </c:pt>
                <c:pt idx="14">
                  <c:v>1.0656008580415119</c:v>
                </c:pt>
              </c:numCache>
            </c:numRef>
          </c:val>
        </c:ser>
        <c:ser>
          <c:idx val="5"/>
          <c:order val="5"/>
          <c:tx>
            <c:strRef>
              <c:f>IPC!$N$58</c:f>
              <c:strCache>
                <c:ptCount val="1"/>
                <c:pt idx="0">
                  <c:v>DWR-32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IPC!$N$59:$N$73</c:f>
              <c:numCache>
                <c:formatCode>General</c:formatCode>
                <c:ptCount val="15"/>
                <c:pt idx="0">
                  <c:v>1.1975672931168959</c:v>
                </c:pt>
                <c:pt idx="1">
                  <c:v>1.0557641283336578</c:v>
                </c:pt>
                <c:pt idx="2">
                  <c:v>0.99419132044441405</c:v>
                </c:pt>
                <c:pt idx="3">
                  <c:v>1.0100569107556741</c:v>
                </c:pt>
                <c:pt idx="4">
                  <c:v>1.00831530557058</c:v>
                </c:pt>
                <c:pt idx="5">
                  <c:v>1.0048275511242239</c:v>
                </c:pt>
                <c:pt idx="6">
                  <c:v>1.047975483877907</c:v>
                </c:pt>
                <c:pt idx="7">
                  <c:v>1.0473296298333419</c:v>
                </c:pt>
                <c:pt idx="8">
                  <c:v>0.98450432991200165</c:v>
                </c:pt>
                <c:pt idx="9">
                  <c:v>1.721717510805254</c:v>
                </c:pt>
                <c:pt idx="10">
                  <c:v>0.89754387693116</c:v>
                </c:pt>
                <c:pt idx="11">
                  <c:v>1.1785536159601</c:v>
                </c:pt>
                <c:pt idx="12">
                  <c:v>1.0201612201194186</c:v>
                </c:pt>
                <c:pt idx="13">
                  <c:v>1.0521153847900881</c:v>
                </c:pt>
                <c:pt idx="14">
                  <c:v>1.087187397255339</c:v>
                </c:pt>
              </c:numCache>
            </c:numRef>
          </c:val>
        </c:ser>
        <c:ser>
          <c:idx val="6"/>
          <c:order val="6"/>
          <c:tx>
            <c:strRef>
              <c:f>IPC!$O$58</c:f>
              <c:strCache>
                <c:ptCount val="1"/>
                <c:pt idx="0">
                  <c:v>DWR-64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IPC!$H$59:$H$73</c:f>
              <c:strCache>
                <c:ptCount val="15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</c:v>
                </c:pt>
                <c:pt idx="8">
                  <c:v>MTM</c:v>
                </c:pt>
                <c:pt idx="9">
                  <c:v>MU</c:v>
                </c:pt>
                <c:pt idx="10">
                  <c:v>NNC</c:v>
                </c:pt>
                <c:pt idx="11">
                  <c:v>NQU</c:v>
                </c:pt>
                <c:pt idx="12">
                  <c:v>NW</c:v>
                </c:pt>
                <c:pt idx="13">
                  <c:v>SCN</c:v>
                </c:pt>
                <c:pt idx="14">
                  <c:v>avg</c:v>
                </c:pt>
              </c:strCache>
            </c:strRef>
          </c:cat>
          <c:val>
            <c:numRef>
              <c:f>IPC!$O$59:$O$73</c:f>
              <c:numCache>
                <c:formatCode>General</c:formatCode>
                <c:ptCount val="15"/>
                <c:pt idx="0">
                  <c:v>1.1790239738627541</c:v>
                </c:pt>
                <c:pt idx="1">
                  <c:v>1.2890860097107231</c:v>
                </c:pt>
                <c:pt idx="2">
                  <c:v>0.99421989829971003</c:v>
                </c:pt>
                <c:pt idx="3">
                  <c:v>1.014957431672687</c:v>
                </c:pt>
                <c:pt idx="4">
                  <c:v>1.0119472063901478</c:v>
                </c:pt>
                <c:pt idx="5">
                  <c:v>1.032414284260861</c:v>
                </c:pt>
                <c:pt idx="6">
                  <c:v>1.0464078216396711</c:v>
                </c:pt>
                <c:pt idx="7">
                  <c:v>1.0332398291256439</c:v>
                </c:pt>
                <c:pt idx="8">
                  <c:v>0.98689321178908962</c:v>
                </c:pt>
                <c:pt idx="9">
                  <c:v>1.7099541213825131</c:v>
                </c:pt>
                <c:pt idx="10">
                  <c:v>0.94437808862401562</c:v>
                </c:pt>
                <c:pt idx="11">
                  <c:v>1.1785408274186491</c:v>
                </c:pt>
                <c:pt idx="12">
                  <c:v>1.0195692671970737</c:v>
                </c:pt>
                <c:pt idx="13">
                  <c:v>1.0510806536157911</c:v>
                </c:pt>
                <c:pt idx="14">
                  <c:v>1.1065509017849651</c:v>
                </c:pt>
              </c:numCache>
            </c:numRef>
          </c:val>
        </c:ser>
        <c:dLbls/>
        <c:axId val="58492416"/>
        <c:axId val="58493952"/>
      </c:barChart>
      <c:catAx>
        <c:axId val="58492416"/>
        <c:scaling>
          <c:orientation val="minMax"/>
        </c:scaling>
        <c:delete val="1"/>
        <c:axPos val="b"/>
        <c:numFmt formatCode="General" sourceLinked="1"/>
        <c:tickLblPos val="nextTo"/>
        <c:crossAx val="58493952"/>
        <c:crosses val="autoZero"/>
        <c:auto val="1"/>
        <c:lblAlgn val="ctr"/>
        <c:lblOffset val="100"/>
      </c:catAx>
      <c:valAx>
        <c:axId val="58493952"/>
        <c:scaling>
          <c:orientation val="minMax"/>
          <c:max val="1.8"/>
          <c:min val="0.4"/>
        </c:scaling>
        <c:delete val="1"/>
        <c:axPos val="l"/>
        <c:majorGridlines/>
        <c:numFmt formatCode="General" sourceLinked="1"/>
        <c:tickLblPos val="nextTo"/>
        <c:crossAx val="5849241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"/>
          <c:y val="2.6666666666666752E-2"/>
          <c:w val="1"/>
          <c:h val="0.97333333333333305"/>
        </c:manualLayout>
      </c:layout>
      <c:overlay val="1"/>
      <c:spPr>
        <a:solidFill>
          <a:schemeClr val="bg1"/>
        </a:solidFill>
      </c:spPr>
    </c:legend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NNC</a:t>
            </a:r>
          </a:p>
        </c:rich>
      </c:tx>
      <c:layout>
        <c:manualLayout>
          <c:xMode val="edge"/>
          <c:yMode val="edge"/>
          <c:x val="0.25588581612330102"/>
          <c:y val="4.3999554461747407E-2"/>
        </c:manualLayout>
      </c:layout>
      <c:overlay val="1"/>
    </c:title>
    <c:plotArea>
      <c:layout>
        <c:manualLayout>
          <c:layoutTarget val="inner"/>
          <c:xMode val="edge"/>
          <c:yMode val="edge"/>
          <c:x val="0.26059446902194278"/>
          <c:y val="6.3132410172866332E-2"/>
          <c:w val="0.73940553097805861"/>
          <c:h val="0.65366347843195505"/>
        </c:manualLayout>
      </c:layout>
      <c:barChart>
        <c:barDir val="col"/>
        <c:grouping val="clustered"/>
        <c:ser>
          <c:idx val="0"/>
          <c:order val="0"/>
          <c:tx>
            <c:strRef>
              <c:f>'ignore list size'!$B$41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size'!$A$42:$A$44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size'!$B$42:$B$44</c:f>
              <c:numCache>
                <c:formatCode>General</c:formatCode>
                <c:ptCount val="3"/>
                <c:pt idx="0" formatCode="0.00">
                  <c:v>0.96027680638330504</c:v>
                </c:pt>
                <c:pt idx="1">
                  <c:v>0.96027680638330504</c:v>
                </c:pt>
                <c:pt idx="2">
                  <c:v>0.96027680638330504</c:v>
                </c:pt>
              </c:numCache>
            </c:numRef>
          </c:val>
        </c:ser>
        <c:ser>
          <c:idx val="1"/>
          <c:order val="1"/>
          <c:tx>
            <c:strRef>
              <c:f>'ignore list size'!$C$41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size'!$A$42:$A$44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size'!$C$42:$C$44</c:f>
              <c:numCache>
                <c:formatCode>General</c:formatCode>
                <c:ptCount val="3"/>
                <c:pt idx="0">
                  <c:v>1.0221908913296878</c:v>
                </c:pt>
                <c:pt idx="1">
                  <c:v>1.0221908913296878</c:v>
                </c:pt>
                <c:pt idx="2">
                  <c:v>1.0221908913296878</c:v>
                </c:pt>
              </c:numCache>
            </c:numRef>
          </c:val>
        </c:ser>
        <c:ser>
          <c:idx val="2"/>
          <c:order val="2"/>
          <c:tx>
            <c:strRef>
              <c:f>'ignore list size'!$D$41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size'!$A$42:$A$44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size'!$D$42:$D$44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'ignore list size'!$E$41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size'!$A$42:$A$44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size'!$E$42:$E$44</c:f>
              <c:numCache>
                <c:formatCode>General</c:formatCode>
                <c:ptCount val="3"/>
                <c:pt idx="0">
                  <c:v>0.6038188116698856</c:v>
                </c:pt>
                <c:pt idx="1">
                  <c:v>0.6038188116698856</c:v>
                </c:pt>
                <c:pt idx="2">
                  <c:v>0.6038188116698856</c:v>
                </c:pt>
              </c:numCache>
            </c:numRef>
          </c:val>
        </c:ser>
        <c:ser>
          <c:idx val="4"/>
          <c:order val="4"/>
          <c:tx>
            <c:strRef>
              <c:f>'ignore list size'!$F$41</c:f>
              <c:strCache>
                <c:ptCount val="1"/>
                <c:pt idx="0">
                  <c:v>DWSA16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size'!$A$42:$A$44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size'!$F$42:$F$44</c:f>
              <c:numCache>
                <c:formatCode>General</c:formatCode>
                <c:ptCount val="3"/>
                <c:pt idx="0">
                  <c:v>0.96708819714656302</c:v>
                </c:pt>
                <c:pt idx="1">
                  <c:v>0.96546692607003859</c:v>
                </c:pt>
                <c:pt idx="2">
                  <c:v>0.96745349619924803</c:v>
                </c:pt>
              </c:numCache>
            </c:numRef>
          </c:val>
        </c:ser>
        <c:ser>
          <c:idx val="5"/>
          <c:order val="5"/>
          <c:tx>
            <c:strRef>
              <c:f>'ignore list size'!$G$41</c:f>
              <c:strCache>
                <c:ptCount val="1"/>
                <c:pt idx="0">
                  <c:v>DWSA32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size'!$A$42:$A$44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size'!$G$42:$G$44</c:f>
              <c:numCache>
                <c:formatCode>General</c:formatCode>
                <c:ptCount val="3"/>
                <c:pt idx="0">
                  <c:v>0.89754387693116</c:v>
                </c:pt>
                <c:pt idx="1">
                  <c:v>0.92873795334022902</c:v>
                </c:pt>
                <c:pt idx="2">
                  <c:v>0.92070547866490704</c:v>
                </c:pt>
              </c:numCache>
            </c:numRef>
          </c:val>
        </c:ser>
        <c:ser>
          <c:idx val="6"/>
          <c:order val="6"/>
          <c:tx>
            <c:strRef>
              <c:f>'ignore list size'!$H$41</c:f>
              <c:strCache>
                <c:ptCount val="1"/>
                <c:pt idx="0">
                  <c:v>DWSA64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size'!$A$42:$A$44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size'!$H$42:$H$44</c:f>
              <c:numCache>
                <c:formatCode>General</c:formatCode>
                <c:ptCount val="3"/>
                <c:pt idx="0">
                  <c:v>0.94437808862401662</c:v>
                </c:pt>
                <c:pt idx="1">
                  <c:v>0.94455663366661702</c:v>
                </c:pt>
                <c:pt idx="2">
                  <c:v>0.94216577188921158</c:v>
                </c:pt>
              </c:numCache>
            </c:numRef>
          </c:val>
        </c:ser>
        <c:dLbls/>
        <c:axId val="58623872"/>
        <c:axId val="58625408"/>
      </c:barChart>
      <c:catAx>
        <c:axId val="58623872"/>
        <c:scaling>
          <c:orientation val="minMax"/>
        </c:scaling>
        <c:axPos val="b"/>
        <c:tickLblPos val="nextTo"/>
        <c:crossAx val="58625408"/>
        <c:crosses val="autoZero"/>
        <c:auto val="1"/>
        <c:lblAlgn val="ctr"/>
        <c:lblOffset val="100"/>
      </c:catAx>
      <c:valAx>
        <c:axId val="58625408"/>
        <c:scaling>
          <c:orientation val="minMax"/>
          <c:max val="1.2"/>
          <c:min val="0.4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IPC</a:t>
                </a:r>
              </a:p>
            </c:rich>
          </c:tx>
          <c:layout/>
        </c:title>
        <c:numFmt formatCode="0.0" sourceLinked="0"/>
        <c:tickLblPos val="nextTo"/>
        <c:crossAx val="58623872"/>
        <c:crosses val="autoZero"/>
        <c:crossBetween val="between"/>
        <c:majorUnit val="0.2"/>
      </c:valAx>
    </c:plotArea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MP</a:t>
            </a:r>
          </a:p>
        </c:rich>
      </c:tx>
      <c:layout>
        <c:manualLayout>
          <c:xMode val="edge"/>
          <c:yMode val="edge"/>
          <c:x val="0.21478787878787942"/>
          <c:y val="4.5977011494252887E-2"/>
        </c:manualLayout>
      </c:layout>
      <c:overlay val="1"/>
    </c:title>
    <c:plotArea>
      <c:layout>
        <c:manualLayout>
          <c:layoutTarget val="inner"/>
          <c:xMode val="edge"/>
          <c:yMode val="edge"/>
          <c:x val="0.20229758376822654"/>
          <c:y val="6.3132410172866332E-2"/>
          <c:w val="0.79038022589852297"/>
          <c:h val="0.65366347843195505"/>
        </c:manualLayout>
      </c:layout>
      <c:barChart>
        <c:barDir val="col"/>
        <c:grouping val="clustered"/>
        <c:ser>
          <c:idx val="0"/>
          <c:order val="0"/>
          <c:tx>
            <c:strRef>
              <c:f>'ignore list size'!$B$41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size'!$A$60:$A$62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size'!$B$60:$B$62</c:f>
              <c:numCache>
                <c:formatCode>0.00</c:formatCode>
                <c:ptCount val="3"/>
                <c:pt idx="0">
                  <c:v>1.017944557505067</c:v>
                </c:pt>
                <c:pt idx="1">
                  <c:v>1.017944557505067</c:v>
                </c:pt>
                <c:pt idx="2">
                  <c:v>1.017944557505067</c:v>
                </c:pt>
              </c:numCache>
            </c:numRef>
          </c:val>
        </c:ser>
        <c:ser>
          <c:idx val="1"/>
          <c:order val="1"/>
          <c:tx>
            <c:strRef>
              <c:f>'ignore list size'!$C$41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size'!$A$60:$A$62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size'!$C$60:$C$62</c:f>
              <c:numCache>
                <c:formatCode>0.00</c:formatCode>
                <c:ptCount val="3"/>
                <c:pt idx="0">
                  <c:v>1.0186504226023501</c:v>
                </c:pt>
                <c:pt idx="1">
                  <c:v>1.0186504226023501</c:v>
                </c:pt>
                <c:pt idx="2">
                  <c:v>1.0186504226023501</c:v>
                </c:pt>
              </c:numCache>
            </c:numRef>
          </c:val>
        </c:ser>
        <c:ser>
          <c:idx val="2"/>
          <c:order val="2"/>
          <c:tx>
            <c:strRef>
              <c:f>'ignore list size'!$D$41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size'!$A$60:$A$62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size'!$D$60:$D$62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'ignore list size'!$E$41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size'!$A$60:$A$62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size'!$E$60:$E$62</c:f>
              <c:numCache>
                <c:formatCode>0.00</c:formatCode>
                <c:ptCount val="3"/>
                <c:pt idx="0">
                  <c:v>0.97827402233101279</c:v>
                </c:pt>
                <c:pt idx="1">
                  <c:v>0.97827402233101279</c:v>
                </c:pt>
                <c:pt idx="2">
                  <c:v>0.97827402233101279</c:v>
                </c:pt>
              </c:numCache>
            </c:numRef>
          </c:val>
        </c:ser>
        <c:ser>
          <c:idx val="4"/>
          <c:order val="4"/>
          <c:tx>
            <c:strRef>
              <c:f>'ignore list size'!$F$41</c:f>
              <c:strCache>
                <c:ptCount val="1"/>
                <c:pt idx="0">
                  <c:v>DWSA16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size'!$A$60:$A$62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size'!$F$60:$F$62</c:f>
              <c:numCache>
                <c:formatCode>0.00</c:formatCode>
                <c:ptCount val="3"/>
                <c:pt idx="0">
                  <c:v>1.0172203582494201</c:v>
                </c:pt>
                <c:pt idx="1">
                  <c:v>1.0422006490292059</c:v>
                </c:pt>
                <c:pt idx="2">
                  <c:v>1.0259703353317571</c:v>
                </c:pt>
              </c:numCache>
            </c:numRef>
          </c:val>
        </c:ser>
        <c:ser>
          <c:idx val="5"/>
          <c:order val="5"/>
          <c:tx>
            <c:strRef>
              <c:f>'ignore list size'!$G$41</c:f>
              <c:strCache>
                <c:ptCount val="1"/>
                <c:pt idx="0">
                  <c:v>DWSA32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size'!$A$60:$A$62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size'!$G$60:$G$62</c:f>
              <c:numCache>
                <c:formatCode>0.00</c:formatCode>
                <c:ptCount val="3"/>
                <c:pt idx="0">
                  <c:v>1.0473296298333419</c:v>
                </c:pt>
                <c:pt idx="1">
                  <c:v>1.0348303173642646</c:v>
                </c:pt>
                <c:pt idx="2">
                  <c:v>1.0135397759565838</c:v>
                </c:pt>
              </c:numCache>
            </c:numRef>
          </c:val>
        </c:ser>
        <c:ser>
          <c:idx val="6"/>
          <c:order val="6"/>
          <c:tx>
            <c:strRef>
              <c:f>'ignore list size'!$H$41</c:f>
              <c:strCache>
                <c:ptCount val="1"/>
                <c:pt idx="0">
                  <c:v>DWSA64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size'!$A$60:$A$62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size'!$H$60:$H$62</c:f>
              <c:numCache>
                <c:formatCode>0.00</c:formatCode>
                <c:ptCount val="3"/>
                <c:pt idx="0">
                  <c:v>1.0332398291256439</c:v>
                </c:pt>
                <c:pt idx="1">
                  <c:v>1.019150028417946</c:v>
                </c:pt>
                <c:pt idx="2">
                  <c:v>0.99464642575582496</c:v>
                </c:pt>
              </c:numCache>
            </c:numRef>
          </c:val>
        </c:ser>
        <c:dLbls/>
        <c:axId val="58694272"/>
        <c:axId val="58712448"/>
      </c:barChart>
      <c:catAx>
        <c:axId val="58694272"/>
        <c:scaling>
          <c:orientation val="minMax"/>
        </c:scaling>
        <c:axPos val="b"/>
        <c:tickLblPos val="nextTo"/>
        <c:crossAx val="58712448"/>
        <c:crosses val="autoZero"/>
        <c:auto val="1"/>
        <c:lblAlgn val="ctr"/>
        <c:lblOffset val="100"/>
      </c:catAx>
      <c:valAx>
        <c:axId val="58712448"/>
        <c:scaling>
          <c:orientation val="minMax"/>
          <c:max val="1.5"/>
          <c:min val="0"/>
        </c:scaling>
        <c:axPos val="l"/>
        <c:majorGridlines/>
        <c:numFmt formatCode="0.0" sourceLinked="0"/>
        <c:tickLblPos val="nextTo"/>
        <c:crossAx val="58694272"/>
        <c:crosses val="autoZero"/>
        <c:crossBetween val="between"/>
        <c:majorUnit val="0.5"/>
      </c:valAx>
    </c:plotArea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MU</a:t>
            </a:r>
          </a:p>
        </c:rich>
      </c:tx>
      <c:layout>
        <c:manualLayout>
          <c:xMode val="edge"/>
          <c:yMode val="edge"/>
          <c:x val="0.21412848172716586"/>
          <c:y val="3.452909066536151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9901713006995742"/>
          <c:y val="6.3132410172866332E-2"/>
          <c:w val="0.78909075277137863"/>
          <c:h val="0.65366347843195505"/>
        </c:manualLayout>
      </c:layout>
      <c:barChart>
        <c:barDir val="col"/>
        <c:grouping val="clustered"/>
        <c:ser>
          <c:idx val="0"/>
          <c:order val="0"/>
          <c:tx>
            <c:strRef>
              <c:f>'ignore list size'!$B$41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size'!$A$54:$A$56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size'!$B$54:$B$56</c:f>
              <c:numCache>
                <c:formatCode>0.00</c:formatCode>
                <c:ptCount val="3"/>
                <c:pt idx="0">
                  <c:v>1.7235358706446648</c:v>
                </c:pt>
                <c:pt idx="1">
                  <c:v>1.7235358706446648</c:v>
                </c:pt>
                <c:pt idx="2">
                  <c:v>1.7235358706446648</c:v>
                </c:pt>
              </c:numCache>
            </c:numRef>
          </c:val>
        </c:ser>
        <c:ser>
          <c:idx val="1"/>
          <c:order val="1"/>
          <c:tx>
            <c:strRef>
              <c:f>'ignore list size'!$C$41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size'!$A$54:$A$56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size'!$C$54:$C$56</c:f>
              <c:numCache>
                <c:formatCode>0.00</c:formatCode>
                <c:ptCount val="3"/>
                <c:pt idx="0">
                  <c:v>1.2098841844656119</c:v>
                </c:pt>
                <c:pt idx="1">
                  <c:v>1.2098841844656119</c:v>
                </c:pt>
                <c:pt idx="2">
                  <c:v>1.2098841844656119</c:v>
                </c:pt>
              </c:numCache>
            </c:numRef>
          </c:val>
        </c:ser>
        <c:ser>
          <c:idx val="2"/>
          <c:order val="2"/>
          <c:tx>
            <c:strRef>
              <c:f>'ignore list size'!$D$41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size'!$A$54:$A$56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size'!$D$54:$D$56</c:f>
              <c:numCache>
                <c:formatCode>0.00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'ignore list size'!$E$41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size'!$A$54:$A$56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size'!$E$54:$E$56</c:f>
              <c:numCache>
                <c:formatCode>0.00</c:formatCode>
                <c:ptCount val="3"/>
                <c:pt idx="0">
                  <c:v>0.74835298560697849</c:v>
                </c:pt>
                <c:pt idx="1">
                  <c:v>0.74835298560697849</c:v>
                </c:pt>
                <c:pt idx="2">
                  <c:v>0.74835298560697849</c:v>
                </c:pt>
              </c:numCache>
            </c:numRef>
          </c:val>
        </c:ser>
        <c:ser>
          <c:idx val="4"/>
          <c:order val="4"/>
          <c:tx>
            <c:strRef>
              <c:f>'ignore list size'!$F$41</c:f>
              <c:strCache>
                <c:ptCount val="1"/>
                <c:pt idx="0">
                  <c:v>DWSA16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size'!$A$54:$A$56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size'!$F$54:$F$56</c:f>
              <c:numCache>
                <c:formatCode>0.00</c:formatCode>
                <c:ptCount val="3"/>
                <c:pt idx="0">
                  <c:v>1.7020057907767201</c:v>
                </c:pt>
                <c:pt idx="1">
                  <c:v>1.7020057907767201</c:v>
                </c:pt>
                <c:pt idx="2">
                  <c:v>1.7020057907767201</c:v>
                </c:pt>
              </c:numCache>
            </c:numRef>
          </c:val>
        </c:ser>
        <c:ser>
          <c:idx val="5"/>
          <c:order val="5"/>
          <c:tx>
            <c:strRef>
              <c:f>'ignore list size'!$G$41</c:f>
              <c:strCache>
                <c:ptCount val="1"/>
                <c:pt idx="0">
                  <c:v>DWSA32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size'!$A$54:$A$56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size'!$G$54:$G$56</c:f>
              <c:numCache>
                <c:formatCode>0.00</c:formatCode>
                <c:ptCount val="3"/>
                <c:pt idx="0">
                  <c:v>1.721717510805254</c:v>
                </c:pt>
                <c:pt idx="1">
                  <c:v>1.721717510805254</c:v>
                </c:pt>
                <c:pt idx="2">
                  <c:v>1.721717510805254</c:v>
                </c:pt>
              </c:numCache>
            </c:numRef>
          </c:val>
        </c:ser>
        <c:ser>
          <c:idx val="6"/>
          <c:order val="6"/>
          <c:tx>
            <c:strRef>
              <c:f>'ignore list size'!$H$41</c:f>
              <c:strCache>
                <c:ptCount val="1"/>
                <c:pt idx="0">
                  <c:v>DWSA64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size'!$A$54:$A$56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size'!$H$54:$H$56</c:f>
              <c:numCache>
                <c:formatCode>0.00</c:formatCode>
                <c:ptCount val="3"/>
                <c:pt idx="0">
                  <c:v>1.7099541213825131</c:v>
                </c:pt>
                <c:pt idx="1">
                  <c:v>1.6217846502454545</c:v>
                </c:pt>
                <c:pt idx="2">
                  <c:v>1.6217846502454545</c:v>
                </c:pt>
              </c:numCache>
            </c:numRef>
          </c:val>
        </c:ser>
        <c:dLbls/>
        <c:axId val="58559488"/>
        <c:axId val="58573568"/>
      </c:barChart>
      <c:catAx>
        <c:axId val="58559488"/>
        <c:scaling>
          <c:orientation val="minMax"/>
        </c:scaling>
        <c:axPos val="b"/>
        <c:tickLblPos val="nextTo"/>
        <c:crossAx val="58573568"/>
        <c:crosses val="autoZero"/>
        <c:auto val="1"/>
        <c:lblAlgn val="ctr"/>
        <c:lblOffset val="100"/>
      </c:catAx>
      <c:valAx>
        <c:axId val="58573568"/>
        <c:scaling>
          <c:orientation val="minMax"/>
          <c:max val="2.4"/>
          <c:min val="0"/>
        </c:scaling>
        <c:axPos val="l"/>
        <c:majorGridlines/>
        <c:numFmt formatCode="0.0" sourceLinked="0"/>
        <c:tickLblPos val="nextTo"/>
        <c:crossAx val="58559488"/>
        <c:crosses val="autoZero"/>
        <c:crossBetween val="between"/>
        <c:majorUnit val="0.4"/>
      </c:valAx>
    </c:plotArea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avg</a:t>
            </a:r>
          </a:p>
        </c:rich>
      </c:tx>
      <c:layout>
        <c:manualLayout>
          <c:xMode val="edge"/>
          <c:yMode val="edge"/>
          <c:x val="0.22096043550111863"/>
          <c:y val="3.6330709908768216E-2"/>
        </c:manualLayout>
      </c:layout>
      <c:overlay val="1"/>
    </c:title>
    <c:plotArea>
      <c:layout>
        <c:manualLayout>
          <c:layoutTarget val="inner"/>
          <c:xMode val="edge"/>
          <c:yMode val="edge"/>
          <c:x val="0.20568812208050297"/>
          <c:y val="6.3132410172866332E-2"/>
          <c:w val="0.79431187791950164"/>
          <c:h val="0.65366347843195505"/>
        </c:manualLayout>
      </c:layout>
      <c:barChart>
        <c:barDir val="col"/>
        <c:grouping val="clustered"/>
        <c:ser>
          <c:idx val="0"/>
          <c:order val="0"/>
          <c:tx>
            <c:strRef>
              <c:f>'ignore list size'!$B$41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size'!$A$48:$A$50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size'!$B$48:$B$50</c:f>
              <c:numCache>
                <c:formatCode>General</c:formatCode>
                <c:ptCount val="3"/>
                <c:pt idx="0">
                  <c:v>1.0259863339056818</c:v>
                </c:pt>
                <c:pt idx="1">
                  <c:v>1.0259863339056818</c:v>
                </c:pt>
                <c:pt idx="2">
                  <c:v>1.0259863339056818</c:v>
                </c:pt>
              </c:numCache>
            </c:numRef>
          </c:val>
        </c:ser>
        <c:ser>
          <c:idx val="1"/>
          <c:order val="1"/>
          <c:tx>
            <c:strRef>
              <c:f>'ignore list size'!$C$41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size'!$A$48:$A$50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size'!$C$48:$C$50</c:f>
              <c:numCache>
                <c:formatCode>General</c:formatCode>
                <c:ptCount val="3"/>
                <c:pt idx="0">
                  <c:v>1.0273762691664459</c:v>
                </c:pt>
                <c:pt idx="1">
                  <c:v>1.0273762691664459</c:v>
                </c:pt>
                <c:pt idx="2">
                  <c:v>1.0273762691664459</c:v>
                </c:pt>
              </c:numCache>
            </c:numRef>
          </c:val>
        </c:ser>
        <c:ser>
          <c:idx val="2"/>
          <c:order val="2"/>
          <c:tx>
            <c:strRef>
              <c:f>'ignore list size'!$D$41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size'!$A$48:$A$50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size'!$D$48:$D$50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'ignore list size'!$E$41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size'!$A$48:$A$50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size'!$E$48:$E$50</c:f>
              <c:numCache>
                <c:formatCode>General</c:formatCode>
                <c:ptCount val="3"/>
                <c:pt idx="0">
                  <c:v>0.94163922651023979</c:v>
                </c:pt>
                <c:pt idx="1">
                  <c:v>0.94163922651023979</c:v>
                </c:pt>
                <c:pt idx="2">
                  <c:v>0.94163922651023979</c:v>
                </c:pt>
              </c:numCache>
            </c:numRef>
          </c:val>
        </c:ser>
        <c:ser>
          <c:idx val="4"/>
          <c:order val="4"/>
          <c:tx>
            <c:strRef>
              <c:f>'ignore list size'!$F$41</c:f>
              <c:strCache>
                <c:ptCount val="1"/>
                <c:pt idx="0">
                  <c:v>DWSA16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size'!$A$48:$A$50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size'!$F$48:$F$50</c:f>
              <c:numCache>
                <c:formatCode>General</c:formatCode>
                <c:ptCount val="3"/>
                <c:pt idx="0">
                  <c:v>1.0656008580415119</c:v>
                </c:pt>
                <c:pt idx="1">
                  <c:v>1.067692106278834</c:v>
                </c:pt>
                <c:pt idx="2">
                  <c:v>1.066814482812539</c:v>
                </c:pt>
              </c:numCache>
            </c:numRef>
          </c:val>
        </c:ser>
        <c:ser>
          <c:idx val="5"/>
          <c:order val="5"/>
          <c:tx>
            <c:strRef>
              <c:f>'ignore list size'!$G$41</c:f>
              <c:strCache>
                <c:ptCount val="1"/>
                <c:pt idx="0">
                  <c:v>DWSA32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size'!$A$48:$A$50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size'!$G$48:$G$50</c:f>
              <c:numCache>
                <c:formatCode>General</c:formatCode>
                <c:ptCount val="3"/>
                <c:pt idx="0">
                  <c:v>1.087187397255339</c:v>
                </c:pt>
                <c:pt idx="1">
                  <c:v>1.0881969802907581</c:v>
                </c:pt>
                <c:pt idx="2">
                  <c:v>1.0865025294696473</c:v>
                </c:pt>
              </c:numCache>
            </c:numRef>
          </c:val>
        </c:ser>
        <c:ser>
          <c:idx val="6"/>
          <c:order val="6"/>
          <c:tx>
            <c:strRef>
              <c:f>'ignore list size'!$H$41</c:f>
              <c:strCache>
                <c:ptCount val="1"/>
                <c:pt idx="0">
                  <c:v>DWSA64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'ignore list size'!$A$48:$A$50</c:f>
              <c:strCache>
                <c:ptCount val="3"/>
                <c:pt idx="0">
                  <c:v>32Entry</c:v>
                </c:pt>
                <c:pt idx="1">
                  <c:v>16Entry</c:v>
                </c:pt>
                <c:pt idx="2">
                  <c:v>8Entry</c:v>
                </c:pt>
              </c:strCache>
            </c:strRef>
          </c:cat>
          <c:val>
            <c:numRef>
              <c:f>'ignore list size'!$H$48:$H$50</c:f>
              <c:numCache>
                <c:formatCode>General</c:formatCode>
                <c:ptCount val="3"/>
                <c:pt idx="0">
                  <c:v>1.1065509017849671</c:v>
                </c:pt>
                <c:pt idx="1">
                  <c:v>1.097440025600154</c:v>
                </c:pt>
                <c:pt idx="2">
                  <c:v>1.0971718783790538</c:v>
                </c:pt>
              </c:numCache>
            </c:numRef>
          </c:val>
        </c:ser>
        <c:dLbls/>
        <c:axId val="58772864"/>
        <c:axId val="58791040"/>
      </c:barChart>
      <c:catAx>
        <c:axId val="58772864"/>
        <c:scaling>
          <c:orientation val="minMax"/>
        </c:scaling>
        <c:axPos val="b"/>
        <c:tickLblPos val="nextTo"/>
        <c:crossAx val="58791040"/>
        <c:crosses val="autoZero"/>
        <c:auto val="1"/>
        <c:lblAlgn val="ctr"/>
        <c:lblOffset val="100"/>
      </c:catAx>
      <c:valAx>
        <c:axId val="58791040"/>
        <c:scaling>
          <c:orientation val="minMax"/>
          <c:max val="1.5"/>
          <c:min val="0"/>
        </c:scaling>
        <c:axPos val="l"/>
        <c:majorGridlines/>
        <c:numFmt formatCode="General" sourceLinked="1"/>
        <c:tickLblPos val="nextTo"/>
        <c:crossAx val="58772864"/>
        <c:crosses val="autoZero"/>
        <c:crossBetween val="between"/>
        <c:majorUnit val="0.30000000000000032"/>
      </c:valAx>
    </c:plotArea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109004995611802"/>
          <c:y val="2.8252405949256338E-2"/>
          <c:w val="0.8880397319590202"/>
          <c:h val="0.74678550597841964"/>
        </c:manualLayout>
      </c:layout>
      <c:barChart>
        <c:barDir val="col"/>
        <c:grouping val="stacked"/>
        <c:ser>
          <c:idx val="0"/>
          <c:order val="0"/>
          <c:tx>
            <c:strRef>
              <c:f>Sheet1!$G$2</c:f>
              <c:strCache>
                <c:ptCount val="1"/>
                <c:pt idx="0">
                  <c:v>&lt;= 16-fetch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Sheet1!$A$3:$A$18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MP2</c:v>
                </c:pt>
                <c:pt idx="8">
                  <c:v>MP</c:v>
                </c:pt>
                <c:pt idx="9">
                  <c:v>MTM</c:v>
                </c:pt>
                <c:pt idx="10">
                  <c:v>MU2</c:v>
                </c:pt>
                <c:pt idx="11">
                  <c:v>MU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Sheet1!$G$3:$G$18</c:f>
              <c:numCache>
                <c:formatCode>General</c:formatCode>
                <c:ptCount val="16"/>
                <c:pt idx="0">
                  <c:v>0.61539999999999995</c:v>
                </c:pt>
                <c:pt idx="1">
                  <c:v>0.72380000000000333</c:v>
                </c:pt>
                <c:pt idx="2">
                  <c:v>0.78139999999999998</c:v>
                </c:pt>
                <c:pt idx="3">
                  <c:v>0.76310000000000344</c:v>
                </c:pt>
                <c:pt idx="4">
                  <c:v>0.81740000000000002</c:v>
                </c:pt>
                <c:pt idx="5">
                  <c:v>0.70230000000000004</c:v>
                </c:pt>
                <c:pt idx="6">
                  <c:v>0.78739999999999999</c:v>
                </c:pt>
                <c:pt idx="7">
                  <c:v>0.10290000000000002</c:v>
                </c:pt>
                <c:pt idx="8">
                  <c:v>7.0900000000000019E-2</c:v>
                </c:pt>
                <c:pt idx="9">
                  <c:v>0.7974</c:v>
                </c:pt>
                <c:pt idx="10">
                  <c:v>0.22420000000000001</c:v>
                </c:pt>
                <c:pt idx="11">
                  <c:v>8.2200000000000009E-2</c:v>
                </c:pt>
                <c:pt idx="12">
                  <c:v>0.31870000000000032</c:v>
                </c:pt>
                <c:pt idx="13">
                  <c:v>0.42830000000000196</c:v>
                </c:pt>
                <c:pt idx="14">
                  <c:v>6.0700000000000122E-2</c:v>
                </c:pt>
                <c:pt idx="15">
                  <c:v>0.65940000000000065</c:v>
                </c:pt>
              </c:numCache>
            </c:numRef>
          </c:val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&lt;= 32-fetch and &gt; 16-fetch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cat>
            <c:strRef>
              <c:f>Sheet1!$A$3:$A$18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MP2</c:v>
                </c:pt>
                <c:pt idx="8">
                  <c:v>MP</c:v>
                </c:pt>
                <c:pt idx="9">
                  <c:v>MTM</c:v>
                </c:pt>
                <c:pt idx="10">
                  <c:v>MU2</c:v>
                </c:pt>
                <c:pt idx="11">
                  <c:v>MU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Sheet1!$H$3:$H$18</c:f>
              <c:numCache>
                <c:formatCode>General</c:formatCode>
                <c:ptCount val="16"/>
                <c:pt idx="0">
                  <c:v>8.7900000000000103E-2</c:v>
                </c:pt>
                <c:pt idx="1">
                  <c:v>6.9900000000000004E-2</c:v>
                </c:pt>
                <c:pt idx="2">
                  <c:v>3.7599999999999995E-2</c:v>
                </c:pt>
                <c:pt idx="3">
                  <c:v>5.2300000000000034E-2</c:v>
                </c:pt>
                <c:pt idx="4">
                  <c:v>5.2300000000000034E-2</c:v>
                </c:pt>
                <c:pt idx="5">
                  <c:v>4.6099999999999919E-2</c:v>
                </c:pt>
                <c:pt idx="6">
                  <c:v>4.1699999999999959E-2</c:v>
                </c:pt>
                <c:pt idx="7">
                  <c:v>5.8999999999999983E-2</c:v>
                </c:pt>
                <c:pt idx="8">
                  <c:v>4.2800000000000032E-2</c:v>
                </c:pt>
                <c:pt idx="9">
                  <c:v>4.9500000000000023E-2</c:v>
                </c:pt>
                <c:pt idx="10">
                  <c:v>7.4100000000000013E-2</c:v>
                </c:pt>
                <c:pt idx="11">
                  <c:v>6.5900000000000014E-2</c:v>
                </c:pt>
                <c:pt idx="12">
                  <c:v>0.12509999999999999</c:v>
                </c:pt>
                <c:pt idx="13">
                  <c:v>2.4399999999999981E-2</c:v>
                </c:pt>
                <c:pt idx="14">
                  <c:v>5.3400000000000003E-2</c:v>
                </c:pt>
                <c:pt idx="15">
                  <c:v>5.7600000000000012E-2</c:v>
                </c:pt>
              </c:numCache>
            </c:numRef>
          </c:val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&lt;= 64-fetch and &gt; 32-fetch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cat>
            <c:strRef>
              <c:f>Sheet1!$A$3:$A$18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MP2</c:v>
                </c:pt>
                <c:pt idx="8">
                  <c:v>MP</c:v>
                </c:pt>
                <c:pt idx="9">
                  <c:v>MTM</c:v>
                </c:pt>
                <c:pt idx="10">
                  <c:v>MU2</c:v>
                </c:pt>
                <c:pt idx="11">
                  <c:v>MU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Sheet1!$I$3:$I$18</c:f>
              <c:numCache>
                <c:formatCode>General</c:formatCode>
                <c:ptCount val="16"/>
                <c:pt idx="0">
                  <c:v>8.43E-2</c:v>
                </c:pt>
                <c:pt idx="1">
                  <c:v>4.9500000000000023E-2</c:v>
                </c:pt>
                <c:pt idx="2">
                  <c:v>4.5900000000000073E-2</c:v>
                </c:pt>
                <c:pt idx="3">
                  <c:v>3.3200000000000014E-2</c:v>
                </c:pt>
                <c:pt idx="4">
                  <c:v>3.2999999999999932E-2</c:v>
                </c:pt>
                <c:pt idx="5">
                  <c:v>5.6300000000000024E-2</c:v>
                </c:pt>
                <c:pt idx="6">
                  <c:v>2.4000000000000032E-2</c:v>
                </c:pt>
                <c:pt idx="7">
                  <c:v>8.9300000000000018E-2</c:v>
                </c:pt>
                <c:pt idx="8">
                  <c:v>7.9400000000000123E-2</c:v>
                </c:pt>
                <c:pt idx="9">
                  <c:v>3.0200000000000012E-2</c:v>
                </c:pt>
                <c:pt idx="10">
                  <c:v>9.7200000000000022E-2</c:v>
                </c:pt>
                <c:pt idx="11">
                  <c:v>0.10809999999999997</c:v>
                </c:pt>
                <c:pt idx="12">
                  <c:v>0.12450000000000012</c:v>
                </c:pt>
                <c:pt idx="13">
                  <c:v>4.1200000000000007E-2</c:v>
                </c:pt>
                <c:pt idx="14">
                  <c:v>0.28150000000000008</c:v>
                </c:pt>
                <c:pt idx="15">
                  <c:v>5.0599999999999992E-2</c:v>
                </c:pt>
              </c:numCache>
            </c:numRef>
          </c:val>
        </c:ser>
        <c:dLbls/>
        <c:gapWidth val="80"/>
        <c:overlap val="100"/>
        <c:axId val="59031552"/>
        <c:axId val="59033088"/>
      </c:barChart>
      <c:catAx>
        <c:axId val="59031552"/>
        <c:scaling>
          <c:orientation val="minMax"/>
        </c:scaling>
        <c:axPos val="b"/>
        <c:tickLblPos val="nextTo"/>
        <c:crossAx val="59033088"/>
        <c:crosses val="autoZero"/>
        <c:auto val="1"/>
        <c:lblAlgn val="ctr"/>
        <c:lblOffset val="100"/>
      </c:catAx>
      <c:valAx>
        <c:axId val="59033088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Fetch Redundancy</a:t>
                </a:r>
              </a:p>
            </c:rich>
          </c:tx>
          <c:layout/>
        </c:title>
        <c:numFmt formatCode="0%" sourceLinked="0"/>
        <c:tickLblPos val="nextTo"/>
        <c:crossAx val="59031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3793197614045642E-2"/>
          <c:y val="0.93017169728784299"/>
          <c:w val="0.90620680238595441"/>
          <c:h val="6.9828302712160978E-2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200">
          <a:latin typeface="+mj-lt"/>
          <a:cs typeface="Times New Roman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6.6144270904212824E-3"/>
          <c:y val="3.0656762612194414E-2"/>
          <c:w val="0.97858906150244729"/>
          <c:h val="0.86514639430516871"/>
        </c:manualLayout>
      </c:layout>
      <c:radarChart>
        <c:radarStyle val="marker"/>
        <c:ser>
          <c:idx val="0"/>
          <c:order val="0"/>
          <c:tx>
            <c:strRef>
              <c:f>'spider chart'!$A$9</c:f>
              <c:strCache>
                <c:ptCount val="1"/>
                <c:pt idx="0">
                  <c:v>SBR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chart'!$I$9:$L$9</c:f>
              <c:numCache>
                <c:formatCode>0.00</c:formatCode>
                <c:ptCount val="4"/>
                <c:pt idx="0" formatCode="General">
                  <c:v>0.60297241481044461</c:v>
                </c:pt>
                <c:pt idx="1">
                  <c:v>0.49235384224309381</c:v>
                </c:pt>
                <c:pt idx="2">
                  <c:v>0</c:v>
                </c:pt>
                <c:pt idx="3">
                  <c:v>0.12260000000000019</c:v>
                </c:pt>
              </c:numCache>
            </c:numRef>
          </c:val>
        </c:ser>
        <c:ser>
          <c:idx val="1"/>
          <c:order val="1"/>
          <c:tx>
            <c:strRef>
              <c:f>'spider chart'!$A$10</c:f>
              <c:strCache>
                <c:ptCount val="1"/>
                <c:pt idx="0">
                  <c:v>LWM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chart'!$I$10:$L$10</c:f>
              <c:numCache>
                <c:formatCode>0.00</c:formatCode>
                <c:ptCount val="4"/>
                <c:pt idx="0" formatCode="General">
                  <c:v>1</c:v>
                </c:pt>
                <c:pt idx="1">
                  <c:v>0.75918404634945647</c:v>
                </c:pt>
                <c:pt idx="2">
                  <c:v>0</c:v>
                </c:pt>
                <c:pt idx="3">
                  <c:v>0.42170030698457261</c:v>
                </c:pt>
              </c:numCache>
            </c:numRef>
          </c:val>
        </c:ser>
        <c:ser>
          <c:idx val="2"/>
          <c:order val="2"/>
          <c:tx>
            <c:strRef>
              <c:f>'spider chart'!$A$11</c:f>
              <c:strCache>
                <c:ptCount val="1"/>
                <c:pt idx="0">
                  <c:v>DWF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chart'!$I$11:$L$11</c:f>
              <c:numCache>
                <c:formatCode>0.00</c:formatCode>
                <c:ptCount val="4"/>
                <c:pt idx="0" formatCode="General">
                  <c:v>0.92006564390028023</c:v>
                </c:pt>
                <c:pt idx="1">
                  <c:v>0.7982179269784716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'spider chart'!$A$12</c:f>
              <c:strCache>
                <c:ptCount val="1"/>
                <c:pt idx="0">
                  <c:v>CROWN</c:v>
                </c:pt>
              </c:strCache>
            </c:strRef>
          </c:tx>
          <c:spPr>
            <a:ln w="28575">
              <a:solidFill>
                <a:srgbClr val="7030A0"/>
              </a:solidFill>
            </a:ln>
          </c:spPr>
          <c:marker>
            <c:spPr>
              <a:ln w="28575">
                <a:solidFill>
                  <a:srgbClr val="7030A0"/>
                </a:solidFill>
              </a:ln>
            </c:spPr>
          </c:marker>
          <c:cat>
            <c:strRef>
              <c:f>'spider chart'!$I$2:$L$2</c:f>
              <c:strCache>
                <c:ptCount val="4"/>
                <c:pt idx="0">
                  <c:v>IPC</c:v>
                </c:pt>
                <c:pt idx="1">
                  <c:v>SIMD efficiency</c:v>
                </c:pt>
                <c:pt idx="2">
                  <c:v>Diverging Path Serialization</c:v>
                </c:pt>
                <c:pt idx="3">
                  <c:v>Re-convergence Waiting</c:v>
                </c:pt>
              </c:strCache>
            </c:strRef>
          </c:cat>
          <c:val>
            <c:numRef>
              <c:f>'spider chart'!$I$12:$L$12</c:f>
              <c:numCache>
                <c:formatCode>0.00</c:formatCode>
                <c:ptCount val="4"/>
                <c:pt idx="0" formatCode="General">
                  <c:v>0.94315902050450695</c:v>
                </c:pt>
                <c:pt idx="1">
                  <c:v>0.6806259173984619</c:v>
                </c:pt>
                <c:pt idx="2">
                  <c:v>0</c:v>
                </c:pt>
                <c:pt idx="3">
                  <c:v>1.4692548360222549E-2</c:v>
                </c:pt>
              </c:numCache>
            </c:numRef>
          </c:val>
        </c:ser>
        <c:dLbls/>
        <c:axId val="43284352"/>
        <c:axId val="43285888"/>
      </c:radarChart>
      <c:catAx>
        <c:axId val="43284352"/>
        <c:scaling>
          <c:orientation val="minMax"/>
        </c:scaling>
        <c:delete val="1"/>
        <c:axPos val="b"/>
        <c:majorGridlines/>
        <c:tickLblPos val="nextTo"/>
        <c:crossAx val="43285888"/>
        <c:crosses val="autoZero"/>
        <c:auto val="1"/>
        <c:lblAlgn val="ctr"/>
        <c:lblOffset val="100"/>
      </c:catAx>
      <c:valAx>
        <c:axId val="43285888"/>
        <c:scaling>
          <c:orientation val="minMax"/>
        </c:scaling>
        <c:delete val="1"/>
        <c:axPos val="l"/>
        <c:majorGridlines>
          <c:spPr>
            <a:ln w="3175">
              <a:solidFill>
                <a:sysClr val="windowText" lastClr="000000"/>
              </a:solidFill>
            </a:ln>
          </c:spPr>
        </c:majorGridlines>
        <c:numFmt formatCode="General" sourceLinked="1"/>
        <c:majorTickMark val="cross"/>
        <c:tickLblPos val="nextTo"/>
        <c:crossAx val="43284352"/>
        <c:crosses val="autoZero"/>
        <c:crossBetween val="between"/>
        <c:majorUnit val="0.2"/>
      </c:valAx>
    </c:plotArea>
    <c:plotVisOnly val="1"/>
    <c:dispBlanksAs val="gap"/>
  </c:chart>
  <c:spPr>
    <a:ln>
      <a:noFill/>
      <a:prstDash val="dash"/>
    </a:ln>
  </c:spPr>
  <c:txPr>
    <a:bodyPr/>
    <a:lstStyle/>
    <a:p>
      <a:pPr>
        <a:defRPr sz="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207544427531866"/>
          <c:y val="0.11712949321355856"/>
          <c:w val="0.89472705784001061"/>
          <c:h val="0.67775817810659622"/>
        </c:manualLayout>
      </c:layout>
      <c:barChart>
        <c:barDir val="col"/>
        <c:grouping val="clustered"/>
        <c:ser>
          <c:idx val="0"/>
          <c:order val="0"/>
          <c:tx>
            <c:strRef>
              <c:f>'B - SIMD efficiency'!$S$4</c:f>
              <c:strCache>
                <c:ptCount val="1"/>
                <c:pt idx="0">
                  <c:v>LWM</c:v>
                </c:pt>
              </c:strCache>
            </c:strRef>
          </c:tx>
          <c:spPr>
            <a:solidFill>
              <a:srgbClr val="00478E"/>
            </a:solidFill>
            <a:ln w="3175">
              <a:solidFill>
                <a:schemeClr val="tx1"/>
              </a:solidFill>
            </a:ln>
          </c:spPr>
          <c:cat>
            <c:strRef>
              <c:f>'B - SIMD efficiency'!$R$5:$R$20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SIMD efficiency'!$S$5:$S$20</c:f>
              <c:numCache>
                <c:formatCode>0.00</c:formatCode>
                <c:ptCount val="16"/>
                <c:pt idx="0">
                  <c:v>0.7591840463494568</c:v>
                </c:pt>
                <c:pt idx="1">
                  <c:v>0.95468361984816985</c:v>
                </c:pt>
                <c:pt idx="2">
                  <c:v>1</c:v>
                </c:pt>
                <c:pt idx="3">
                  <c:v>0.98676208437940349</c:v>
                </c:pt>
                <c:pt idx="4">
                  <c:v>1</c:v>
                </c:pt>
                <c:pt idx="5">
                  <c:v>1</c:v>
                </c:pt>
                <c:pt idx="6">
                  <c:v>0.95252743260551165</c:v>
                </c:pt>
                <c:pt idx="7">
                  <c:v>0.63766210136297452</c:v>
                </c:pt>
                <c:pt idx="8">
                  <c:v>0.66433738391310304</c:v>
                </c:pt>
                <c:pt idx="9">
                  <c:v>1</c:v>
                </c:pt>
                <c:pt idx="10">
                  <c:v>0.6532408870627967</c:v>
                </c:pt>
                <c:pt idx="11">
                  <c:v>0.66889501201619506</c:v>
                </c:pt>
                <c:pt idx="12">
                  <c:v>0.98306799424950753</c:v>
                </c:pt>
                <c:pt idx="13">
                  <c:v>0.94866939318430865</c:v>
                </c:pt>
                <c:pt idx="14">
                  <c:v>0.81169351703028425</c:v>
                </c:pt>
                <c:pt idx="15">
                  <c:v>0.9908249158249155</c:v>
                </c:pt>
              </c:numCache>
            </c:numRef>
          </c:val>
        </c:ser>
        <c:ser>
          <c:idx val="1"/>
          <c:order val="1"/>
          <c:tx>
            <c:strRef>
              <c:f>'B - SIMD efficiency'!$T$4</c:f>
              <c:strCache>
                <c:ptCount val="1"/>
                <c:pt idx="0">
                  <c:v>DWF</c:v>
                </c:pt>
              </c:strCache>
            </c:strRef>
          </c:tx>
          <c:spPr>
            <a:solidFill>
              <a:srgbClr val="FF3300"/>
            </a:solidFill>
            <a:ln w="3175">
              <a:solidFill>
                <a:schemeClr val="tx1"/>
              </a:solidFill>
            </a:ln>
          </c:spPr>
          <c:cat>
            <c:strRef>
              <c:f>'B - SIMD efficiency'!$R$5:$R$20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SIMD efficiency'!$T$5:$T$20</c:f>
              <c:numCache>
                <c:formatCode>0.00</c:formatCode>
                <c:ptCount val="16"/>
                <c:pt idx="0">
                  <c:v>0.7982179269784716</c:v>
                </c:pt>
                <c:pt idx="1">
                  <c:v>0.94386635131283536</c:v>
                </c:pt>
                <c:pt idx="2">
                  <c:v>1</c:v>
                </c:pt>
                <c:pt idx="3">
                  <c:v>0.99230606648263797</c:v>
                </c:pt>
                <c:pt idx="4">
                  <c:v>1</c:v>
                </c:pt>
                <c:pt idx="5">
                  <c:v>1</c:v>
                </c:pt>
                <c:pt idx="6">
                  <c:v>0.93243827363982035</c:v>
                </c:pt>
                <c:pt idx="7">
                  <c:v>0.45919692205069562</c:v>
                </c:pt>
                <c:pt idx="8">
                  <c:v>0.39014050825664914</c:v>
                </c:pt>
                <c:pt idx="9">
                  <c:v>1</c:v>
                </c:pt>
                <c:pt idx="10">
                  <c:v>0.43077410726691984</c:v>
                </c:pt>
                <c:pt idx="11">
                  <c:v>0.24907383902195651</c:v>
                </c:pt>
                <c:pt idx="12">
                  <c:v>0.84619572264725473</c:v>
                </c:pt>
                <c:pt idx="13">
                  <c:v>0.90632762725119065</c:v>
                </c:pt>
                <c:pt idx="14">
                  <c:v>0.56864272309335173</c:v>
                </c:pt>
                <c:pt idx="15">
                  <c:v>0.9840615634130746</c:v>
                </c:pt>
              </c:numCache>
            </c:numRef>
          </c:val>
        </c:ser>
        <c:ser>
          <c:idx val="2"/>
          <c:order val="2"/>
          <c:tx>
            <c:strRef>
              <c:f>'B - SIMD efficiency'!$U$4</c:f>
              <c:strCache>
                <c:ptCount val="1"/>
                <c:pt idx="0">
                  <c:v>CROWN</c:v>
                </c:pt>
              </c:strCache>
            </c:strRef>
          </c:tx>
          <c:spPr>
            <a:solidFill>
              <a:srgbClr val="FEDE68"/>
            </a:solidFill>
            <a:ln w="3175">
              <a:solidFill>
                <a:schemeClr val="tx1"/>
              </a:solidFill>
            </a:ln>
          </c:spPr>
          <c:cat>
            <c:strRef>
              <c:f>'B - SIMD efficiency'!$R$5:$R$20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SIMD efficiency'!$U$5:$U$20</c:f>
              <c:numCache>
                <c:formatCode>0.00</c:formatCode>
                <c:ptCount val="16"/>
                <c:pt idx="0">
                  <c:v>0.68062591739846234</c:v>
                </c:pt>
                <c:pt idx="1">
                  <c:v>0.95468361984816985</c:v>
                </c:pt>
                <c:pt idx="2">
                  <c:v>1</c:v>
                </c:pt>
                <c:pt idx="3">
                  <c:v>0.99081798493059658</c:v>
                </c:pt>
                <c:pt idx="4">
                  <c:v>1</c:v>
                </c:pt>
                <c:pt idx="5">
                  <c:v>1</c:v>
                </c:pt>
                <c:pt idx="6">
                  <c:v>0.95122234271710449</c:v>
                </c:pt>
                <c:pt idx="7">
                  <c:v>0.46743743331069937</c:v>
                </c:pt>
                <c:pt idx="8">
                  <c:v>0.36663683729512547</c:v>
                </c:pt>
                <c:pt idx="9">
                  <c:v>1</c:v>
                </c:pt>
                <c:pt idx="10">
                  <c:v>0.37032285839422485</c:v>
                </c:pt>
                <c:pt idx="11">
                  <c:v>0.35059498120884997</c:v>
                </c:pt>
                <c:pt idx="12">
                  <c:v>0.98018164184651058</c:v>
                </c:pt>
                <c:pt idx="13">
                  <c:v>0.93919524853714065</c:v>
                </c:pt>
                <c:pt idx="14">
                  <c:v>0.78267957807708965</c:v>
                </c:pt>
                <c:pt idx="15">
                  <c:v>0.9908249158249155</c:v>
                </c:pt>
              </c:numCache>
            </c:numRef>
          </c:val>
        </c:ser>
        <c:ser>
          <c:idx val="3"/>
          <c:order val="3"/>
          <c:tx>
            <c:strRef>
              <c:f>'B - SIMD efficiency'!$V$4</c:f>
              <c:strCache>
                <c:ptCount val="1"/>
                <c:pt idx="0">
                  <c:v>SBR</c:v>
                </c:pt>
              </c:strCache>
            </c:strRef>
          </c:tx>
          <c:spPr>
            <a:solidFill>
              <a:srgbClr val="009900"/>
            </a:solidFill>
            <a:ln w="3175">
              <a:solidFill>
                <a:sysClr val="windowText" lastClr="000000"/>
              </a:solidFill>
            </a:ln>
          </c:spPr>
          <c:cat>
            <c:strRef>
              <c:f>'B - SIMD efficiency'!$R$5:$R$20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SIMD efficiency'!$V$5:$V$20</c:f>
              <c:numCache>
                <c:formatCode>0.00</c:formatCode>
                <c:ptCount val="16"/>
                <c:pt idx="0">
                  <c:v>0.49235384224309381</c:v>
                </c:pt>
                <c:pt idx="1">
                  <c:v>0.95468361984816985</c:v>
                </c:pt>
                <c:pt idx="2">
                  <c:v>1</c:v>
                </c:pt>
                <c:pt idx="3">
                  <c:v>0.98676208437940349</c:v>
                </c:pt>
                <c:pt idx="4">
                  <c:v>1</c:v>
                </c:pt>
                <c:pt idx="5">
                  <c:v>1</c:v>
                </c:pt>
                <c:pt idx="6">
                  <c:v>0.95252743260551165</c:v>
                </c:pt>
                <c:pt idx="7">
                  <c:v>0.39884228604536154</c:v>
                </c:pt>
                <c:pt idx="8">
                  <c:v>0.4190855336460188</c:v>
                </c:pt>
                <c:pt idx="9">
                  <c:v>1</c:v>
                </c:pt>
                <c:pt idx="10">
                  <c:v>0.39930637544274672</c:v>
                </c:pt>
                <c:pt idx="11">
                  <c:v>0.39397027625049486</c:v>
                </c:pt>
                <c:pt idx="12">
                  <c:v>0.97999831701050399</c:v>
                </c:pt>
                <c:pt idx="13">
                  <c:v>0.92896031142623059</c:v>
                </c:pt>
                <c:pt idx="14">
                  <c:v>0.810269787650304</c:v>
                </c:pt>
                <c:pt idx="15">
                  <c:v>0.9908249158249155</c:v>
                </c:pt>
              </c:numCache>
            </c:numRef>
          </c:val>
        </c:ser>
        <c:dLbls/>
        <c:axId val="41196160"/>
        <c:axId val="41206144"/>
      </c:barChart>
      <c:catAx>
        <c:axId val="41196160"/>
        <c:scaling>
          <c:orientation val="minMax"/>
        </c:scaling>
        <c:axPos val="b"/>
        <c:numFmt formatCode="General" sourceLinked="1"/>
        <c:tickLblPos val="nextTo"/>
        <c:crossAx val="41206144"/>
        <c:crosses val="autoZero"/>
        <c:auto val="1"/>
        <c:lblAlgn val="ctr"/>
        <c:lblOffset val="100"/>
      </c:catAx>
      <c:valAx>
        <c:axId val="4120614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SIMD Efficiency</a:t>
                </a:r>
              </a:p>
            </c:rich>
          </c:tx>
          <c:layout/>
        </c:title>
        <c:numFmt formatCode="0%" sourceLinked="0"/>
        <c:tickLblPos val="nextTo"/>
        <c:crossAx val="4119616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9.2383323872852641E-2"/>
          <c:y val="0"/>
          <c:w val="0.86148575178102738"/>
          <c:h val="8.7268344174369641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8788751447305159E-2"/>
          <c:y val="9.5645066658527247E-2"/>
          <c:w val="0.89938171943063949"/>
          <c:h val="0.64266128786105992"/>
        </c:manualLayout>
      </c:layout>
      <c:barChart>
        <c:barDir val="col"/>
        <c:grouping val="clustered"/>
        <c:ser>
          <c:idx val="0"/>
          <c:order val="0"/>
          <c:tx>
            <c:strRef>
              <c:f>'B - IDLE Distro'!$S$23</c:f>
              <c:strCache>
                <c:ptCount val="1"/>
                <c:pt idx="0">
                  <c:v>LWM</c:v>
                </c:pt>
              </c:strCache>
            </c:strRef>
          </c:tx>
          <c:spPr>
            <a:solidFill>
              <a:srgbClr val="00478E"/>
            </a:solidFill>
            <a:ln w="3175">
              <a:solidFill>
                <a:schemeClr val="tx1"/>
              </a:solidFill>
            </a:ln>
          </c:spPr>
          <c:cat>
            <c:strRef>
              <c:f>'B - IDLE Distro'!$R$24:$R$39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IDLE Distro'!$S$24:$S$39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7.2676407162998433E-2</c:v>
                </c:pt>
                <c:pt idx="8">
                  <c:v>6.0981772017853458E-2</c:v>
                </c:pt>
                <c:pt idx="9">
                  <c:v>0</c:v>
                </c:pt>
                <c:pt idx="10">
                  <c:v>0.14080664625495587</c:v>
                </c:pt>
                <c:pt idx="11">
                  <c:v>2.0480349061097011E-2</c:v>
                </c:pt>
                <c:pt idx="12">
                  <c:v>2.1379152805166652E-3</c:v>
                </c:pt>
                <c:pt idx="13">
                  <c:v>0.10071526441134462</c:v>
                </c:pt>
                <c:pt idx="14">
                  <c:v>1.4981148467212934E-3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'B - IDLE Distro'!$T$23</c:f>
              <c:strCache>
                <c:ptCount val="1"/>
                <c:pt idx="0">
                  <c:v>SBR</c:v>
                </c:pt>
              </c:strCache>
            </c:strRef>
          </c:tx>
          <c:spPr>
            <a:solidFill>
              <a:srgbClr val="009900"/>
            </a:solidFill>
            <a:ln w="3175">
              <a:solidFill>
                <a:schemeClr val="tx1"/>
              </a:solidFill>
            </a:ln>
          </c:spPr>
          <c:cat>
            <c:strRef>
              <c:f>'B - IDLE Distro'!$R$24:$R$39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IDLE Distro'!$T$24:$T$39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0.1128</c:v>
                </c:pt>
                <c:pt idx="8">
                  <c:v>0.1265</c:v>
                </c:pt>
                <c:pt idx="9">
                  <c:v>0</c:v>
                </c:pt>
                <c:pt idx="10">
                  <c:v>5.7000000000000023E-2</c:v>
                </c:pt>
                <c:pt idx="11">
                  <c:v>7.5999999999999998E-2</c:v>
                </c:pt>
                <c:pt idx="12">
                  <c:v>1.7000000000000081E-3</c:v>
                </c:pt>
                <c:pt idx="13">
                  <c:v>6.3200000000000006E-2</c:v>
                </c:pt>
                <c:pt idx="14">
                  <c:v>1.0000000000000041E-3</c:v>
                </c:pt>
                <c:pt idx="15">
                  <c:v>0</c:v>
                </c:pt>
              </c:numCache>
            </c:numRef>
          </c:val>
        </c:ser>
        <c:dLbls/>
        <c:axId val="55863168"/>
        <c:axId val="55864704"/>
      </c:barChart>
      <c:catAx>
        <c:axId val="55863168"/>
        <c:scaling>
          <c:orientation val="minMax"/>
        </c:scaling>
        <c:axPos val="b"/>
        <c:numFmt formatCode="General" sourceLinked="1"/>
        <c:tickLblPos val="nextTo"/>
        <c:crossAx val="55864704"/>
        <c:crosses val="autoZero"/>
        <c:auto val="1"/>
        <c:lblAlgn val="ctr"/>
        <c:lblOffset val="100"/>
      </c:catAx>
      <c:valAx>
        <c:axId val="55864704"/>
        <c:scaling>
          <c:orientation val="minMax"/>
          <c:max val="0.2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Contribution of Inactive Threads</a:t>
                </a:r>
              </a:p>
            </c:rich>
          </c:tx>
          <c:layout/>
        </c:title>
        <c:numFmt formatCode="0%" sourceLinked="0"/>
        <c:tickLblPos val="nextTo"/>
        <c:crossAx val="55863168"/>
        <c:crosses val="autoZero"/>
        <c:crossBetween val="between"/>
        <c:majorUnit val="0.05"/>
        <c:minorUnit val="2.0000000000000011E-2"/>
      </c:valAx>
    </c:plotArea>
    <c:legend>
      <c:legendPos val="t"/>
      <c:layout>
        <c:manualLayout>
          <c:xMode val="edge"/>
          <c:yMode val="edge"/>
          <c:x val="9.8072688830562846E-2"/>
          <c:y val="0"/>
          <c:w val="0.47600138524351132"/>
          <c:h val="9.7501873764248265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329581887905806"/>
          <c:y val="8.4195982360381616E-2"/>
          <c:w val="0.89313732228142251"/>
          <c:h val="0.72567545341820283"/>
        </c:manualLayout>
      </c:layout>
      <c:barChart>
        <c:barDir val="col"/>
        <c:grouping val="clustered"/>
        <c:ser>
          <c:idx val="0"/>
          <c:order val="0"/>
          <c:tx>
            <c:strRef>
              <c:f>'B - IDLE Distro'!$S$4</c:f>
              <c:strCache>
                <c:ptCount val="1"/>
                <c:pt idx="0">
                  <c:v>LWM</c:v>
                </c:pt>
              </c:strCache>
            </c:strRef>
          </c:tx>
          <c:spPr>
            <a:solidFill>
              <a:srgbClr val="00478E"/>
            </a:solidFill>
            <a:ln w="3175">
              <a:solidFill>
                <a:schemeClr val="tx1"/>
              </a:solidFill>
            </a:ln>
          </c:spPr>
          <c:cat>
            <c:strRef>
              <c:f>'B - IDLE Distro'!$R$5:$R$20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IDLE Distro'!$S$5:$S$20</c:f>
              <c:numCache>
                <c:formatCode>0.00</c:formatCode>
                <c:ptCount val="16"/>
                <c:pt idx="0">
                  <c:v>0.42170030698457273</c:v>
                </c:pt>
                <c:pt idx="1">
                  <c:v>2.2816967381544224E-2</c:v>
                </c:pt>
                <c:pt idx="2">
                  <c:v>0</c:v>
                </c:pt>
                <c:pt idx="3">
                  <c:v>2.3770207628441852E-2</c:v>
                </c:pt>
                <c:pt idx="4">
                  <c:v>0</c:v>
                </c:pt>
                <c:pt idx="5">
                  <c:v>9.8021157795088576E-2</c:v>
                </c:pt>
                <c:pt idx="6">
                  <c:v>5.2102868749307842E-2</c:v>
                </c:pt>
                <c:pt idx="7">
                  <c:v>0.63197438043696252</c:v>
                </c:pt>
                <c:pt idx="8">
                  <c:v>0.46548343790700542</c:v>
                </c:pt>
                <c:pt idx="9">
                  <c:v>0</c:v>
                </c:pt>
                <c:pt idx="10">
                  <c:v>0.34184548091919886</c:v>
                </c:pt>
                <c:pt idx="11">
                  <c:v>0.55715358198468157</c:v>
                </c:pt>
                <c:pt idx="12">
                  <c:v>1.3604915421469681E-3</c:v>
                </c:pt>
                <c:pt idx="13">
                  <c:v>0.39872207417642214</c:v>
                </c:pt>
                <c:pt idx="14">
                  <c:v>0.10147231228458756</c:v>
                </c:pt>
                <c:pt idx="15">
                  <c:v>7.5085212672402323E-3</c:v>
                </c:pt>
              </c:numCache>
            </c:numRef>
          </c:val>
        </c:ser>
        <c:ser>
          <c:idx val="1"/>
          <c:order val="1"/>
          <c:tx>
            <c:strRef>
              <c:f>'B - IDLE Distro'!$T$4</c:f>
              <c:strCache>
                <c:ptCount val="1"/>
                <c:pt idx="0">
                  <c:v>CROWN</c:v>
                </c:pt>
              </c:strCache>
            </c:strRef>
          </c:tx>
          <c:spPr>
            <a:solidFill>
              <a:srgbClr val="FFCC66"/>
            </a:solidFill>
            <a:ln w="3175">
              <a:solidFill>
                <a:schemeClr val="tx1"/>
              </a:solidFill>
            </a:ln>
          </c:spPr>
          <c:cat>
            <c:strRef>
              <c:f>'B - IDLE Distro'!$R$5:$R$20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IDLE Distro'!$T$5:$T$20</c:f>
              <c:numCache>
                <c:formatCode>0.00</c:formatCode>
                <c:ptCount val="16"/>
                <c:pt idx="0">
                  <c:v>1.4692548360222549E-2</c:v>
                </c:pt>
                <c:pt idx="1">
                  <c:v>0</c:v>
                </c:pt>
                <c:pt idx="2">
                  <c:v>0</c:v>
                </c:pt>
                <c:pt idx="3">
                  <c:v>1.087679525748731E-3</c:v>
                </c:pt>
                <c:pt idx="4">
                  <c:v>0</c:v>
                </c:pt>
                <c:pt idx="5">
                  <c:v>0</c:v>
                </c:pt>
                <c:pt idx="6">
                  <c:v>1.6362397404512483E-2</c:v>
                </c:pt>
                <c:pt idx="7">
                  <c:v>2.5869586373825106E-2</c:v>
                </c:pt>
                <c:pt idx="8">
                  <c:v>0.11653459672958846</c:v>
                </c:pt>
                <c:pt idx="9">
                  <c:v>0</c:v>
                </c:pt>
                <c:pt idx="10">
                  <c:v>0.10390382786143702</c:v>
                </c:pt>
                <c:pt idx="11">
                  <c:v>0.35663646400792087</c:v>
                </c:pt>
                <c:pt idx="12">
                  <c:v>7.7500914671587914E-4</c:v>
                </c:pt>
                <c:pt idx="13">
                  <c:v>4.4848443940954302E-2</c:v>
                </c:pt>
                <c:pt idx="14">
                  <c:v>1.9783098785474723E-3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'B - IDLE Distro'!$U$4</c:f>
              <c:strCache>
                <c:ptCount val="1"/>
                <c:pt idx="0">
                  <c:v>SBR</c:v>
                </c:pt>
              </c:strCache>
            </c:strRef>
          </c:tx>
          <c:spPr>
            <a:solidFill>
              <a:srgbClr val="009900"/>
            </a:solidFill>
            <a:ln w="3175">
              <a:solidFill>
                <a:schemeClr val="tx1"/>
              </a:solidFill>
            </a:ln>
          </c:spPr>
          <c:cat>
            <c:strRef>
              <c:f>'B - IDLE Distro'!$R$5:$R$20</c:f>
              <c:strCache>
                <c:ptCount val="16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</c:strCache>
            </c:strRef>
          </c:cat>
          <c:val>
            <c:numRef>
              <c:f>'B - IDLE Distro'!$U$5:$U$20</c:f>
              <c:numCache>
                <c:formatCode>0.00</c:formatCode>
                <c:ptCount val="16"/>
                <c:pt idx="0">
                  <c:v>0.12260000000000019</c:v>
                </c:pt>
                <c:pt idx="1">
                  <c:v>1.2699999999999998E-2</c:v>
                </c:pt>
                <c:pt idx="2">
                  <c:v>0</c:v>
                </c:pt>
                <c:pt idx="3">
                  <c:v>2.5900000000000006E-2</c:v>
                </c:pt>
                <c:pt idx="4">
                  <c:v>0</c:v>
                </c:pt>
                <c:pt idx="5">
                  <c:v>1.7000000000000001E-2</c:v>
                </c:pt>
                <c:pt idx="6">
                  <c:v>4.4600000000000022E-2</c:v>
                </c:pt>
                <c:pt idx="7">
                  <c:v>0.25629999999999997</c:v>
                </c:pt>
                <c:pt idx="8">
                  <c:v>0.34060000000000001</c:v>
                </c:pt>
                <c:pt idx="9">
                  <c:v>0</c:v>
                </c:pt>
                <c:pt idx="10">
                  <c:v>0.17540000000000044</c:v>
                </c:pt>
                <c:pt idx="11">
                  <c:v>0.46280000000000032</c:v>
                </c:pt>
                <c:pt idx="12">
                  <c:v>3.5000000000000309E-3</c:v>
                </c:pt>
                <c:pt idx="13">
                  <c:v>0.14750000000000021</c:v>
                </c:pt>
                <c:pt idx="14">
                  <c:v>6.5500000000000003E-2</c:v>
                </c:pt>
                <c:pt idx="15">
                  <c:v>6.0000000000000634E-4</c:v>
                </c:pt>
              </c:numCache>
            </c:numRef>
          </c:val>
        </c:ser>
        <c:dLbls/>
        <c:axId val="55949568"/>
        <c:axId val="55963648"/>
      </c:barChart>
      <c:catAx>
        <c:axId val="55949568"/>
        <c:scaling>
          <c:orientation val="minMax"/>
        </c:scaling>
        <c:axPos val="b"/>
        <c:numFmt formatCode="General" sourceLinked="1"/>
        <c:tickLblPos val="nextTo"/>
        <c:crossAx val="55963648"/>
        <c:crosses val="autoZero"/>
        <c:auto val="1"/>
        <c:lblAlgn val="ctr"/>
        <c:lblOffset val="100"/>
      </c:catAx>
      <c:valAx>
        <c:axId val="55963648"/>
        <c:scaling>
          <c:orientation val="minMax"/>
          <c:max val="0.70000000000000062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Contribution of Threads Idle at Re-convergence Barrier</a:t>
                </a:r>
              </a:p>
            </c:rich>
          </c:tx>
          <c:layout/>
        </c:title>
        <c:numFmt formatCode="0%" sourceLinked="0"/>
        <c:tickLblPos val="nextTo"/>
        <c:crossAx val="5594956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9.5808030036631908E-2"/>
          <c:y val="0"/>
          <c:w val="0.68686184991660326"/>
          <c:h val="7.3021841318573269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8576115485564419E-2"/>
          <c:y val="7.262370666375785E-2"/>
          <c:w val="0.89835993157105376"/>
          <c:h val="0.72208335882980501"/>
        </c:manualLayout>
      </c:layout>
      <c:barChart>
        <c:barDir val="col"/>
        <c:grouping val="clustered"/>
        <c:ser>
          <c:idx val="0"/>
          <c:order val="0"/>
          <c:tx>
            <c:strRef>
              <c:f>'B - IPC'!$B$22</c:f>
              <c:strCache>
                <c:ptCount val="1"/>
                <c:pt idx="0">
                  <c:v>LWM</c:v>
                </c:pt>
              </c:strCache>
            </c:strRef>
          </c:tx>
          <c:spPr>
            <a:solidFill>
              <a:srgbClr val="004586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IPC'!$A$23:$A$39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IPC'!$B$23:$B$39</c:f>
              <c:numCache>
                <c:formatCode>General</c:formatCode>
                <c:ptCount val="17"/>
                <c:pt idx="0">
                  <c:v>1.6584506611540037</c:v>
                </c:pt>
                <c:pt idx="1">
                  <c:v>1.0593051018590021</c:v>
                </c:pt>
                <c:pt idx="2">
                  <c:v>1.0210494525241649</c:v>
                </c:pt>
                <c:pt idx="3">
                  <c:v>1.0295189407246779</c:v>
                </c:pt>
                <c:pt idx="4">
                  <c:v>0.99238105523542119</c:v>
                </c:pt>
                <c:pt idx="5">
                  <c:v>0.94408530200099061</c:v>
                </c:pt>
                <c:pt idx="6">
                  <c:v>1.0250729829537621</c:v>
                </c:pt>
                <c:pt idx="7">
                  <c:v>0.8671334299050375</c:v>
                </c:pt>
                <c:pt idx="8">
                  <c:v>1.0114780773120957</c:v>
                </c:pt>
                <c:pt idx="9">
                  <c:v>1.0391291510434797</c:v>
                </c:pt>
                <c:pt idx="10">
                  <c:v>0.89389139013952024</c:v>
                </c:pt>
                <c:pt idx="11">
                  <c:v>0.96129151556866477</c:v>
                </c:pt>
                <c:pt idx="12">
                  <c:v>1.0351060459461079</c:v>
                </c:pt>
                <c:pt idx="13">
                  <c:v>1.4286867701644463</c:v>
                </c:pt>
                <c:pt idx="14">
                  <c:v>1.0241803035399806</c:v>
                </c:pt>
                <c:pt idx="15">
                  <c:v>1.0865240982485076</c:v>
                </c:pt>
                <c:pt idx="16">
                  <c:v>1.0412517168929898</c:v>
                </c:pt>
              </c:numCache>
            </c:numRef>
          </c:val>
        </c:ser>
        <c:ser>
          <c:idx val="1"/>
          <c:order val="1"/>
          <c:tx>
            <c:strRef>
              <c:f>'B - IPC'!$C$22</c:f>
              <c:strCache>
                <c:ptCount val="1"/>
                <c:pt idx="0">
                  <c:v>DWF</c:v>
                </c:pt>
              </c:strCache>
            </c:strRef>
          </c:tx>
          <c:spPr>
            <a:solidFill>
              <a:srgbClr val="FF420E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IPC'!$A$23:$A$39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IPC'!$C$23:$C$39</c:f>
              <c:numCache>
                <c:formatCode>General</c:formatCode>
                <c:ptCount val="17"/>
                <c:pt idx="0">
                  <c:v>1.5258834754314932</c:v>
                </c:pt>
                <c:pt idx="1">
                  <c:v>1.0053097345132744</c:v>
                </c:pt>
                <c:pt idx="2">
                  <c:v>0.87560378519453785</c:v>
                </c:pt>
                <c:pt idx="3">
                  <c:v>0.93586078234218084</c:v>
                </c:pt>
                <c:pt idx="4">
                  <c:v>0.9985214670132867</c:v>
                </c:pt>
                <c:pt idx="5">
                  <c:v>0.95167265867481299</c:v>
                </c:pt>
                <c:pt idx="6">
                  <c:v>1.0058395572213843</c:v>
                </c:pt>
                <c:pt idx="7">
                  <c:v>1.6552390149686143</c:v>
                </c:pt>
                <c:pt idx="8">
                  <c:v>0.96068428690795538</c:v>
                </c:pt>
                <c:pt idx="9">
                  <c:v>0.92634223274169314</c:v>
                </c:pt>
                <c:pt idx="10">
                  <c:v>0.9844366627758262</c:v>
                </c:pt>
                <c:pt idx="11">
                  <c:v>0.90257131997164053</c:v>
                </c:pt>
                <c:pt idx="12">
                  <c:v>0.91513541515039964</c:v>
                </c:pt>
                <c:pt idx="13">
                  <c:v>1.34298409601993</c:v>
                </c:pt>
                <c:pt idx="14">
                  <c:v>0.85181154401725456</c:v>
                </c:pt>
                <c:pt idx="15">
                  <c:v>1.0262527059573241</c:v>
                </c:pt>
                <c:pt idx="16">
                  <c:v>1.016440538669356</c:v>
                </c:pt>
              </c:numCache>
            </c:numRef>
          </c:val>
        </c:ser>
        <c:ser>
          <c:idx val="2"/>
          <c:order val="2"/>
          <c:tx>
            <c:strRef>
              <c:f>'B - IPC'!$D$22</c:f>
              <c:strCache>
                <c:ptCount val="1"/>
                <c:pt idx="0">
                  <c:v>CROWN</c:v>
                </c:pt>
              </c:strCache>
            </c:strRef>
          </c:tx>
          <c:spPr>
            <a:solidFill>
              <a:srgbClr val="FFD320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IPC'!$A$23:$A$39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IPC'!$D$23:$D$39</c:f>
              <c:numCache>
                <c:formatCode>General</c:formatCode>
                <c:ptCount val="17"/>
                <c:pt idx="0">
                  <c:v>1.5641827011290381</c:v>
                </c:pt>
                <c:pt idx="1">
                  <c:v>1.0541379105541366</c:v>
                </c:pt>
                <c:pt idx="2">
                  <c:v>0.9961406671320695</c:v>
                </c:pt>
                <c:pt idx="3">
                  <c:v>1.0237077059129938</c:v>
                </c:pt>
                <c:pt idx="4">
                  <c:v>1.0049781562822224</c:v>
                </c:pt>
                <c:pt idx="5">
                  <c:v>1.052977290856234</c:v>
                </c:pt>
                <c:pt idx="6">
                  <c:v>1.0239595900061698</c:v>
                </c:pt>
                <c:pt idx="7">
                  <c:v>2.3285047481088212</c:v>
                </c:pt>
                <c:pt idx="8">
                  <c:v>0.98614714807159487</c:v>
                </c:pt>
                <c:pt idx="9">
                  <c:v>1.0357276598604699</c:v>
                </c:pt>
                <c:pt idx="10">
                  <c:v>1.4253237729975936</c:v>
                </c:pt>
                <c:pt idx="11">
                  <c:v>1.0337055566399218</c:v>
                </c:pt>
                <c:pt idx="12">
                  <c:v>1.0434801222718015</c:v>
                </c:pt>
                <c:pt idx="13">
                  <c:v>1.5662738085561789</c:v>
                </c:pt>
                <c:pt idx="14">
                  <c:v>1.0631616439440288</c:v>
                </c:pt>
                <c:pt idx="15">
                  <c:v>1.0793475714325986</c:v>
                </c:pt>
                <c:pt idx="16">
                  <c:v>1.1402612555207479</c:v>
                </c:pt>
              </c:numCache>
            </c:numRef>
          </c:val>
        </c:ser>
        <c:ser>
          <c:idx val="3"/>
          <c:order val="3"/>
          <c:tx>
            <c:strRef>
              <c:f>'B - IPC'!$E$22</c:f>
              <c:strCache>
                <c:ptCount val="1"/>
                <c:pt idx="0">
                  <c:v>SBR</c:v>
                </c:pt>
              </c:strCache>
            </c:strRef>
          </c:tx>
          <c:spPr>
            <a:solidFill>
              <a:srgbClr val="009900"/>
            </a:solidFill>
            <a:ln w="3175">
              <a:solidFill>
                <a:srgbClr val="000000"/>
              </a:solidFill>
              <a:prstDash val="solid"/>
            </a:ln>
          </c:spPr>
          <c:cat>
            <c:strRef>
              <c:f>'B - IPC'!$A$23:$A$39</c:f>
              <c:strCache>
                <c:ptCount val="17"/>
                <c:pt idx="0">
                  <c:v>BFS</c:v>
                </c:pt>
                <c:pt idx="1">
                  <c:v>BKP</c:v>
                </c:pt>
                <c:pt idx="2">
                  <c:v>CP</c:v>
                </c:pt>
                <c:pt idx="3">
                  <c:v>DYN</c:v>
                </c:pt>
                <c:pt idx="4">
                  <c:v>FWAL</c:v>
                </c:pt>
                <c:pt idx="5">
                  <c:v>GAS</c:v>
                </c:pt>
                <c:pt idx="6">
                  <c:v>HSPT</c:v>
                </c:pt>
                <c:pt idx="7">
                  <c:v>MU</c:v>
                </c:pt>
                <c:pt idx="8">
                  <c:v>MU2</c:v>
                </c:pt>
                <c:pt idx="9">
                  <c:v>MTM</c:v>
                </c:pt>
                <c:pt idx="10">
                  <c:v>MP</c:v>
                </c:pt>
                <c:pt idx="11">
                  <c:v>MP2</c:v>
                </c:pt>
                <c:pt idx="12">
                  <c:v>NNC</c:v>
                </c:pt>
                <c:pt idx="13">
                  <c:v>NQU</c:v>
                </c:pt>
                <c:pt idx="14">
                  <c:v>NW</c:v>
                </c:pt>
                <c:pt idx="15">
                  <c:v>SCN</c:v>
                </c:pt>
                <c:pt idx="16">
                  <c:v>hmean</c:v>
                </c:pt>
              </c:strCache>
            </c:strRef>
          </c:cat>
          <c:val>
            <c:numRef>
              <c:f>'B - IPC'!$E$23:$E$39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/>
        <c:gapWidth val="100"/>
        <c:axId val="56201216"/>
        <c:axId val="56202752"/>
      </c:barChart>
      <c:catAx>
        <c:axId val="56201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6202752"/>
        <c:crossesAt val="0"/>
        <c:auto val="1"/>
        <c:lblAlgn val="ctr"/>
        <c:lblOffset val="100"/>
        <c:tickLblSkip val="1"/>
        <c:tickMarkSkip val="1"/>
      </c:catAx>
      <c:valAx>
        <c:axId val="56202752"/>
        <c:scaling>
          <c:orientation val="minMax"/>
        </c:scaling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Normalized IPC</a:t>
                </a:r>
              </a:p>
            </c:rich>
          </c:tx>
          <c:layout>
            <c:manualLayout>
              <c:xMode val="edge"/>
              <c:yMode val="edge"/>
              <c:x val="1.538501948795166E-2"/>
              <c:y val="0.247386511098121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6201216"/>
        <c:crosses val="autoZero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5140704341829701E-2"/>
          <c:y val="0"/>
          <c:w val="0.80685800993625756"/>
          <c:h val="7.8484126118408423E-2"/>
        </c:manualLayout>
      </c:layout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(a)</a:t>
            </a:r>
          </a:p>
        </c:rich>
      </c:tx>
      <c:layout>
        <c:manualLayout>
          <c:xMode val="edge"/>
          <c:yMode val="edge"/>
          <c:x val="2.7278800475060085E-3"/>
          <c:y val="0.92444444444444762"/>
        </c:manualLayout>
      </c:layout>
      <c:overlay val="1"/>
    </c:title>
    <c:plotArea>
      <c:layout>
        <c:manualLayout>
          <c:layoutTarget val="inner"/>
          <c:xMode val="edge"/>
          <c:yMode val="edge"/>
          <c:x val="0.21284484826728348"/>
          <c:y val="7.2906114980824513E-2"/>
          <c:w val="0.78715515173271444"/>
          <c:h val="0.81145845951948803"/>
        </c:manualLayout>
      </c:layout>
      <c:barChart>
        <c:barDir val="col"/>
        <c:grouping val="clustered"/>
        <c:ser>
          <c:idx val="0"/>
          <c:order val="0"/>
          <c:tx>
            <c:strRef>
              <c:f>coalescing!$B$2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coalescing!$A$60:$A$63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coalescing!$B$60:$B$63</c:f>
              <c:numCache>
                <c:formatCode>General</c:formatCode>
                <c:ptCount val="4"/>
                <c:pt idx="0">
                  <c:v>28.514374372547227</c:v>
                </c:pt>
                <c:pt idx="1">
                  <c:v>3.4243018000365812</c:v>
                </c:pt>
                <c:pt idx="2">
                  <c:v>19.35341691095449</c:v>
                </c:pt>
                <c:pt idx="3">
                  <c:v>12.439570053076569</c:v>
                </c:pt>
              </c:numCache>
            </c:numRef>
          </c:val>
        </c:ser>
        <c:ser>
          <c:idx val="1"/>
          <c:order val="1"/>
          <c:tx>
            <c:strRef>
              <c:f>coalescing!$C$2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coalescing!$A$60:$A$63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coalescing!$C$60:$C$63</c:f>
              <c:numCache>
                <c:formatCode>General</c:formatCode>
                <c:ptCount val="4"/>
                <c:pt idx="0">
                  <c:v>39.339209267186895</c:v>
                </c:pt>
                <c:pt idx="1">
                  <c:v>3.9508078128767781</c:v>
                </c:pt>
                <c:pt idx="2">
                  <c:v>26.41318843458275</c:v>
                </c:pt>
                <c:pt idx="3">
                  <c:v>14.92116426830127</c:v>
                </c:pt>
              </c:numCache>
            </c:numRef>
          </c:val>
        </c:ser>
        <c:ser>
          <c:idx val="2"/>
          <c:order val="2"/>
          <c:tx>
            <c:strRef>
              <c:f>coalescing!$D$2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coalescing!$A$60:$A$63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coalescing!$D$60:$D$63</c:f>
              <c:numCache>
                <c:formatCode>General</c:formatCode>
                <c:ptCount val="4"/>
                <c:pt idx="0">
                  <c:v>61.381532416502949</c:v>
                </c:pt>
                <c:pt idx="1">
                  <c:v>3.6605133074538512</c:v>
                </c:pt>
                <c:pt idx="2">
                  <c:v>26.44489108896828</c:v>
                </c:pt>
                <c:pt idx="3">
                  <c:v>14.809726729453924</c:v>
                </c:pt>
              </c:numCache>
            </c:numRef>
          </c:val>
        </c:ser>
        <c:ser>
          <c:idx val="3"/>
          <c:order val="3"/>
          <c:tx>
            <c:strRef>
              <c:f>coalescing!$E$2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cat>
            <c:strRef>
              <c:f>coalescing!$A$60:$A$63</c:f>
              <c:strCache>
                <c:ptCount val="4"/>
                <c:pt idx="0">
                  <c:v>BKP</c:v>
                </c:pt>
                <c:pt idx="1">
                  <c:v>CP</c:v>
                </c:pt>
                <c:pt idx="2">
                  <c:v>HSPT</c:v>
                </c:pt>
                <c:pt idx="3">
                  <c:v>MU</c:v>
                </c:pt>
              </c:strCache>
            </c:strRef>
          </c:cat>
          <c:val>
            <c:numRef>
              <c:f>coalescing!$E$60:$E$63</c:f>
              <c:numCache>
                <c:formatCode>General</c:formatCode>
                <c:ptCount val="4"/>
                <c:pt idx="0">
                  <c:v>84.190784155213919</c:v>
                </c:pt>
                <c:pt idx="1">
                  <c:v>3.9287812481266884</c:v>
                </c:pt>
                <c:pt idx="2">
                  <c:v>26.60588348779223</c:v>
                </c:pt>
                <c:pt idx="3">
                  <c:v>14.493464844405572</c:v>
                </c:pt>
              </c:numCache>
            </c:numRef>
          </c:val>
        </c:ser>
        <c:dLbls/>
        <c:axId val="56206848"/>
        <c:axId val="56208384"/>
      </c:barChart>
      <c:catAx>
        <c:axId val="56206848"/>
        <c:scaling>
          <c:orientation val="minMax"/>
        </c:scaling>
        <c:axPos val="b"/>
        <c:tickLblPos val="nextTo"/>
        <c:crossAx val="56208384"/>
        <c:crosses val="autoZero"/>
        <c:auto val="1"/>
        <c:lblAlgn val="ctr"/>
        <c:lblOffset val="100"/>
      </c:catAx>
      <c:valAx>
        <c:axId val="56208384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Coalescing Rate</a:t>
                </a:r>
              </a:p>
            </c:rich>
          </c:tx>
          <c:layout/>
        </c:title>
        <c:numFmt formatCode="General" sourceLinked="1"/>
        <c:tickLblPos val="nextTo"/>
        <c:crossAx val="56206848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20822389971257121"/>
          <c:y val="0"/>
          <c:w val="0.79177610028742851"/>
          <c:h val="6.9269267477928914E-2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spPr>
    <a:ln>
      <a:solidFill>
        <a:schemeClr val="bg1"/>
      </a:solidFill>
    </a:ln>
  </c:spPr>
  <c:txPr>
    <a:bodyPr/>
    <a:lstStyle/>
    <a:p>
      <a:pPr>
        <a:defRPr sz="10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99FBF-3356-4003-A13D-4B9BCB49F09D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8B401-AE62-4BFF-9AB5-D089CA3F6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73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3F0C362D-2CB2-42C9-B298-0123616E404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83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en-US" sz="1800">
                <a:latin typeface="Arial" charset="0"/>
                <a:cs typeface="DejaVu Sans" charset="0"/>
              </a:rPr>
              <a:t>- Least a few bits of thread's warpID determines the set which the thread is mapped to in re-convergence barrier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Color on CFG show activation of a warp and gray shows inactivation (masked warp).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BE40D6-3211-4BB7-98B4-3FECB1B6752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Color on CFG show activation of a warp and gray shows inactivation (masked warp).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BE40D6-3211-4BB7-98B4-3FECB1B6752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Color on CFG show activation of a warp and gray shows inactivation (masked warp).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BE40D6-3211-4BB7-98B4-3FECB1B6752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A425C44D-88EB-4D48-973A-827A849B436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Justify why</a:t>
            </a:r>
            <a:r>
              <a:rPr lang="en-US" baseline="0" dirty="0" smtClean="0"/>
              <a:t> shorter warps are not reasonable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</a:t>
            </a:r>
            <a:r>
              <a:rPr lang="en-US" baseline="0" dirty="0" smtClean="0"/>
              <a:t> warps reduce t</a:t>
            </a:r>
            <a:r>
              <a:rPr lang="en-US" dirty="0" smtClean="0"/>
              <a:t>hread</a:t>
            </a:r>
            <a:r>
              <a:rPr lang="en-US" baseline="0" dirty="0" smtClean="0"/>
              <a:t> synchronization for computations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Arial" pitchFamily="34" charset="0"/>
                <a:cs typeface="Arial" pitchFamily="34" charset="0"/>
              </a:rPr>
              <a:t>Large warps improve coalescing</a:t>
            </a:r>
          </a:p>
          <a:p>
            <a:pPr marL="514350" indent="-514350">
              <a:spcBef>
                <a:spcPts val="0"/>
              </a:spcBef>
              <a:spcAft>
                <a:spcPts val="400"/>
              </a:spcAf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Arial" pitchFamily="34" charset="0"/>
                <a:cs typeface="Arial" pitchFamily="34" charset="0"/>
              </a:rPr>
              <a:t>Small warps reduce synchronization and divergence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Small warps, as wide as SIMD width, are called sub-warp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BFS Kernel</a:t>
            </a:r>
          </a:p>
          <a:p>
            <a:pPr>
              <a:buFontTx/>
              <a:buChar char="-"/>
            </a:pPr>
            <a:r>
              <a:rPr lang="en-US" dirty="0" smtClean="0"/>
              <a:t>Discuss about</a:t>
            </a:r>
            <a:r>
              <a:rPr lang="en-US" baseline="0" dirty="0" smtClean="0"/>
              <a:t> static approach where the LAT is detected after first decode. This LAT is stored in a table for future detections.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100" b="0" dirty="0" smtClean="0">
                <a:latin typeface="+mj-lt"/>
              </a:rPr>
              <a:t>-Scheduler </a:t>
            </a:r>
            <a:r>
              <a:rPr lang="en-US" sz="11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Subdivide a warp into sub-warps and schedule threads at sub-warp granularity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smtClean="0">
                <a:latin typeface="+mj-lt"/>
              </a:rPr>
              <a:t>-PST </a:t>
            </a:r>
            <a:r>
              <a:rPr lang="en-US" sz="11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Synchronizes sub-warps at the barrier just before the memory instruction</a:t>
            </a:r>
          </a:p>
          <a:p>
            <a:pPr algn="l"/>
            <a:r>
              <a:rPr lang="en-US" sz="1100" b="0" dirty="0" smtClean="0">
                <a:latin typeface="+mj-lt"/>
              </a:rPr>
              <a:t>-SCO </a:t>
            </a:r>
            <a:r>
              <a:rPr lang="en-US" sz="11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issues one large warp when the sub-warps are synchronized.</a:t>
            </a:r>
          </a:p>
          <a:p>
            <a:pPr algn="l"/>
            <a:endParaRPr lang="en-US" sz="11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-This is the architecture we are modeling.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the warp size affects performance, DWR</a:t>
            </a:r>
            <a:r>
              <a:rPr lang="en-US" baseline="0" dirty="0" smtClean="0"/>
              <a:t> performs near the best warp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4A0549D5-BF48-4442-970F-A45ED3AEF40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51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771C968C-7DDF-49B5-ACB0-4EE3CC7906D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52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D16B755C-3426-455C-9548-963A04CEE16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53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83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en-US" sz="1800">
                <a:latin typeface="Arial" charset="0"/>
                <a:cs typeface="DejaVu Sans" charset="0"/>
              </a:rPr>
              <a:t>- Each thread is allowed to reserve among a few entries (8 way here). Else, the re-convergence is bypassed.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en-US" sz="1800">
                <a:latin typeface="Arial" charset="0"/>
                <a:cs typeface="DejaVu Sans" charset="0"/>
              </a:rPr>
              <a:t>- Lookup is intended to improve SIMD efficiency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en-US" sz="1800">
                <a:latin typeface="Arial" charset="0"/>
                <a:cs typeface="DejaVu Sans" charset="0"/>
              </a:rPr>
              <a:t>- If the lookup is removed and the re-convergence barrier are large enough, it would be the same as SBR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en-US" sz="1800">
                <a:latin typeface="Arial" charset="0"/>
                <a:cs typeface="DejaVu Sans" charset="0"/>
              </a:rPr>
              <a:t>- If the re-convergence barrier is removed it would be DWF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Color on CFG show activation of a warp and gray shows inactivation (masked warp).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BE40D6-3211-4BB7-98B4-3FECB1B67529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Notice warp pool needs to keep TIDs instead of “Mask Vector”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Colors of the warps shows potential of different thread-placement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E4A860-29C1-4265-961E-3ABAD5F29DDB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-Define warp, warp scheduler, and SIMD width</a:t>
            </a:r>
          </a:p>
          <a:p>
            <a:r>
              <a:rPr lang="en-US" dirty="0" smtClean="0"/>
              <a:t>-Define the shared resource</a:t>
            </a:r>
            <a:r>
              <a:rPr lang="en-US" baseline="0" dirty="0" smtClean="0"/>
              <a:t> per SM: thread pool, shared memory, and register file</a:t>
            </a:r>
          </a:p>
          <a:p>
            <a:r>
              <a:rPr lang="en-US" dirty="0" smtClean="0"/>
              <a:t>-0 to 100: Every cycle a</a:t>
            </a:r>
            <a:r>
              <a:rPr lang="en-US" baseline="0" dirty="0" smtClean="0"/>
              <a:t> warp is selected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-Number of inactive/waiting</a:t>
            </a:r>
            <a:r>
              <a:rPr lang="en-US" baseline="0" dirty="0" smtClean="0"/>
              <a:t> threads during idle cycles.</a:t>
            </a:r>
          </a:p>
          <a:p>
            <a:r>
              <a:rPr lang="en-US" baseline="0" dirty="0" smtClean="0"/>
              <a:t>-Large inactive/waiting threads can improve performance once idle cycles are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D92D056A-E340-4E75-89D9-C56EB581036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366746C7-5372-4807-A8DD-E7AE05A43F6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603F45E2-2D83-4294-8F4F-B89E040A8F3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43B9AF22-E5E5-45EE-96B7-7219477A860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9A622AAB-163D-4EB8-98B2-511B2023638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DC04D9F5-58C1-4AA3-B094-1CADD27A569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90E1559C-A8D2-44D4-90E6-E39918DE2C3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70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fld id="{01590B01-9B57-4881-9F34-C478353C7CF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71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03225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-Define warp, warp scheduler, and SIMD width</a:t>
            </a:r>
          </a:p>
          <a:p>
            <a:r>
              <a:rPr lang="en-US" dirty="0" smtClean="0"/>
              <a:t>-Define the shared resource</a:t>
            </a:r>
            <a:r>
              <a:rPr lang="en-US" baseline="0" dirty="0" smtClean="0"/>
              <a:t> per SM: thread pool, shared memory, and register file</a:t>
            </a:r>
          </a:p>
          <a:p>
            <a:r>
              <a:rPr lang="en-US" dirty="0" smtClean="0"/>
              <a:t>-Talk about memory access coalescing 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Group of threads (warp) are processed in lock-step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EF6B9-2663-4D49-8CAB-06840F920BBE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8B401-AE62-4BFF-9AB5-D089CA3F61D5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dirty="0" smtClean="0"/>
              <a:t>-Diverge, re-converge,</a:t>
            </a:r>
            <a:r>
              <a:rPr lang="en-CA" baseline="0" dirty="0" smtClean="0"/>
              <a:t> re-convergence point,</a:t>
            </a:r>
            <a:endParaRPr lang="en-CA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3D259A-2B23-405A-B0C3-AD3E5D124A2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 sz="2000">
                <a:latin typeface="Times New Roman" pitchFamily="18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1465F"/>
                </a:solidFill>
              </a:defRPr>
            </a:lvl1pPr>
          </a:lstStyle>
          <a:p>
            <a:r>
              <a:rPr lang="en-US" dirty="0" smtClean="0"/>
              <a:t>November 12,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1465F"/>
                </a:solidFill>
              </a:defRPr>
            </a:lvl1pPr>
          </a:lstStyle>
          <a:p>
            <a:r>
              <a:rPr lang="en-US" dirty="0" smtClean="0"/>
              <a:t>Improving GPU Performance …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5334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9600" y="1066800"/>
            <a:ext cx="8534400" cy="2413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524000" y="1004887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E:\Ahmad\433px-University_of_Tehran_logo.sv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Improving GPU Performance …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31000">
                <a:schemeClr val="bg1">
                  <a:alpha val="9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676399"/>
          </a:xfrm>
        </p:spPr>
        <p:txBody>
          <a:bodyPr/>
          <a:lstStyle/>
          <a:p>
            <a:r>
              <a:rPr lang="en-US" dirty="0" smtClean="0"/>
              <a:t>Improving GPU Performance via Improved SIMD Efficiency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Ahmad </a:t>
            </a:r>
            <a:r>
              <a:rPr lang="en-US" b="1" dirty="0" err="1" smtClean="0"/>
              <a:t>Lashgar</a:t>
            </a:r>
            <a:endParaRPr lang="en-US" b="1" dirty="0" smtClean="0"/>
          </a:p>
          <a:p>
            <a:r>
              <a:rPr lang="en-US" dirty="0" smtClean="0"/>
              <a:t>ECE Department</a:t>
            </a:r>
          </a:p>
          <a:p>
            <a:r>
              <a:rPr lang="en-US" dirty="0" smtClean="0"/>
              <a:t>University of Tehran</a:t>
            </a:r>
          </a:p>
          <a:p>
            <a:endParaRPr lang="en-US" dirty="0" smtClean="0"/>
          </a:p>
          <a:p>
            <a:r>
              <a:rPr lang="en-US" dirty="0" smtClean="0"/>
              <a:t>Supervisors:</a:t>
            </a:r>
          </a:p>
          <a:p>
            <a:r>
              <a:rPr lang="en-US" b="1" dirty="0" smtClean="0"/>
              <a:t>Ahmad </a:t>
            </a:r>
            <a:r>
              <a:rPr lang="en-US" b="1" dirty="0" err="1" smtClean="0"/>
              <a:t>Khonsari</a:t>
            </a:r>
            <a:endParaRPr lang="en-US" b="1" dirty="0" smtClean="0"/>
          </a:p>
          <a:p>
            <a:r>
              <a:rPr lang="en-US" b="1" dirty="0" err="1" smtClean="0"/>
              <a:t>Amirali</a:t>
            </a:r>
            <a:r>
              <a:rPr lang="en-US" b="1" dirty="0" smtClean="0"/>
              <a:t> </a:t>
            </a:r>
            <a:r>
              <a:rPr lang="en-US" b="1" dirty="0" err="1" smtClean="0"/>
              <a:t>Baniasadi</a:t>
            </a:r>
            <a:endParaRPr lang="en-US" b="1" dirty="0" smtClean="0"/>
          </a:p>
          <a:p>
            <a:endParaRPr lang="en-US" dirty="0" smtClean="0"/>
          </a:p>
          <a:p>
            <a:r>
              <a:rPr lang="en-US" sz="2300" dirty="0" smtClean="0"/>
              <a:t>November 12, 2012</a:t>
            </a:r>
            <a:endParaRPr lang="en-US" sz="2300" dirty="0"/>
          </a:p>
        </p:txBody>
      </p:sp>
      <p:pic>
        <p:nvPicPr>
          <p:cNvPr id="4" name="Picture 2" descr="E:\Ahmad\433px-University_of_Tehran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/>
          </a:p>
        </p:txBody>
      </p:sp>
    </p:spTree>
  </p:cSld>
  <p:clrMapOvr>
    <a:masterClrMapping/>
  </p:clrMapOvr>
  <p:transition advTm="10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Warping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Branch divergence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 divergence</a:t>
            </a:r>
          </a:p>
          <a:p>
            <a:r>
              <a:rPr lang="en-US" dirty="0" smtClean="0"/>
              <a:t>CROWN</a:t>
            </a:r>
          </a:p>
          <a:p>
            <a:pPr lvl="1"/>
            <a:r>
              <a:rPr lang="en-US" dirty="0" smtClean="0"/>
              <a:t>Branch divergence management</a:t>
            </a:r>
          </a:p>
          <a:p>
            <a:pPr lvl="1"/>
            <a:r>
              <a:rPr lang="en-US" dirty="0" smtClean="0"/>
              <a:t>Technique &amp; Results</a:t>
            </a:r>
          </a:p>
          <a:p>
            <a:r>
              <a:rPr lang="en-US" dirty="0" smtClean="0"/>
              <a:t>DWR</a:t>
            </a:r>
          </a:p>
          <a:p>
            <a:pPr lvl="1"/>
            <a:r>
              <a:rPr lang="en-US" dirty="0" smtClean="0"/>
              <a:t>Memory access coalescing</a:t>
            </a:r>
          </a:p>
          <a:p>
            <a:pPr lvl="1"/>
            <a:r>
              <a:rPr lang="en-US" dirty="0" smtClean="0"/>
              <a:t>Technique &amp; Results</a:t>
            </a:r>
          </a:p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 advTm="186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CROWN:</a:t>
            </a:r>
            <a:br>
              <a:rPr lang="en-US" dirty="0" smtClean="0"/>
            </a:br>
            <a:r>
              <a:rPr lang="en-US" sz="2700" dirty="0" smtClean="0"/>
              <a:t> Comprehensive Reincarnation-based Warping </a:t>
            </a:r>
            <a:endParaRPr lang="en-US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Motivation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Branch divergence management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Application behavior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CROWN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Operation example</a:t>
            </a:r>
          </a:p>
          <a:p>
            <a:pPr marL="791736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Design goal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Experimental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6071749"/>
      </p:ext>
    </p:extLst>
  </p:cSld>
  <p:clrMapOvr>
    <a:masterClrMapping/>
  </p:clrMapOvr>
  <p:transition spd="med" advTm="3719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 Divergence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Stack-Based Re-convergence (SBR) is used in NVIDIA GPUs</a:t>
            </a:r>
          </a:p>
          <a:p>
            <a:pPr lvl="1"/>
            <a:r>
              <a:rPr lang="en-US" dirty="0" smtClean="0"/>
              <a:t>Use a stack per warp to keep track of diverging paths and re-convergence points</a:t>
            </a:r>
          </a:p>
          <a:p>
            <a:pPr lvl="1"/>
            <a:r>
              <a:rPr lang="en-US" dirty="0" smtClean="0"/>
              <a:t>Effectively manages nested divergence</a:t>
            </a:r>
          </a:p>
          <a:p>
            <a:r>
              <a:rPr lang="en-US" dirty="0" smtClean="0"/>
              <a:t>Challenges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SIMD efficiency (target of DWF, and LWM)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Diverging path serialization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Re-convergence waiting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1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dirty="0" smtClean="0"/>
              <a:t>Stack-Based Re-convergence (SBR)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4" name="Content Placeholder 17"/>
          <p:cNvGraphicFramePr>
            <a:graphicFrameLocks noGrp="1"/>
          </p:cNvGraphicFramePr>
          <p:nvPr/>
        </p:nvGraphicFramePr>
        <p:xfrm>
          <a:off x="1143001" y="1676400"/>
          <a:ext cx="1978024" cy="518160"/>
        </p:xfrm>
        <a:graphic>
          <a:graphicData uri="http://schemas.openxmlformats.org/drawingml/2006/table">
            <a:tbl>
              <a:tblPr/>
              <a:tblGrid>
                <a:gridCol w="683664"/>
                <a:gridCol w="129436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6019800" y="1772920"/>
          <a:ext cx="2700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019800" y="1793240"/>
          <a:ext cx="2700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6019800" y="1793240"/>
          <a:ext cx="2700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6019800" y="1783080"/>
          <a:ext cx="2700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6019800" y="1783080"/>
          <a:ext cx="2700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6019800" y="1772920"/>
          <a:ext cx="2700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rot="5400000">
            <a:off x="3506788" y="2819401"/>
            <a:ext cx="2741614" cy="158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840288" y="1395413"/>
            <a:ext cx="10271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SIMD </a:t>
            </a:r>
          </a:p>
          <a:p>
            <a:pPr algn="ctr"/>
            <a:r>
              <a:rPr lang="en-US" sz="1400" dirty="0"/>
              <a:t>Utilization</a:t>
            </a:r>
          </a:p>
          <a:p>
            <a:pPr algn="ctr"/>
            <a:r>
              <a:rPr lang="en-US" sz="1400" dirty="0"/>
              <a:t>over time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903413" y="17526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Content Placeholder 17"/>
          <p:cNvGraphicFramePr>
            <a:graphicFrameLocks noGrp="1"/>
          </p:cNvGraphicFramePr>
          <p:nvPr/>
        </p:nvGraphicFramePr>
        <p:xfrm>
          <a:off x="304800" y="3276600"/>
          <a:ext cx="1979613" cy="51816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10668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Content Placeholder 17"/>
          <p:cNvGraphicFramePr>
            <a:graphicFrameLocks noGrp="1"/>
          </p:cNvGraphicFramePr>
          <p:nvPr/>
        </p:nvGraphicFramePr>
        <p:xfrm>
          <a:off x="2438400" y="3276600"/>
          <a:ext cx="1979613" cy="51816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2004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Content Placeholder 17"/>
          <p:cNvGraphicFramePr>
            <a:graphicFrameLocks noGrp="1"/>
          </p:cNvGraphicFramePr>
          <p:nvPr/>
        </p:nvGraphicFramePr>
        <p:xfrm>
          <a:off x="1141413" y="5029200"/>
          <a:ext cx="1979612" cy="518160"/>
        </p:xfrm>
        <a:graphic>
          <a:graphicData uri="http://schemas.openxmlformats.org/drawingml/2006/table">
            <a:tbl>
              <a:tblPr/>
              <a:tblGrid>
                <a:gridCol w="684212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1903413" y="51054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4" name="Straight Arrow Connector 83"/>
          <p:cNvCxnSpPr/>
          <p:nvPr/>
        </p:nvCxnSpPr>
        <p:spPr>
          <a:xfrm rot="5400000">
            <a:off x="1370807" y="2361407"/>
            <a:ext cx="1066800" cy="7635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6200000" flipH="1">
            <a:off x="2513808" y="2286796"/>
            <a:ext cx="1066798" cy="91281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H="1">
            <a:off x="1294608" y="4039395"/>
            <a:ext cx="1219198" cy="76041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2437607" y="3961607"/>
            <a:ext cx="1219200" cy="9159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10668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0" name="Elbow Connector 89"/>
          <p:cNvCxnSpPr/>
          <p:nvPr/>
        </p:nvCxnSpPr>
        <p:spPr>
          <a:xfrm rot="5400000">
            <a:off x="2209800" y="1447800"/>
            <a:ext cx="4572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5400000">
            <a:off x="2057400" y="5943600"/>
            <a:ext cx="7620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>
            <a:off x="8736013" y="2436813"/>
            <a:ext cx="255587" cy="15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659813" y="2192338"/>
            <a:ext cx="407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TOS</a:t>
            </a:r>
          </a:p>
        </p:txBody>
      </p:sp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4673600" y="2133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4673600" y="2514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/>
        </p:nvGraphicFramePr>
        <p:xfrm>
          <a:off x="4673600" y="2895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4673600" y="3276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4648200" y="2286000"/>
            <a:ext cx="1219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029200" y="4191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SIMD efficiency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drops due to idle lanes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(down to 24%)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0" y="304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SBR – 1) SIMD Efficiency</a:t>
            </a:r>
          </a:p>
        </p:txBody>
      </p:sp>
      <p:sp>
        <p:nvSpPr>
          <p:cNvPr id="42" name="Oval 41"/>
          <p:cNvSpPr/>
          <p:nvPr/>
        </p:nvSpPr>
        <p:spPr>
          <a:xfrm>
            <a:off x="1143000" y="16764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362200" y="16764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934200" y="19812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67600" y="19812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438400" y="32766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657600" y="32766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04800" y="32766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524000" y="32766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934200" y="23622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467600" y="2362200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 rot="10800000" flipV="1">
            <a:off x="6248400" y="2209800"/>
            <a:ext cx="26670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200400" y="4343400"/>
            <a:ext cx="2438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Lucida Console" pitchFamily="49" charset="0"/>
              </a:rPr>
              <a:t>A: IF(k==0){</a:t>
            </a:r>
          </a:p>
          <a:p>
            <a:r>
              <a:rPr lang="en-US" sz="1400" b="1" dirty="0" smtClean="0">
                <a:latin typeface="Lucida Console" pitchFamily="49" charset="0"/>
              </a:rPr>
              <a:t>B:     G[</a:t>
            </a:r>
            <a:r>
              <a:rPr lang="en-US" sz="1400" b="1" dirty="0" err="1" smtClean="0">
                <a:latin typeface="Lucida Console" pitchFamily="49" charset="0"/>
              </a:rPr>
              <a:t>i</a:t>
            </a:r>
            <a:r>
              <a:rPr lang="en-US" sz="1400" b="1" dirty="0" smtClean="0">
                <a:latin typeface="Lucida Console" pitchFamily="49" charset="0"/>
              </a:rPr>
              <a:t>] = 0;</a:t>
            </a:r>
          </a:p>
          <a:p>
            <a:r>
              <a:rPr lang="en-US" sz="1400" b="1" dirty="0" smtClean="0">
                <a:latin typeface="Lucida Console" pitchFamily="49" charset="0"/>
              </a:rPr>
              <a:t>   }ELSE{</a:t>
            </a:r>
          </a:p>
          <a:p>
            <a:r>
              <a:rPr lang="en-US" sz="1400" b="1" dirty="0" smtClean="0">
                <a:latin typeface="Lucida Console" pitchFamily="49" charset="0"/>
              </a:rPr>
              <a:t>C:     G[</a:t>
            </a:r>
            <a:r>
              <a:rPr lang="en-US" sz="1400" b="1" dirty="0" err="1" smtClean="0">
                <a:latin typeface="Lucida Console" pitchFamily="49" charset="0"/>
              </a:rPr>
              <a:t>i</a:t>
            </a:r>
            <a:r>
              <a:rPr lang="en-US" sz="1400" b="1" dirty="0" smtClean="0">
                <a:latin typeface="Lucida Console" pitchFamily="49" charset="0"/>
              </a:rPr>
              <a:t>] = 1;</a:t>
            </a:r>
          </a:p>
          <a:p>
            <a:r>
              <a:rPr lang="en-US" sz="1400" b="1" dirty="0" smtClean="0">
                <a:latin typeface="Lucida Console" pitchFamily="49" charset="0"/>
              </a:rPr>
              <a:t>   }</a:t>
            </a:r>
          </a:p>
          <a:p>
            <a:r>
              <a:rPr lang="en-US" sz="1400" b="1" dirty="0" smtClean="0">
                <a:latin typeface="Lucida Console" pitchFamily="49" charset="0"/>
              </a:rPr>
              <a:t>D: E[</a:t>
            </a:r>
            <a:r>
              <a:rPr lang="en-US" sz="1400" b="1" dirty="0" err="1" smtClean="0">
                <a:latin typeface="Lucida Console" pitchFamily="49" charset="0"/>
              </a:rPr>
              <a:t>i</a:t>
            </a:r>
            <a:r>
              <a:rPr lang="en-US" sz="1400" b="1" dirty="0" smtClean="0">
                <a:latin typeface="Lucida Console" pitchFamily="49" charset="0"/>
              </a:rPr>
              <a:t>] += G[</a:t>
            </a:r>
            <a:r>
              <a:rPr lang="en-US" sz="1400" b="1" dirty="0" err="1" smtClean="0">
                <a:latin typeface="Lucida Console" pitchFamily="49" charset="0"/>
              </a:rPr>
              <a:t>i</a:t>
            </a:r>
            <a:r>
              <a:rPr lang="en-US" sz="1400" b="1" dirty="0" smtClean="0">
                <a:latin typeface="Lucida Console" pitchFamily="49" charset="0"/>
              </a:rPr>
              <a:t>];</a:t>
            </a:r>
          </a:p>
          <a:p>
            <a:endParaRPr lang="en-US" sz="1400" b="1" dirty="0">
              <a:latin typeface="Lucida Console" pitchFamily="49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143000" y="5029200"/>
            <a:ext cx="457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934200" y="2743200"/>
            <a:ext cx="457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00800" y="2362200"/>
            <a:ext cx="457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400800" y="1981200"/>
            <a:ext cx="457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 rot="19743371">
            <a:off x="6916503" y="1119883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Program Counter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 rot="19743371">
            <a:off x="6122593" y="947770"/>
            <a:ext cx="1814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Re-convergence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Program Counter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16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1" grpId="0"/>
      <p:bldP spid="93" grpId="0"/>
      <p:bldP spid="34" grpId="0" animBg="1"/>
      <p:bldP spid="36" grpId="0"/>
      <p:bldP spid="37" grpId="0"/>
      <p:bldP spid="42" grpId="0" animBg="1"/>
      <p:bldP spid="42" grpId="1" animBg="1"/>
      <p:bldP spid="43" grpId="0" animBg="1"/>
      <p:bldP spid="43" grpId="1" animBg="1"/>
      <p:bldP spid="53" grpId="0" animBg="1"/>
      <p:bldP spid="53" grpId="1" animBg="1"/>
      <p:bldP spid="53" grpId="2" animBg="1"/>
      <p:bldP spid="53" grpId="3" animBg="1"/>
      <p:bldP spid="56" grpId="0" animBg="1"/>
      <p:bldP spid="56" grpId="1" animBg="1"/>
      <p:bldP spid="56" grpId="2" animBg="1"/>
      <p:bldP spid="56" grpId="3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80" grpId="0"/>
      <p:bldP spid="96" grpId="0" animBg="1"/>
      <p:bldP spid="96" grpId="1" animBg="1"/>
      <p:bldP spid="96" grpId="2" animBg="1"/>
      <p:bldP spid="96" grpId="3" animBg="1"/>
      <p:bldP spid="96" grpId="4" animBg="1"/>
      <p:bldP spid="96" grpId="5" animBg="1"/>
      <p:bldP spid="98" grpId="0" animBg="1"/>
      <p:bldP spid="98" grpId="1" animBg="1"/>
      <p:bldP spid="100" grpId="0" animBg="1"/>
      <p:bldP spid="100" grpId="1" animBg="1"/>
      <p:bldP spid="102" grpId="0" animBg="1"/>
      <p:bldP spid="102" grpId="1" animBg="1"/>
      <p:bldP spid="117" grpId="0"/>
      <p:bldP spid="117" grpId="1"/>
      <p:bldP spid="116" grpId="0"/>
      <p:bldP spid="1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SBR – 2) Diverging Path Serialization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4" name="Content Placeholder 17"/>
          <p:cNvGraphicFramePr>
            <a:graphicFrameLocks noGrp="1"/>
          </p:cNvGraphicFramePr>
          <p:nvPr/>
        </p:nvGraphicFramePr>
        <p:xfrm>
          <a:off x="1141413" y="1676400"/>
          <a:ext cx="1979612" cy="518160"/>
        </p:xfrm>
        <a:graphic>
          <a:graphicData uri="http://schemas.openxmlformats.org/drawingml/2006/table">
            <a:tbl>
              <a:tblPr/>
              <a:tblGrid>
                <a:gridCol w="684212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6019800" y="1828800"/>
          <a:ext cx="2700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rot="5400000">
            <a:off x="2476501" y="3848100"/>
            <a:ext cx="4800600" cy="31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840288" y="1395413"/>
            <a:ext cx="10271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SIMD </a:t>
            </a:r>
          </a:p>
          <a:p>
            <a:pPr algn="ctr"/>
            <a:r>
              <a:rPr lang="en-US" sz="1400"/>
              <a:t>Utilization</a:t>
            </a:r>
          </a:p>
          <a:p>
            <a:pPr algn="ctr"/>
            <a:r>
              <a:rPr lang="en-US" sz="1400"/>
              <a:t>over time</a:t>
            </a:r>
          </a:p>
        </p:txBody>
      </p:sp>
      <p:graphicFrame>
        <p:nvGraphicFramePr>
          <p:cNvPr id="75" name="Content Placeholder 17"/>
          <p:cNvGraphicFramePr>
            <a:graphicFrameLocks noGrp="1"/>
          </p:cNvGraphicFramePr>
          <p:nvPr/>
        </p:nvGraphicFramePr>
        <p:xfrm>
          <a:off x="304800" y="3276600"/>
          <a:ext cx="1979613" cy="51816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10668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Content Placeholder 17"/>
          <p:cNvGraphicFramePr>
            <a:graphicFrameLocks noGrp="1"/>
          </p:cNvGraphicFramePr>
          <p:nvPr/>
        </p:nvGraphicFramePr>
        <p:xfrm>
          <a:off x="2438400" y="3276600"/>
          <a:ext cx="1979613" cy="51816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2004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Content Placeholder 17"/>
          <p:cNvGraphicFramePr>
            <a:graphicFrameLocks noGrp="1"/>
          </p:cNvGraphicFramePr>
          <p:nvPr/>
        </p:nvGraphicFramePr>
        <p:xfrm>
          <a:off x="1141413" y="5029200"/>
          <a:ext cx="1979612" cy="518160"/>
        </p:xfrm>
        <a:graphic>
          <a:graphicData uri="http://schemas.openxmlformats.org/drawingml/2006/table">
            <a:tbl>
              <a:tblPr/>
              <a:tblGrid>
                <a:gridCol w="684212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4" name="Straight Arrow Connector 83"/>
          <p:cNvCxnSpPr/>
          <p:nvPr/>
        </p:nvCxnSpPr>
        <p:spPr>
          <a:xfrm rot="5400000">
            <a:off x="1370807" y="2361407"/>
            <a:ext cx="1066800" cy="7635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6200000" flipH="1">
            <a:off x="2513808" y="2286796"/>
            <a:ext cx="1066798" cy="91281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H="1">
            <a:off x="1294608" y="4039396"/>
            <a:ext cx="1219198" cy="76041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2437608" y="3961608"/>
            <a:ext cx="1219199" cy="91598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10668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0" name="Elbow Connector 89"/>
          <p:cNvCxnSpPr/>
          <p:nvPr/>
        </p:nvCxnSpPr>
        <p:spPr>
          <a:xfrm rot="5400000">
            <a:off x="2209800" y="1447800"/>
            <a:ext cx="4572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>
            <a:off x="8736013" y="2436813"/>
            <a:ext cx="255587" cy="15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659813" y="2192338"/>
            <a:ext cx="407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TOS</a:t>
            </a:r>
          </a:p>
        </p:txBody>
      </p:sp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4673600" y="2133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4673600" y="2514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7696200" y="25146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25146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105400" y="41910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Threads are inactivated due to divergence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(Up to 13% of threads)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Segoe Script" pitchFamily="34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Targeted by DWF</a:t>
            </a:r>
            <a:endParaRPr lang="en-US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90600" y="3124200"/>
            <a:ext cx="137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/>
          <p:nvPr/>
        </p:nvCxnSpPr>
        <p:spPr>
          <a:xfrm rot="5400000">
            <a:off x="2057400" y="5943600"/>
            <a:ext cx="7620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2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SBR – 3) Waiting at Re-convergence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4" name="Content Placeholder 17"/>
          <p:cNvGraphicFramePr>
            <a:graphicFrameLocks noGrp="1"/>
          </p:cNvGraphicFramePr>
          <p:nvPr/>
        </p:nvGraphicFramePr>
        <p:xfrm>
          <a:off x="1141413" y="1676400"/>
          <a:ext cx="1979612" cy="518160"/>
        </p:xfrm>
        <a:graphic>
          <a:graphicData uri="http://schemas.openxmlformats.org/drawingml/2006/table">
            <a:tbl>
              <a:tblPr/>
              <a:tblGrid>
                <a:gridCol w="684212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6019800" y="1828800"/>
          <a:ext cx="2700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rot="5400000">
            <a:off x="2476501" y="3848100"/>
            <a:ext cx="4800600" cy="31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840288" y="1395413"/>
            <a:ext cx="10271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SIMD </a:t>
            </a:r>
          </a:p>
          <a:p>
            <a:pPr algn="ctr"/>
            <a:r>
              <a:rPr lang="en-US" sz="1400"/>
              <a:t>Utilization</a:t>
            </a:r>
          </a:p>
          <a:p>
            <a:pPr algn="ctr"/>
            <a:r>
              <a:rPr lang="en-US" sz="1400"/>
              <a:t>over time</a:t>
            </a:r>
          </a:p>
        </p:txBody>
      </p:sp>
      <p:graphicFrame>
        <p:nvGraphicFramePr>
          <p:cNvPr id="75" name="Content Placeholder 17"/>
          <p:cNvGraphicFramePr>
            <a:graphicFrameLocks noGrp="1"/>
          </p:cNvGraphicFramePr>
          <p:nvPr/>
        </p:nvGraphicFramePr>
        <p:xfrm>
          <a:off x="304800" y="3276600"/>
          <a:ext cx="1979613" cy="51816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10668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Content Placeholder 17"/>
          <p:cNvGraphicFramePr>
            <a:graphicFrameLocks noGrp="1"/>
          </p:cNvGraphicFramePr>
          <p:nvPr/>
        </p:nvGraphicFramePr>
        <p:xfrm>
          <a:off x="2438400" y="3276600"/>
          <a:ext cx="1979613" cy="51816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Content Placeholder 17"/>
          <p:cNvGraphicFramePr>
            <a:graphicFrameLocks noGrp="1"/>
          </p:cNvGraphicFramePr>
          <p:nvPr/>
        </p:nvGraphicFramePr>
        <p:xfrm>
          <a:off x="1141413" y="5029200"/>
          <a:ext cx="1979612" cy="518160"/>
        </p:xfrm>
        <a:graphic>
          <a:graphicData uri="http://schemas.openxmlformats.org/drawingml/2006/table">
            <a:tbl>
              <a:tblPr/>
              <a:tblGrid>
                <a:gridCol w="684212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4" name="Straight Arrow Connector 83"/>
          <p:cNvCxnSpPr/>
          <p:nvPr/>
        </p:nvCxnSpPr>
        <p:spPr>
          <a:xfrm rot="5400000">
            <a:off x="1370807" y="2361407"/>
            <a:ext cx="1066800" cy="7635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16200000" flipH="1">
            <a:off x="2513806" y="2286793"/>
            <a:ext cx="1066800" cy="9128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H="1">
            <a:off x="1294608" y="4039395"/>
            <a:ext cx="1219198" cy="76041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2437607" y="3961607"/>
            <a:ext cx="1219200" cy="9159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>
            <a:off x="8736013" y="2436813"/>
            <a:ext cx="255587" cy="15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659813" y="2192338"/>
            <a:ext cx="407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TOS</a:t>
            </a:r>
          </a:p>
        </p:txBody>
      </p:sp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4673600" y="2133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4673600" y="2514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7391400" y="25146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82000" y="2514600"/>
            <a:ext cx="381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486400" y="4191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Threads are waiting at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re-convergence point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(Up to 46% of threads)</a:t>
            </a:r>
          </a:p>
        </p:txBody>
      </p:sp>
      <p:cxnSp>
        <p:nvCxnSpPr>
          <p:cNvPr id="38" name="Elbow Connector 37"/>
          <p:cNvCxnSpPr/>
          <p:nvPr/>
        </p:nvCxnSpPr>
        <p:spPr>
          <a:xfrm rot="5400000">
            <a:off x="2209800" y="1447800"/>
            <a:ext cx="4572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5400000">
            <a:off x="2057400" y="5943600"/>
            <a:ext cx="7620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6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048000" y="1600200"/>
            <a:ext cx="2895600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Behavior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52400" y="3413125"/>
          <a:ext cx="2514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057400" y="1219200"/>
          <a:ext cx="5162400" cy="38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200400" y="3413125"/>
          <a:ext cx="2514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24201" y="16764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Type B:</a:t>
            </a:r>
          </a:p>
          <a:p>
            <a:pPr algn="ctr"/>
            <a:r>
              <a:rPr lang="en-US" b="1" dirty="0" smtClean="0"/>
              <a:t>High branch divergence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low thread-per-core parallelism</a:t>
            </a:r>
            <a:endParaRPr lang="en-US" b="1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6324600" y="3413125"/>
          <a:ext cx="2514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0350" y="3228201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IPC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019800"/>
            <a:ext cx="111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Diverging Path</a:t>
            </a:r>
          </a:p>
          <a:p>
            <a:pPr algn="ctr"/>
            <a:r>
              <a:rPr lang="en-US" sz="1200" b="1" dirty="0" smtClean="0"/>
              <a:t>Serialization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171491" y="4638110"/>
            <a:ext cx="1171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SIMD Efficiency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24263" y="4638110"/>
            <a:ext cx="1725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Re-convergence Waiting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32004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IPC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95050" y="5991999"/>
            <a:ext cx="111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Diverging Path</a:t>
            </a:r>
          </a:p>
          <a:p>
            <a:pPr algn="ctr"/>
            <a:r>
              <a:rPr lang="en-US" sz="1200" b="1" dirty="0" smtClean="0"/>
              <a:t>Serialization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228341" y="4610309"/>
            <a:ext cx="1171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SIMD Efficiency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332587" y="4610309"/>
            <a:ext cx="1725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Re-convergence Waiting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32004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IPC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43050" y="5991999"/>
            <a:ext cx="111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Diverging Path</a:t>
            </a:r>
          </a:p>
          <a:p>
            <a:pPr algn="ctr"/>
            <a:r>
              <a:rPr lang="en-US" sz="1200" b="1" dirty="0" smtClean="0"/>
              <a:t>Serialization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8343691" y="4610309"/>
            <a:ext cx="1171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SIMD Efficiency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380587" y="4610309"/>
            <a:ext cx="1725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Re-convergence Waiting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167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Type A:</a:t>
            </a:r>
          </a:p>
          <a:p>
            <a:pPr algn="ctr"/>
            <a:r>
              <a:rPr lang="en-US" b="1" dirty="0" smtClean="0"/>
              <a:t>A few branch divergence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memory-bounded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16002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Type C:</a:t>
            </a:r>
          </a:p>
          <a:p>
            <a:pPr algn="ctr"/>
            <a:r>
              <a:rPr lang="en-US" b="1" dirty="0" smtClean="0"/>
              <a:t>High branch divergence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high thread-per-core parallelism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 rot="20597538">
            <a:off x="4316679" y="539617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MU, MP,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and NQU</a:t>
            </a:r>
            <a:endParaRPr lang="en-US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0597538">
            <a:off x="7802184" y="5561108"/>
            <a:ext cx="110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BFS</a:t>
            </a:r>
            <a:endParaRPr lang="en-US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597538">
            <a:off x="1228862" y="569814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others</a:t>
            </a:r>
            <a:endParaRPr lang="en-US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72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  <p:bldGraphic spid="7" grpId="0">
        <p:bldAsOne/>
      </p:bldGraphic>
      <p:bldP spid="9" grpId="0"/>
      <p:bldGraphic spid="10" grpId="0">
        <p:bldAsOne/>
      </p:bldGraphic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CROWN’s Design Goal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Proposed to address SBR challenges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SIMD Efficiency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Re-convergence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Dynamic regrouping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Diverging Path Serialization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Activate all threads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Re-convergence Waiting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Dynamic regrouping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Schedule at small warp granularity (as wide as SIMD width)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37513740"/>
      </p:ext>
    </p:extLst>
  </p:cSld>
  <p:clrMapOvr>
    <a:masterClrMapping/>
  </p:clrMapOvr>
  <p:transition spd="med" advTm="26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Content Placeholder 17"/>
          <p:cNvGraphicFramePr>
            <a:graphicFrameLocks noGrp="1"/>
          </p:cNvGraphicFramePr>
          <p:nvPr/>
        </p:nvGraphicFramePr>
        <p:xfrm>
          <a:off x="762000" y="5029200"/>
          <a:ext cx="1676400" cy="914400"/>
        </p:xfrm>
        <a:graphic>
          <a:graphicData uri="http://schemas.openxmlformats.org/drawingml/2006/table">
            <a:tbl>
              <a:tblPr/>
              <a:tblGrid>
                <a:gridCol w="306461"/>
                <a:gridCol w="1369939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2" marR="914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" name="Content Placeholder 17"/>
          <p:cNvGraphicFramePr>
            <a:graphicFrameLocks noGrp="1"/>
          </p:cNvGraphicFramePr>
          <p:nvPr/>
        </p:nvGraphicFramePr>
        <p:xfrm>
          <a:off x="1905000" y="3276600"/>
          <a:ext cx="1676400" cy="914400"/>
        </p:xfrm>
        <a:graphic>
          <a:graphicData uri="http://schemas.openxmlformats.org/drawingml/2006/table">
            <a:tbl>
              <a:tblPr/>
              <a:tblGrid>
                <a:gridCol w="306461"/>
                <a:gridCol w="1369939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2" marR="914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" name="Content Placeholder 17"/>
          <p:cNvGraphicFramePr>
            <a:graphicFrameLocks noGrp="1"/>
          </p:cNvGraphicFramePr>
          <p:nvPr/>
        </p:nvGraphicFramePr>
        <p:xfrm>
          <a:off x="152400" y="3276600"/>
          <a:ext cx="1676400" cy="914400"/>
        </p:xfrm>
        <a:graphic>
          <a:graphicData uri="http://schemas.openxmlformats.org/drawingml/2006/table">
            <a:tbl>
              <a:tblPr/>
              <a:tblGrid>
                <a:gridCol w="306461"/>
                <a:gridCol w="1369939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2" marR="914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17"/>
          <p:cNvGraphicFramePr>
            <a:graphicFrameLocks noGrp="1"/>
          </p:cNvGraphicFramePr>
          <p:nvPr/>
        </p:nvGraphicFramePr>
        <p:xfrm>
          <a:off x="762000" y="1676400"/>
          <a:ext cx="1676400" cy="914400"/>
        </p:xfrm>
        <a:graphic>
          <a:graphicData uri="http://schemas.openxmlformats.org/drawingml/2006/table">
            <a:tbl>
              <a:tblPr/>
              <a:tblGrid>
                <a:gridCol w="306461"/>
                <a:gridCol w="1369939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2" marR="914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17526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21336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4987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4987" y="3733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287587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7587" y="3733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143000" y="51054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43000" y="54864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 flipV="1">
            <a:off x="762000" y="2590800"/>
            <a:ext cx="762000" cy="685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28800" y="2590800"/>
            <a:ext cx="914400" cy="685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725488" y="4230687"/>
            <a:ext cx="836612" cy="7604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1828800" y="4191000"/>
            <a:ext cx="914400" cy="8382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534987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34987" y="3733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5" name="Elbow Connector 24"/>
          <p:cNvCxnSpPr/>
          <p:nvPr/>
        </p:nvCxnSpPr>
        <p:spPr>
          <a:xfrm rot="5400000">
            <a:off x="1449387" y="1447800"/>
            <a:ext cx="4572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5400000">
            <a:off x="1450181" y="6171406"/>
            <a:ext cx="457200" cy="15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29400" y="2362200"/>
            <a:ext cx="2286000" cy="1752600"/>
          </a:xfrm>
          <a:prstGeom prst="rect">
            <a:avLst/>
          </a:prstGeom>
          <a:noFill/>
          <a:ln>
            <a:solidFill>
              <a:srgbClr val="014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1465F"/>
                </a:solidFill>
              </a:rPr>
              <a:t>Second-Level</a:t>
            </a: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>
              <a:solidFill>
                <a:srgbClr val="01465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48200" y="1828800"/>
            <a:ext cx="1600200" cy="1676400"/>
          </a:xfrm>
          <a:prstGeom prst="rect">
            <a:avLst/>
          </a:prstGeom>
          <a:noFill/>
          <a:ln>
            <a:solidFill>
              <a:srgbClr val="014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1465F"/>
                </a:solidFill>
              </a:rPr>
              <a:t>Lookup</a:t>
            </a: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62400" y="3733800"/>
            <a:ext cx="2286000" cy="1600200"/>
          </a:xfrm>
          <a:prstGeom prst="rect">
            <a:avLst/>
          </a:prstGeom>
          <a:noFill/>
          <a:ln>
            <a:solidFill>
              <a:srgbClr val="014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1465F"/>
                </a:solidFill>
              </a:rPr>
              <a:t>Re-convergence Barriers</a:t>
            </a: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>
              <a:solidFill>
                <a:srgbClr val="01465F"/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6781801" y="2743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6629400" y="5867400"/>
            <a:ext cx="2286000" cy="533400"/>
          </a:xfrm>
          <a:prstGeom prst="rect">
            <a:avLst/>
          </a:prstGeom>
          <a:noFill/>
          <a:ln>
            <a:solidFill>
              <a:srgbClr val="014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1465F"/>
                </a:solidFill>
              </a:rPr>
              <a:t>                   To Fetch</a:t>
            </a: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>
              <a:solidFill>
                <a:srgbClr val="01465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29400" y="457200"/>
            <a:ext cx="2286000" cy="990600"/>
          </a:xfrm>
          <a:prstGeom prst="rect">
            <a:avLst/>
          </a:prstGeom>
          <a:noFill/>
          <a:ln>
            <a:solidFill>
              <a:srgbClr val="014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1465F"/>
                </a:solidFill>
              </a:rPr>
              <a:t>From Commit</a:t>
            </a: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 smtClean="0">
              <a:solidFill>
                <a:srgbClr val="01465F"/>
              </a:solidFill>
            </a:endParaRPr>
          </a:p>
          <a:p>
            <a:pPr algn="ctr"/>
            <a:endParaRPr lang="en-US" dirty="0">
              <a:solidFill>
                <a:srgbClr val="01465F"/>
              </a:solidFill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6781802" y="3124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6781802" y="5953125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6781802" y="619125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6781802" y="1000125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-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4724400" y="2219325"/>
          <a:ext cx="1464365" cy="371475"/>
        </p:xfrm>
        <a:graphic>
          <a:graphicData uri="http://schemas.openxmlformats.org/drawingml/2006/table">
            <a:tbl>
              <a:tblPr/>
              <a:tblGrid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4724400" y="2600325"/>
          <a:ext cx="1464365" cy="371475"/>
        </p:xfrm>
        <a:graphic>
          <a:graphicData uri="http://schemas.openxmlformats.org/drawingml/2006/table">
            <a:tbl>
              <a:tblPr/>
              <a:tblGrid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-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6781802" y="59436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6781800" y="6096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-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6781800" y="9906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- 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4724400" y="2209800"/>
          <a:ext cx="1464365" cy="371475"/>
        </p:xfrm>
        <a:graphic>
          <a:graphicData uri="http://schemas.openxmlformats.org/drawingml/2006/table">
            <a:tbl>
              <a:tblPr/>
              <a:tblGrid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4724400" y="2590800"/>
          <a:ext cx="1464365" cy="371475"/>
        </p:xfrm>
        <a:graphic>
          <a:graphicData uri="http://schemas.openxmlformats.org/drawingml/2006/table">
            <a:tbl>
              <a:tblPr/>
              <a:tblGrid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4724400" y="2981325"/>
          <a:ext cx="1464365" cy="371475"/>
        </p:xfrm>
        <a:graphic>
          <a:graphicData uri="http://schemas.openxmlformats.org/drawingml/2006/table">
            <a:tbl>
              <a:tblPr/>
              <a:tblGrid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- - -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4038600" y="4429125"/>
          <a:ext cx="2133600" cy="371475"/>
        </p:xfrm>
        <a:graphic>
          <a:graphicData uri="http://schemas.openxmlformats.org/drawingml/2006/table">
            <a:tbl>
              <a:tblPr/>
              <a:tblGrid>
                <a:gridCol w="304800"/>
                <a:gridCol w="10668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0000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4038600" y="4800600"/>
          <a:ext cx="2133600" cy="371475"/>
        </p:xfrm>
        <a:graphic>
          <a:graphicData uri="http://schemas.openxmlformats.org/drawingml/2006/table">
            <a:tbl>
              <a:tblPr/>
              <a:tblGrid>
                <a:gridCol w="304800"/>
                <a:gridCol w="10668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0000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6807200" y="2743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6807200" y="3124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6807200" y="2743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6807200" y="3124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W3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6807200" y="3505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W4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- - -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6807200" y="2743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6807200" y="3124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W3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6807200" y="35052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W4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- - -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6807200" y="59436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6807200" y="59436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W3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/>
        </p:nvGraphicFramePr>
        <p:xfrm>
          <a:off x="6807200" y="59436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W4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- - -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6781800" y="619125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6781800" y="6096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W3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6781802" y="609600"/>
          <a:ext cx="1981198" cy="371475"/>
        </p:xfrm>
        <a:graphic>
          <a:graphicData uri="http://schemas.openxmlformats.org/drawingml/2006/table">
            <a:tbl>
              <a:tblPr/>
              <a:tblGrid>
                <a:gridCol w="516833"/>
                <a:gridCol w="344556"/>
                <a:gridCol w="111980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W4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 - - -</a:t>
                      </a: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4064000" y="4429125"/>
          <a:ext cx="2133600" cy="371475"/>
        </p:xfrm>
        <a:graphic>
          <a:graphicData uri="http://schemas.openxmlformats.org/drawingml/2006/table">
            <a:tbl>
              <a:tblPr/>
              <a:tblGrid>
                <a:gridCol w="304800"/>
                <a:gridCol w="10668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4064000" y="4810125"/>
          <a:ext cx="2133600" cy="371475"/>
        </p:xfrm>
        <a:graphic>
          <a:graphicData uri="http://schemas.openxmlformats.org/drawingml/2006/table">
            <a:tbl>
              <a:tblPr/>
              <a:tblGrid>
                <a:gridCol w="304800"/>
                <a:gridCol w="10668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4064000" y="4429125"/>
          <a:ext cx="2133600" cy="371475"/>
        </p:xfrm>
        <a:graphic>
          <a:graphicData uri="http://schemas.openxmlformats.org/drawingml/2006/table">
            <a:tbl>
              <a:tblPr/>
              <a:tblGrid>
                <a:gridCol w="304800"/>
                <a:gridCol w="10668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4064000" y="4810125"/>
          <a:ext cx="2133600" cy="371475"/>
        </p:xfrm>
        <a:graphic>
          <a:graphicData uri="http://schemas.openxmlformats.org/drawingml/2006/table">
            <a:tbl>
              <a:tblPr/>
              <a:tblGrid>
                <a:gridCol w="304800"/>
                <a:gridCol w="10668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6858000" y="2743200"/>
          <a:ext cx="1828800" cy="371475"/>
        </p:xfrm>
        <a:graphic>
          <a:graphicData uri="http://schemas.openxmlformats.org/drawingml/2006/table">
            <a:tbl>
              <a:tblPr/>
              <a:tblGrid>
                <a:gridCol w="457200"/>
                <a:gridCol w="304800"/>
                <a:gridCol w="1066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W5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/>
        </p:nvGraphicFramePr>
        <p:xfrm>
          <a:off x="4064000" y="4810125"/>
          <a:ext cx="2133600" cy="371475"/>
        </p:xfrm>
        <a:graphic>
          <a:graphicData uri="http://schemas.openxmlformats.org/drawingml/2006/table">
            <a:tbl>
              <a:tblPr/>
              <a:tblGrid>
                <a:gridCol w="304800"/>
                <a:gridCol w="1066800"/>
                <a:gridCol w="76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6858000" y="3124200"/>
          <a:ext cx="1828800" cy="371475"/>
        </p:xfrm>
        <a:graphic>
          <a:graphicData uri="http://schemas.openxmlformats.org/drawingml/2006/table">
            <a:tbl>
              <a:tblPr/>
              <a:tblGrid>
                <a:gridCol w="457200"/>
                <a:gridCol w="304800"/>
                <a:gridCol w="1066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W6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6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" name="Rounded Rectangle 101"/>
          <p:cNvSpPr/>
          <p:nvPr/>
        </p:nvSpPr>
        <p:spPr>
          <a:xfrm>
            <a:off x="3733800" y="1600200"/>
            <a:ext cx="5257800" cy="3962400"/>
          </a:xfrm>
          <a:prstGeom prst="roundRect">
            <a:avLst/>
          </a:prstGeom>
          <a:noFill/>
          <a:ln>
            <a:solidFill>
              <a:srgbClr val="014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endCxn id="40" idx="0"/>
          </p:cNvCxnSpPr>
          <p:nvPr/>
        </p:nvCxnSpPr>
        <p:spPr>
          <a:xfrm rot="5400000">
            <a:off x="7315200" y="1905000"/>
            <a:ext cx="914400" cy="1588"/>
          </a:xfrm>
          <a:prstGeom prst="straightConnector1">
            <a:avLst/>
          </a:prstGeom>
          <a:ln w="38100">
            <a:solidFill>
              <a:srgbClr val="0146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6896497" y="4990703"/>
            <a:ext cx="1752600" cy="794"/>
          </a:xfrm>
          <a:prstGeom prst="straightConnector1">
            <a:avLst/>
          </a:prstGeom>
          <a:ln w="38100">
            <a:solidFill>
              <a:srgbClr val="0146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6248400" y="3198812"/>
            <a:ext cx="381000" cy="1588"/>
          </a:xfrm>
          <a:prstGeom prst="straightConnector1">
            <a:avLst/>
          </a:prstGeom>
          <a:ln w="38100">
            <a:solidFill>
              <a:srgbClr val="0146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248400" y="3962400"/>
            <a:ext cx="381000" cy="1588"/>
          </a:xfrm>
          <a:prstGeom prst="straightConnector1">
            <a:avLst/>
          </a:prstGeom>
          <a:ln w="38100">
            <a:solidFill>
              <a:srgbClr val="0146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GPGPU-</a:t>
            </a:r>
            <a:r>
              <a:rPr lang="en-US" dirty="0" err="1" smtClean="0"/>
              <a:t>sim</a:t>
            </a:r>
            <a:r>
              <a:rPr lang="en-US" dirty="0" smtClean="0"/>
              <a:t> version 2.1.1b</a:t>
            </a:r>
          </a:p>
          <a:p>
            <a:pPr lvl="1"/>
            <a:r>
              <a:rPr lang="en-US" dirty="0" smtClean="0"/>
              <a:t>Configured to model Tesla-like architecture</a:t>
            </a:r>
          </a:p>
          <a:p>
            <a:r>
              <a:rPr lang="en-US" dirty="0" smtClean="0"/>
              <a:t>Workloads from RODINIA, Parboil, CUDA SDK, GPGPU-</a:t>
            </a:r>
            <a:r>
              <a:rPr lang="en-US" dirty="0" err="1" smtClean="0"/>
              <a:t>sim</a:t>
            </a:r>
            <a:r>
              <a:rPr lang="en-US" dirty="0" smtClean="0"/>
              <a:t>, and third-party </a:t>
            </a:r>
            <a:r>
              <a:rPr lang="en-US" smtClean="0"/>
              <a:t>sequence alignment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Warping</a:t>
            </a:r>
          </a:p>
          <a:p>
            <a:pPr lvl="1"/>
            <a:r>
              <a:rPr lang="en-US" dirty="0" smtClean="0"/>
              <a:t>Branch divergence</a:t>
            </a:r>
          </a:p>
          <a:p>
            <a:pPr lvl="1"/>
            <a:r>
              <a:rPr lang="en-US" dirty="0" smtClean="0"/>
              <a:t>Memory divergence</a:t>
            </a:r>
          </a:p>
          <a:p>
            <a:r>
              <a:rPr lang="en-US" dirty="0" smtClean="0"/>
              <a:t>CROWN</a:t>
            </a:r>
          </a:p>
          <a:p>
            <a:pPr lvl="1"/>
            <a:r>
              <a:rPr lang="en-US" dirty="0" smtClean="0"/>
              <a:t>Branch divergence management</a:t>
            </a:r>
          </a:p>
          <a:p>
            <a:pPr lvl="1"/>
            <a:r>
              <a:rPr lang="en-US" dirty="0" smtClean="0"/>
              <a:t>Technique &amp; Results</a:t>
            </a:r>
          </a:p>
          <a:p>
            <a:r>
              <a:rPr lang="en-US" dirty="0" smtClean="0"/>
              <a:t>DWR</a:t>
            </a:r>
          </a:p>
          <a:p>
            <a:pPr lvl="1"/>
            <a:r>
              <a:rPr lang="en-US" dirty="0" smtClean="0"/>
              <a:t>Memory access coalescing</a:t>
            </a:r>
          </a:p>
          <a:p>
            <a:pPr lvl="1"/>
            <a:r>
              <a:rPr lang="en-US" dirty="0" smtClean="0"/>
              <a:t>Technique &amp; Results</a:t>
            </a:r>
          </a:p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005245"/>
      </p:ext>
    </p:extLst>
  </p:cSld>
  <p:clrMapOvr>
    <a:masterClrMapping/>
  </p:clrMapOvr>
  <p:transition advTm="2201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challenges:</a:t>
            </a:r>
          </a:p>
          <a:p>
            <a:pPr lvl="1"/>
            <a:r>
              <a:rPr lang="en-US" dirty="0" smtClean="0"/>
              <a:t>SIMD efficiency</a:t>
            </a:r>
          </a:p>
          <a:p>
            <a:pPr lvl="1"/>
            <a:r>
              <a:rPr lang="en-US" dirty="0" smtClean="0"/>
              <a:t>Diverging path serialization</a:t>
            </a:r>
          </a:p>
          <a:p>
            <a:pPr lvl="1"/>
            <a:r>
              <a:rPr lang="en-US" dirty="0" smtClean="0"/>
              <a:t>Re-convergence waiting</a:t>
            </a:r>
          </a:p>
          <a:p>
            <a:r>
              <a:rPr lang="en-US" dirty="0" smtClean="0"/>
              <a:t>Throughput in term of Instruction per clock (IPC)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SIMD efficiency is only one of the three impacting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627316573"/>
              </p:ext>
            </p:extLst>
          </p:nvPr>
        </p:nvGraphicFramePr>
        <p:xfrm>
          <a:off x="304800" y="17526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1066800" y="2057400"/>
            <a:ext cx="609600" cy="4191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2133600"/>
            <a:ext cx="609600" cy="419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2133600"/>
            <a:ext cx="609600" cy="419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5200" y="2133600"/>
            <a:ext cx="609600" cy="419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08745">
            <a:off x="936719" y="6254827"/>
            <a:ext cx="11940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Segoe Script" pitchFamily="34" charset="0"/>
              </a:rPr>
              <a:t>Type C</a:t>
            </a:r>
            <a:endParaRPr lang="en-US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108745">
            <a:off x="5584918" y="6254827"/>
            <a:ext cx="119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Script" pitchFamily="34" charset="0"/>
              </a:rPr>
              <a:t>Type B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Diverging Path Serialization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warps may exacerbate this 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397807423"/>
              </p:ext>
            </p:extLst>
          </p:nvPr>
        </p:nvGraphicFramePr>
        <p:xfrm>
          <a:off x="304800" y="1828800"/>
          <a:ext cx="85343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4419600" y="2514600"/>
            <a:ext cx="609600" cy="381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7400" y="2514600"/>
            <a:ext cx="609600" cy="381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15200" y="2514600"/>
            <a:ext cx="609600" cy="381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108745">
            <a:off x="5584918" y="6254827"/>
            <a:ext cx="119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Script" pitchFamily="34" charset="0"/>
              </a:rPr>
              <a:t>Type B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Re-convergence Waiting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97602059"/>
              </p:ext>
            </p:extLst>
          </p:nvPr>
        </p:nvGraphicFramePr>
        <p:xfrm>
          <a:off x="304800" y="1905000"/>
          <a:ext cx="8534399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1066800" y="2057400"/>
            <a:ext cx="609600" cy="4191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2133600"/>
            <a:ext cx="609600" cy="419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7400" y="2133600"/>
            <a:ext cx="609600" cy="419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15200" y="2133600"/>
            <a:ext cx="609600" cy="419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108745">
            <a:off x="936719" y="6254827"/>
            <a:ext cx="11940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Segoe Script" pitchFamily="34" charset="0"/>
              </a:rPr>
              <a:t>Type C</a:t>
            </a:r>
            <a:endParaRPr lang="en-US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108745">
            <a:off x="5584918" y="6254827"/>
            <a:ext cx="119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Script" pitchFamily="34" charset="0"/>
              </a:rPr>
              <a:t>Type B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CROWN improve performance by %14, %12, and %10 compared to SBR, DWF, and LWM respectively.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108673988"/>
              </p:ext>
            </p:extLst>
          </p:nvPr>
        </p:nvGraphicFramePr>
        <p:xfrm>
          <a:off x="304800" y="2209800"/>
          <a:ext cx="853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1066800" y="2286000"/>
            <a:ext cx="609600" cy="396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2362200"/>
            <a:ext cx="6096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1" y="2362200"/>
            <a:ext cx="6096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0" y="2362200"/>
            <a:ext cx="6096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108745">
            <a:off x="936719" y="6254827"/>
            <a:ext cx="119408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Segoe Script" pitchFamily="34" charset="0"/>
              </a:rPr>
              <a:t>Type C</a:t>
            </a:r>
            <a:endParaRPr lang="en-US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108745">
            <a:off x="5203919" y="6254827"/>
            <a:ext cx="119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egoe Script" pitchFamily="34" charset="0"/>
              </a:rPr>
              <a:t>Type B</a:t>
            </a:r>
            <a:endParaRPr lang="en-US" dirty="0">
              <a:latin typeface="Segoe Script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Warping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Branch divergence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Memory divergence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CROWN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Branch divergence management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Technique &amp; Results</a:t>
            </a:r>
          </a:p>
          <a:p>
            <a:r>
              <a:rPr lang="en-US" dirty="0" smtClean="0"/>
              <a:t>DWR</a:t>
            </a:r>
          </a:p>
          <a:p>
            <a:pPr lvl="1"/>
            <a:r>
              <a:rPr lang="en-US" dirty="0" smtClean="0"/>
              <a:t>Memory access coalescing</a:t>
            </a:r>
          </a:p>
          <a:p>
            <a:pPr lvl="1"/>
            <a:r>
              <a:rPr lang="en-US" dirty="0" smtClean="0"/>
              <a:t>Technique &amp; Results</a:t>
            </a:r>
          </a:p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 advTm="186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 Coalescing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memory access of neighbor threads are coalesced into one transaction</a:t>
            </a:r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31242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31242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1242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31242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31242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0386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4038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4038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4038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4038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49530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4953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4953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4953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4953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4419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4419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00400" y="4419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4419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3505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7000" y="3505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0" y="3505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3505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3600" y="5334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000" y="53340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53340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5334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67200" y="3810000"/>
            <a:ext cx="4556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24400" y="3581400"/>
            <a:ext cx="14478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Mem</a:t>
            </a:r>
            <a:r>
              <a:rPr lang="en-US" sz="1800" b="1" dirty="0" smtClean="0">
                <a:solidFill>
                  <a:schemeClr val="tx1"/>
                </a:solidFill>
              </a:rPr>
              <a:t>. Req. 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48400" y="3581400"/>
            <a:ext cx="14478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Mem</a:t>
            </a:r>
            <a:r>
              <a:rPr lang="en-US" sz="1800" b="1" dirty="0" smtClean="0">
                <a:solidFill>
                  <a:schemeClr val="tx1"/>
                </a:solidFill>
              </a:rPr>
              <a:t>. Req. B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267200" y="4648200"/>
            <a:ext cx="4556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724400" y="4419600"/>
            <a:ext cx="14478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Mem</a:t>
            </a:r>
            <a:r>
              <a:rPr lang="en-US" sz="1800" b="1" dirty="0" smtClean="0">
                <a:solidFill>
                  <a:schemeClr val="tx1"/>
                </a:solidFill>
              </a:rPr>
              <a:t>. Req. C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5562600"/>
            <a:ext cx="4556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724400" y="5334000"/>
            <a:ext cx="14478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Mem</a:t>
            </a:r>
            <a:r>
              <a:rPr lang="en-US" sz="1800" b="1" dirty="0" smtClean="0">
                <a:solidFill>
                  <a:schemeClr val="tx1"/>
                </a:solidFill>
              </a:rPr>
              <a:t>. Req. D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48400" y="5334000"/>
            <a:ext cx="14478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Mem</a:t>
            </a:r>
            <a:r>
              <a:rPr lang="en-US" sz="1800" b="1" dirty="0" smtClean="0">
                <a:solidFill>
                  <a:schemeClr val="tx1"/>
                </a:solidFill>
              </a:rPr>
              <a:t>. Req. 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3581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90800" y="3581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4200" y="3581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57600" y="3581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7400" y="4495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0800" y="4495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4200" y="4495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7600" y="4495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54864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90800" y="5486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24200" y="5486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57600" y="54864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Coalescing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of the threads in a warp which are considered for memory access coalescing</a:t>
            </a:r>
          </a:p>
          <a:p>
            <a:pPr lvl="1"/>
            <a:r>
              <a:rPr lang="en-US" dirty="0" smtClean="0"/>
              <a:t>Over sub-warp</a:t>
            </a:r>
          </a:p>
          <a:p>
            <a:pPr lvl="1"/>
            <a:r>
              <a:rPr lang="en-US" dirty="0" smtClean="0"/>
              <a:t>Over half-warp</a:t>
            </a:r>
          </a:p>
          <a:p>
            <a:pPr lvl="1"/>
            <a:r>
              <a:rPr lang="en-US" dirty="0" smtClean="0"/>
              <a:t>Over entire warp</a:t>
            </a:r>
          </a:p>
          <a:p>
            <a:r>
              <a:rPr lang="en-US" dirty="0" smtClean="0"/>
              <a:t>When the coalescing width is over entire warp, optimal warp size depends on the workload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Warp Size is the number of threads in warp</a:t>
            </a:r>
          </a:p>
          <a:p>
            <a:r>
              <a:rPr lang="en-US" dirty="0" smtClean="0"/>
              <a:t>Why small warp? (not lower that SIMD width)</a:t>
            </a:r>
          </a:p>
          <a:p>
            <a:pPr lvl="1"/>
            <a:r>
              <a:rPr lang="en-US" dirty="0" smtClean="0"/>
              <a:t>Less branch/memory divergence</a:t>
            </a:r>
          </a:p>
          <a:p>
            <a:pPr lvl="1"/>
            <a:r>
              <a:rPr lang="en-US" dirty="0" smtClean="0"/>
              <a:t>Less synchronization overhead at every instruction</a:t>
            </a:r>
          </a:p>
          <a:p>
            <a:r>
              <a:rPr lang="en-US" dirty="0" smtClean="0"/>
              <a:t>Why large warp?</a:t>
            </a:r>
          </a:p>
          <a:p>
            <a:pPr lvl="1"/>
            <a:r>
              <a:rPr lang="en-US" dirty="0" smtClean="0"/>
              <a:t>Greater opportunity for memory access coalescing</a:t>
            </a:r>
          </a:p>
          <a:p>
            <a:r>
              <a:rPr lang="en-US" dirty="0" smtClean="0"/>
              <a:t>We study warp size impact on performance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Size and Branch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the warp size, lower the branch divergence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19600" y="3124200"/>
          <a:ext cx="3733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If(J&gt;K){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Lucida Console" pitchFamily="49" charset="0"/>
                        </a:rPr>
                        <a:t>    C[</a:t>
                      </a:r>
                      <a:r>
                        <a:rPr lang="en-US" sz="1800" baseline="0" dirty="0" err="1" smtClean="0">
                          <a:latin typeface="Lucida Console" pitchFamily="49" charset="0"/>
                        </a:rPr>
                        <a:t>tid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]=A[</a:t>
                      </a:r>
                      <a:r>
                        <a:rPr lang="en-US" sz="1800" baseline="0" dirty="0" err="1" smtClean="0">
                          <a:latin typeface="Lucida Console" pitchFamily="49" charset="0"/>
                        </a:rPr>
                        <a:t>tid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]*B[</a:t>
                      </a:r>
                      <a:r>
                        <a:rPr lang="en-US" sz="1800" baseline="0" dirty="0" err="1" smtClean="0">
                          <a:latin typeface="Lucida Console" pitchFamily="49" charset="0"/>
                        </a:rPr>
                        <a:t>tid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];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else{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    C[</a:t>
                      </a:r>
                      <a:r>
                        <a:rPr lang="en-US" sz="1800" dirty="0" err="1" smtClean="0">
                          <a:latin typeface="Lucida Console" pitchFamily="49" charset="0"/>
                        </a:rPr>
                        <a:t>tid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]=0;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}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3135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3135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3135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09800" y="3135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3135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971800" y="3135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52800" y="3135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33800" y="3135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66800" y="3516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47800" y="3516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28800" y="3516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09800" y="3516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52800" y="3516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733800" y="3516868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90800" y="4191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971800" y="4191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66800" y="4572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447800" y="4572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828800" y="4572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209800" y="4572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590800" y="4572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971800" y="4572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352800" y="4572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733800" y="45720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066800" y="31242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90800" y="31242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62000" y="24192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Script" pitchFamily="34" charset="0"/>
              </a:rPr>
              <a:t>2</a:t>
            </a:r>
            <a:r>
              <a:rPr lang="en-US" sz="2000" b="1" dirty="0" smtClean="0">
                <a:solidFill>
                  <a:srgbClr val="22293E"/>
                </a:solidFill>
                <a:latin typeface="Segoe Script" pitchFamily="34" charset="0"/>
              </a:rPr>
              <a:t>-thread warp</a:t>
            </a:r>
            <a:endParaRPr lang="en-US" sz="2000" b="1" dirty="0">
              <a:solidFill>
                <a:srgbClr val="22293E"/>
              </a:solidFill>
              <a:latin typeface="Segoe Script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66800" y="27432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T0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447800" y="27432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828800" y="27432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T2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209800" y="27432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T3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590800" y="27432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T4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971800" y="27432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T5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352800" y="27432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T6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733800" y="2743200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T7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62000" y="5562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293E"/>
                </a:solidFill>
                <a:latin typeface="Segoe Script" pitchFamily="34" charset="0"/>
              </a:rPr>
              <a:t>No branch divergence</a:t>
            </a:r>
            <a:endParaRPr lang="en-US" sz="2000" b="1" dirty="0">
              <a:solidFill>
                <a:srgbClr val="22293E"/>
              </a:solidFill>
              <a:latin typeface="Segoe Script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66800" y="3124200"/>
            <a:ext cx="1524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90800" y="3124200"/>
            <a:ext cx="1524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62000" y="24192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Script" pitchFamily="34" charset="0"/>
              </a:rPr>
              <a:t>4</a:t>
            </a:r>
            <a:r>
              <a:rPr lang="en-US" sz="2000" b="1" dirty="0" smtClean="0">
                <a:solidFill>
                  <a:srgbClr val="22293E"/>
                </a:solidFill>
                <a:latin typeface="Segoe Script" pitchFamily="34" charset="0"/>
              </a:rPr>
              <a:t>-thread warp</a:t>
            </a:r>
            <a:endParaRPr lang="en-US" sz="2000" b="1" dirty="0">
              <a:solidFill>
                <a:srgbClr val="22293E"/>
              </a:solidFill>
              <a:latin typeface="Segoe Script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2000" y="5562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Script" pitchFamily="34" charset="0"/>
              </a:rPr>
              <a:t>Branch divergence</a:t>
            </a:r>
            <a:endParaRPr lang="en-US" sz="2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828800" y="31242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352800" y="31242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6" grpId="1" animBg="1"/>
      <p:bldP spid="52" grpId="0" animBg="1"/>
      <p:bldP spid="52" grpId="1" animBg="1"/>
      <p:bldP spid="54" grpId="0"/>
      <p:bldP spid="54" grpId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3" grpId="1"/>
      <p:bldP spid="64" grpId="0" animBg="1"/>
      <p:bldP spid="65" grpId="0" animBg="1"/>
      <p:bldP spid="66" grpId="0"/>
      <p:bldP spid="67" grpId="0"/>
      <p:bldP spid="68" grpId="0" animBg="1"/>
      <p:bldP spid="68" grpId="1" animBg="1"/>
      <p:bldP spid="69" grpId="0" animBg="1"/>
      <p:bldP spid="6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E:\Ahmad\Academical\M.S\M.S.Thesis\Final Works\final report\figures\overall_architecture_1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6700" y="1524000"/>
            <a:ext cx="8724900" cy="48471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981200"/>
            <a:ext cx="6096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29000" y="5943600"/>
            <a:ext cx="263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Tianhe-1A supercomputer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2209800"/>
            <a:ext cx="5715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60016" y="5498068"/>
            <a:ext cx="316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Sepermicro</a:t>
            </a:r>
            <a:r>
              <a:rPr lang="en-US" dirty="0" smtClean="0"/>
              <a:t>® 6016GT-TF-FM209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47901" y="2895600"/>
            <a:ext cx="1600200" cy="137160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1465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1465F"/>
                </a:solidFill>
              </a:rPr>
              <a:t>CPU</a:t>
            </a:r>
            <a:endParaRPr lang="en-US" sz="4400" dirty="0">
              <a:solidFill>
                <a:srgbClr val="01465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72101" y="2895600"/>
            <a:ext cx="1600200" cy="1371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1465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1465F"/>
                </a:solidFill>
              </a:rPr>
              <a:t>GPU</a:t>
            </a:r>
            <a:endParaRPr lang="en-US" sz="4400" dirty="0">
              <a:solidFill>
                <a:srgbClr val="01465F"/>
              </a:solidFill>
            </a:endParaRPr>
          </a:p>
        </p:txBody>
      </p:sp>
      <p:cxnSp>
        <p:nvCxnSpPr>
          <p:cNvPr id="12" name="Straight Connector 11"/>
          <p:cNvCxnSpPr>
            <a:stCxn id="10" idx="3"/>
            <a:endCxn id="11" idx="1"/>
          </p:cNvCxnSpPr>
          <p:nvPr/>
        </p:nvCxnSpPr>
        <p:spPr>
          <a:xfrm>
            <a:off x="3848101" y="3581400"/>
            <a:ext cx="1524000" cy="1588"/>
          </a:xfrm>
          <a:prstGeom prst="line">
            <a:avLst/>
          </a:prstGeom>
          <a:ln w="76200">
            <a:solidFill>
              <a:srgbClr val="014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 rot="16200000">
            <a:off x="304800" y="3238500"/>
            <a:ext cx="1790700" cy="72390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1465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1465F"/>
                </a:solidFill>
              </a:rPr>
              <a:t>DRAM</a:t>
            </a:r>
            <a:endParaRPr lang="en-US" sz="4400" dirty="0">
              <a:solidFill>
                <a:srgbClr val="01465F"/>
              </a:solidFill>
            </a:endParaRPr>
          </a:p>
        </p:txBody>
      </p:sp>
      <p:cxnSp>
        <p:nvCxnSpPr>
          <p:cNvPr id="14" name="Straight Connector 13"/>
          <p:cNvCxnSpPr>
            <a:endCxn id="10" idx="1"/>
          </p:cNvCxnSpPr>
          <p:nvPr/>
        </p:nvCxnSpPr>
        <p:spPr>
          <a:xfrm>
            <a:off x="1562101" y="3581400"/>
            <a:ext cx="685800" cy="1588"/>
          </a:xfrm>
          <a:prstGeom prst="line">
            <a:avLst/>
          </a:prstGeom>
          <a:ln w="76200">
            <a:solidFill>
              <a:srgbClr val="014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 rot="5400000">
            <a:off x="7124701" y="3238500"/>
            <a:ext cx="1790700" cy="7239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1465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1465F"/>
                </a:solidFill>
              </a:rPr>
              <a:t>DRAM</a:t>
            </a:r>
            <a:endParaRPr lang="en-US" sz="4400" dirty="0">
              <a:solidFill>
                <a:srgbClr val="01465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6972301" y="3579812"/>
            <a:ext cx="685800" cy="1588"/>
          </a:xfrm>
          <a:prstGeom prst="line">
            <a:avLst/>
          </a:prstGeom>
          <a:ln w="76200">
            <a:solidFill>
              <a:srgbClr val="0146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334000" y="2895600"/>
            <a:ext cx="1676400" cy="1371600"/>
          </a:xfrm>
          <a:prstGeom prst="roundRect">
            <a:avLst/>
          </a:prstGeom>
          <a:solidFill>
            <a:srgbClr val="01465F"/>
          </a:solidFill>
          <a:ln w="38100">
            <a:solidFill>
              <a:srgbClr val="C9E4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9E4FF"/>
                </a:solidFill>
              </a:rPr>
              <a:t>GPU</a:t>
            </a:r>
            <a:endParaRPr lang="en-US" sz="4400" dirty="0">
              <a:solidFill>
                <a:srgbClr val="C9E4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this study, we propose two techniques </a:t>
            </a:r>
          </a:p>
          <a:p>
            <a:pPr algn="ctr"/>
            <a:r>
              <a:rPr lang="en-US" b="1" dirty="0" smtClean="0"/>
              <a:t>(CROWN and DWR)</a:t>
            </a:r>
          </a:p>
          <a:p>
            <a:pPr algn="ctr"/>
            <a:r>
              <a:rPr lang="en-US" b="1" dirty="0" smtClean="0"/>
              <a:t>to improve the performance of GPU.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0" y="4876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Simple motivation: There are different kind of threads which can be activated to improve performance.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000" y="57266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Inactivate due to branch or memory divergence …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40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21" grpId="0"/>
      <p:bldP spid="21" grpId="1"/>
      <p:bldP spid="22" grpId="1"/>
      <p:bldP spid="22" grpId="2"/>
      <p:bldP spid="23" grpId="0"/>
      <p:bldP spid="2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Warp Size and Branch Divergence (continued)</a:t>
            </a:r>
            <a:endParaRPr lang="en-US" dirty="0"/>
          </a:p>
        </p:txBody>
      </p:sp>
      <p:sp>
        <p:nvSpPr>
          <p:cNvPr id="118" name="Content Placeholder 1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41616" y="18288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7416" y="182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0816" y="182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4216" y="182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7616" y="182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616" y="22098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7416" y="220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0816" y="220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4216" y="220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7616" y="220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1616" y="25908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7416" y="2590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60816" y="2590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94216" y="2590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7616" y="2590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41616" y="2971800"/>
            <a:ext cx="2971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7416" y="2971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60816" y="2971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94216" y="2971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27616" y="2971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1616" y="3352800"/>
            <a:ext cx="2971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27416" y="3352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60816" y="3352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94216" y="3352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27616" y="3352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41616" y="3733800"/>
            <a:ext cx="2971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7416" y="3733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0816" y="3733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94216" y="3733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7616" y="3733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41616" y="41148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27416" y="4114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0816" y="4114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94216" y="4114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27616" y="4114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41616" y="44958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27416" y="4495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60816" y="4495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94216" y="4495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27616" y="4495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41616" y="4876800"/>
            <a:ext cx="2971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27416" y="4876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60816" y="4876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94216" y="4876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27616" y="4876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41616" y="5257800"/>
            <a:ext cx="2971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27416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60816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94216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7616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1616" y="5638800"/>
            <a:ext cx="2971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27416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60816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94216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27616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24400" y="1828800"/>
            <a:ext cx="29718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4093107" y="214941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</a:t>
            </a:r>
            <a:endParaRPr lang="en-US" sz="1800" b="1" dirty="0"/>
          </a:p>
        </p:txBody>
      </p:sp>
      <p:cxnSp>
        <p:nvCxnSpPr>
          <p:cNvPr id="61" name="Straight Arrow Connector 60"/>
          <p:cNvCxnSpPr/>
          <p:nvPr/>
        </p:nvCxnSpPr>
        <p:spPr>
          <a:xfrm rot="5400000">
            <a:off x="2363391" y="4190603"/>
            <a:ext cx="441880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5410200" y="182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43600" y="182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77000" y="182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010400" y="182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10200" y="220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43600" y="220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77000" y="220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010400" y="220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10200" y="2590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943600" y="2590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77000" y="2590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10400" y="2590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24400" y="2971800"/>
            <a:ext cx="29718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10200" y="2971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943600" y="2971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477000" y="2971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010400" y="2971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10200" y="3352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943600" y="3352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477000" y="3352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010400" y="3352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10200" y="3733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943600" y="3733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477000" y="3733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010400" y="3733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24400" y="4114800"/>
            <a:ext cx="29718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410200" y="4114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943600" y="4114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477000" y="4114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010400" y="4114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410200" y="4495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943600" y="4495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477000" y="4495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10400" y="4495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410200" y="4876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43600" y="4876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77000" y="4876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010400" y="4876800"/>
            <a:ext cx="5334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724400" y="5257800"/>
            <a:ext cx="29718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4102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9436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4770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0104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410200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943600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6477000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010400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410200" y="601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943600" y="601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477000" y="601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010400" y="601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41616" y="12954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2293E"/>
                </a:solidFill>
              </a:rPr>
              <a:t>Small warps</a:t>
            </a:r>
            <a:endParaRPr lang="en-US" sz="2600" b="1" dirty="0">
              <a:solidFill>
                <a:srgbClr val="22293E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24400" y="12954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2293E"/>
                </a:solidFill>
              </a:rPr>
              <a:t>Large warps</a:t>
            </a:r>
            <a:endParaRPr lang="en-US" sz="2600" b="1" dirty="0">
              <a:solidFill>
                <a:srgbClr val="22293E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3400" y="6096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Script" pitchFamily="34" charset="0"/>
              </a:rPr>
              <a:t>Saving some idle cycles</a:t>
            </a:r>
            <a:endParaRPr lang="en-US" sz="2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rot="5400000">
            <a:off x="4001294" y="6209506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119" name="Footer Placeholder 1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Warp Size and Memory Divergence</a:t>
            </a:r>
            <a:endParaRPr lang="en-US" dirty="0"/>
          </a:p>
        </p:txBody>
      </p:sp>
      <p:sp>
        <p:nvSpPr>
          <p:cNvPr id="95" name="Content Placeholder 9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47800" y="17526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752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752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1752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752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6670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667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2667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2667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2667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7800" y="35814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3581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3581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3581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3581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199291" y="207321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</a:t>
            </a:r>
            <a:endParaRPr lang="en-US" sz="1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2454583" y="4130983"/>
            <a:ext cx="4495006" cy="44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0" y="12192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2293E"/>
                </a:solidFill>
              </a:rPr>
              <a:t>Small warps</a:t>
            </a:r>
            <a:endParaRPr lang="en-US" sz="2600" b="1" dirty="0">
              <a:solidFill>
                <a:srgbClr val="22293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0584" y="12192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2293E"/>
                </a:solidFill>
              </a:rPr>
              <a:t>Large warps</a:t>
            </a:r>
            <a:endParaRPr lang="en-US" sz="2600" b="1" dirty="0">
              <a:solidFill>
                <a:srgbClr val="22293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2133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7000" y="2133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0" y="2133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133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3600" y="3048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7000" y="3048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400" y="3048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3048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33600" y="39624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39624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00400" y="39624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3800" y="39624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6800" y="1752600"/>
            <a:ext cx="2971800" cy="2209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0" y="1752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6000" y="1752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29400" y="1752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162800" y="1752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62600" y="2133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0" y="2133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29400" y="2133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62800" y="21336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62600" y="3048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96000" y="3048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29400" y="3048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62800" y="3048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62600" y="39624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96000" y="39624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29400" y="39624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62800" y="3962400"/>
            <a:ext cx="5334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76800" y="5257800"/>
            <a:ext cx="29718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626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294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628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562600" y="601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96000" y="601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29400" y="601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162800" y="6019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2600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96000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29400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62800" y="5638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562600" y="4495800"/>
            <a:ext cx="5334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Stall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096000" y="4495800"/>
            <a:ext cx="5334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Stall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629400" y="4495800"/>
            <a:ext cx="5334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Stall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62800" y="4495800"/>
            <a:ext cx="5334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Stall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47800" y="44958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133600" y="4495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667000" y="4495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200400" y="4495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733800" y="4495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447800" y="52578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670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004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733800" y="5257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562600" y="2667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96000" y="2667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629400" y="2667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62800" y="2667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562600" y="3581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96000" y="3581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629400" y="3581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62800" y="3581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447800" y="48768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133600" y="4876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667000" y="4876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200400" y="4876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733800" y="48768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2000" y="5791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Script" pitchFamily="34" charset="0"/>
              </a:rPr>
              <a:t>Improving memory access latency hiding</a:t>
            </a:r>
            <a:endParaRPr lang="en-US" sz="2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rot="5400000">
            <a:off x="4191794" y="4876006"/>
            <a:ext cx="762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96" name="Footer Placeholder 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Warp Size and Memory Access Coalescing</a:t>
            </a:r>
            <a:endParaRPr lang="en-US" dirty="0"/>
          </a:p>
        </p:txBody>
      </p:sp>
      <p:sp>
        <p:nvSpPr>
          <p:cNvPr id="75" name="Content Placeholder 7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133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133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2133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133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0480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048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3048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3048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3048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962400"/>
            <a:ext cx="2971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962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3962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3962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0" y="3962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970690" y="176761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</a:t>
            </a:r>
            <a:endParaRPr lang="en-US" sz="1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553494" y="3542506"/>
            <a:ext cx="3886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16002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Small warps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16002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Large warps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" y="3429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1600" y="3429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5000" y="3429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38400" y="3429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64432" y="2133600"/>
            <a:ext cx="2971800" cy="2209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50232" y="2133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83632" y="2133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17032" y="2133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50432" y="21336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50232" y="3429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83632" y="3429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17032" y="3429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50432" y="34290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0232" y="3048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T4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83632" y="3048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T5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17032" y="3048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T6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50432" y="30480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T7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50232" y="3962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T8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83632" y="3962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T9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17032" y="3962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50432" y="3962400"/>
            <a:ext cx="5334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8200" y="25146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71600" y="25146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05000" y="25146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38400" y="25146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" y="4343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71600" y="4343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905000" y="4343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400" y="4343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50232" y="25146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83632" y="25146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17032" y="25146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0432" y="25146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50232" y="4343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83632" y="4343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17032" y="4343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50432" y="43434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971800" y="2819400"/>
            <a:ext cx="4556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429000" y="2362200"/>
            <a:ext cx="9144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Req. 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429000" y="2819400"/>
            <a:ext cx="9144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Req. B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971800" y="3657600"/>
            <a:ext cx="4556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429000" y="3505200"/>
            <a:ext cx="9144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Req. 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2971800" y="4572000"/>
            <a:ext cx="4556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429000" y="4114800"/>
            <a:ext cx="9144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Req. 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29000" y="4572000"/>
            <a:ext cx="9144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Req. B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483832" y="4572000"/>
            <a:ext cx="4556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941032" y="4114800"/>
            <a:ext cx="898168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Req. A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941032" y="4572000"/>
            <a:ext cx="898168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Req. B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43200" y="56388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Script" pitchFamily="34" charset="0"/>
              </a:rPr>
              <a:t>Reducing the number of memory accesses using wider coalescing</a:t>
            </a:r>
            <a:endParaRPr lang="en-US" sz="2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8200" y="510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Script" pitchFamily="34" charset="0"/>
              </a:rPr>
              <a:t>5 memory requests</a:t>
            </a:r>
            <a:endParaRPr lang="en-US" sz="2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57800" y="5105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Segoe Script" pitchFamily="34" charset="0"/>
              </a:rPr>
              <a:t>2 memory requests</a:t>
            </a:r>
            <a:endParaRPr lang="en-US" sz="20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  <p:bldP spid="66" grpId="0" animBg="1"/>
      <p:bldP spid="67" grpId="0" animBg="1"/>
      <p:bldP spid="69" grpId="0" animBg="1"/>
      <p:bldP spid="70" grpId="0" animBg="1"/>
      <p:bldP spid="71" grpId="0"/>
      <p:bldP spid="72" grpId="0"/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warp size</a:t>
            </a:r>
          </a:p>
          <a:p>
            <a:r>
              <a:rPr lang="en-US" dirty="0" smtClean="0"/>
              <a:t>Coalescing over entire warp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743223717"/>
              </p:ext>
            </p:extLst>
          </p:nvPr>
        </p:nvGraphicFramePr>
        <p:xfrm>
          <a:off x="762000" y="2209800"/>
          <a:ext cx="236219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977563985"/>
              </p:ext>
            </p:extLst>
          </p:nvPr>
        </p:nvGraphicFramePr>
        <p:xfrm>
          <a:off x="3429000" y="2209800"/>
          <a:ext cx="2254418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573892371"/>
              </p:ext>
            </p:extLst>
          </p:nvPr>
        </p:nvGraphicFramePr>
        <p:xfrm>
          <a:off x="5943600" y="2209800"/>
          <a:ext cx="2286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638801"/>
            <a:ext cx="3048000" cy="442872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DWR: Dynamic Warp Resizing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Large warps are only useful for coalescing gain. So work at small warp granularity and synchronize small warp to execute memory accesses using one large warps.</a:t>
            </a:r>
          </a:p>
          <a:p>
            <a:r>
              <a:rPr lang="en-US" dirty="0" smtClean="0"/>
              <a:t>The instruction which are execute faster using large warp are called LAT</a:t>
            </a:r>
          </a:p>
          <a:p>
            <a:r>
              <a:rPr lang="en-US" dirty="0" smtClean="0"/>
              <a:t>Detecting LAT</a:t>
            </a:r>
          </a:p>
          <a:p>
            <a:pPr lvl="1"/>
            <a:r>
              <a:rPr lang="en-US" dirty="0" smtClean="0"/>
              <a:t>Static approach</a:t>
            </a:r>
          </a:p>
          <a:p>
            <a:pPr lvl="1"/>
            <a:r>
              <a:rPr lang="en-US" dirty="0" smtClean="0"/>
              <a:t>Dynamic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Approach for Detecting LATs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ISA and add new synchronization instruction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9294637"/>
              </p:ext>
            </p:extLst>
          </p:nvPr>
        </p:nvGraphicFramePr>
        <p:xfrm>
          <a:off x="304800" y="2249424"/>
          <a:ext cx="8839200" cy="3584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4240"/>
                <a:gridCol w="4124960"/>
              </a:tblGrid>
              <a:tr h="358139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cvt.u64.s32     %rd1, %r3;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ld.param.u64    %rd2, [__parm1];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add.u64     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   %</a:t>
                      </a: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rd3, %rd2, %rd1;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ld.global.s8    %r5, [%rd3+0];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mov.u32     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   %</a:t>
                      </a: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r6, 0;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setp.eq.s32     %p2, %r5, %r6;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@%p2 bra    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   $</a:t>
                      </a: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Lt_0_5122;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mov.s16     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   %</a:t>
                      </a: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rh2, 0;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st.global.s8    [%rd3+0], %rh2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spc="-5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cida Console" pitchFamily="49" charset="0"/>
                      </a:endParaRP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spc="-5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68580" marR="68580" marT="0" marB="0" anchor="b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cvt.u64.s32     %rd1, %r3;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ld.param.u64    %rd2, [__parm1];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add.u64     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   %</a:t>
                      </a: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rd3, %rd2, %rd1;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bar.synch_partner</a:t>
                      </a:r>
                      <a:r>
                        <a:rPr lang="en-US" sz="1400" b="1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0</a:t>
                      </a:r>
                      <a:r>
                        <a:rPr lang="en-US" sz="14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ld.global.s8    %r5, [%rd3+0];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mov.u32     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   %</a:t>
                      </a: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r6, 0;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setp.eq.s32 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   </a:t>
                      </a: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%p2, %r5, %r6;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@%p2 bra    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   $</a:t>
                      </a: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Lt_0_5122;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mov.s16    </a:t>
                      </a:r>
                      <a:r>
                        <a:rPr lang="en-US" sz="1400" b="0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    </a:t>
                      </a: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%rh2, 0;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5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bar.synch_partner</a:t>
                      </a:r>
                      <a:r>
                        <a:rPr lang="en-US" sz="1400" b="1" spc="-5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 </a:t>
                      </a:r>
                      <a:r>
                        <a:rPr lang="en-US" sz="1400" b="1" spc="-5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0</a:t>
                      </a:r>
                      <a:r>
                        <a:rPr lang="en-US" sz="1400" b="1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;</a:t>
                      </a:r>
                    </a:p>
                    <a:p>
                      <a:pPr marL="0" marR="0" indent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-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ucida Console" pitchFamily="49" charset="0"/>
                        </a:rPr>
                        <a:t>st.global.s8    [%rd3+0], %rh2;</a:t>
                      </a: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Notched Right Arrow 4"/>
          <p:cNvSpPr/>
          <p:nvPr/>
        </p:nvSpPr>
        <p:spPr>
          <a:xfrm>
            <a:off x="3886200" y="3962400"/>
            <a:ext cx="990600" cy="490671"/>
          </a:xfrm>
          <a:prstGeom prst="notchedRightArrow">
            <a:avLst/>
          </a:prstGeom>
          <a:solidFill>
            <a:schemeClr val="tx2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4953000"/>
            <a:ext cx="34290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4956135"/>
            <a:ext cx="3657600" cy="6064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3124200"/>
            <a:ext cx="3657600" cy="68266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429000"/>
            <a:ext cx="3429000" cy="381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Configurable parameters:</a:t>
            </a:r>
          </a:p>
          <a:p>
            <a:pPr lvl="1"/>
            <a:r>
              <a:rPr lang="en-US" dirty="0" smtClean="0"/>
              <a:t>Number of sub-warps per SM (N)</a:t>
            </a:r>
          </a:p>
          <a:p>
            <a:pPr lvl="1"/>
            <a:r>
              <a:rPr lang="en-US" dirty="0" smtClean="0"/>
              <a:t>Number of Large warps per SM (M)</a:t>
            </a:r>
          </a:p>
          <a:p>
            <a:pPr lvl="1"/>
            <a:r>
              <a:rPr lang="en-US" dirty="0" smtClean="0"/>
              <a:t>Number of entries in set-associative ILT (K)</a:t>
            </a:r>
          </a:p>
          <a:p>
            <a:r>
              <a:rPr lang="en-US" dirty="0" smtClean="0"/>
              <a:t>N/M sub-warps synchronized by PST for executing LAT</a:t>
            </a:r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2">
              <a:buNone/>
            </a:pPr>
            <a:r>
              <a:rPr lang="en-US" sz="2200" dirty="0" smtClean="0"/>
              <a:t>PST → Partner-Synch Table</a:t>
            </a:r>
          </a:p>
          <a:p>
            <a:pPr lvl="2">
              <a:buNone/>
            </a:pPr>
            <a:r>
              <a:rPr lang="en-US" sz="2200" dirty="0" smtClean="0"/>
              <a:t>ILT → Ignore List Table</a:t>
            </a:r>
          </a:p>
          <a:p>
            <a:pPr lvl="2">
              <a:buNone/>
            </a:pPr>
            <a:r>
              <a:rPr lang="en-US" sz="2200" dirty="0" smtClean="0"/>
              <a:t>SCO → Sub-warp Combiner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3" descr="E:\Ahmad\Academical\M.S\M.S.Thesis\Our Works\Papers\12-ICCD\poster\figure\dw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29000"/>
            <a:ext cx="6819900" cy="1765151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DWR-X where X is the largest warp size</a:t>
            </a:r>
          </a:p>
          <a:p>
            <a:pPr lvl="1"/>
            <a:r>
              <a:rPr lang="en-US" dirty="0" smtClean="0"/>
              <a:t>We assume 32-entry per ILT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Coalescing rate</a:t>
            </a:r>
          </a:p>
          <a:p>
            <a:pPr lvl="1"/>
            <a:r>
              <a:rPr lang="en-US" dirty="0" smtClean="0"/>
              <a:t>Idle Cycles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Sensitivity Analysis</a:t>
            </a:r>
          </a:p>
          <a:p>
            <a:pPr lvl="2"/>
            <a:r>
              <a:rPr lang="en-US" dirty="0" smtClean="0"/>
              <a:t>SIMD width</a:t>
            </a:r>
          </a:p>
          <a:p>
            <a:pPr lvl="2"/>
            <a:r>
              <a:rPr lang="en-US" dirty="0" smtClean="0"/>
              <a:t>ILT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DWR-64 reaches 97% of the coalescing rate of       64-thread per warp and improve 8-thread by 14%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29283431"/>
              </p:ext>
            </p:extLst>
          </p:nvPr>
        </p:nvGraphicFramePr>
        <p:xfrm>
          <a:off x="381000" y="2286000"/>
          <a:ext cx="8458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3599486561"/>
              </p:ext>
            </p:extLst>
          </p:nvPr>
        </p:nvGraphicFramePr>
        <p:xfrm>
          <a:off x="1524000" y="2133600"/>
          <a:ext cx="7162800" cy="20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Idle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DWR-64 reduces idle cycles by 26%, 12%, 17% and 25% compared to 8, 16, 32 and 64 threads per warp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800562899"/>
              </p:ext>
            </p:extLst>
          </p:nvPr>
        </p:nvGraphicFramePr>
        <p:xfrm>
          <a:off x="381000" y="2286001"/>
          <a:ext cx="8458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004339935"/>
              </p:ext>
            </p:extLst>
          </p:nvPr>
        </p:nvGraphicFramePr>
        <p:xfrm>
          <a:off x="1524000" y="2209800"/>
          <a:ext cx="7162800" cy="20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SIMT Core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SIMT (Single-Instruction Multiple-Thread)</a:t>
            </a:r>
          </a:p>
          <a:p>
            <a:r>
              <a:rPr lang="en-US" dirty="0" smtClean="0"/>
              <a:t>The goal is throughput</a:t>
            </a:r>
          </a:p>
          <a:p>
            <a:pPr lvl="1"/>
            <a:r>
              <a:rPr lang="en-US" dirty="0" smtClean="0"/>
              <a:t>In-order pipeline</a:t>
            </a:r>
          </a:p>
          <a:p>
            <a:pPr lvl="1"/>
            <a:r>
              <a:rPr lang="en-US" dirty="0" smtClean="0"/>
              <a:t>No speculation</a:t>
            </a:r>
          </a:p>
          <a:p>
            <a:r>
              <a:rPr lang="en-US" dirty="0" smtClean="0"/>
              <a:t>Deep-multithreaded</a:t>
            </a:r>
          </a:p>
          <a:p>
            <a:pPr lvl="1"/>
            <a:r>
              <a:rPr lang="en-US" dirty="0" smtClean="0"/>
              <a:t>For latency hiding</a:t>
            </a:r>
          </a:p>
          <a:p>
            <a:r>
              <a:rPr lang="en-US" dirty="0" smtClean="0"/>
              <a:t>8- to 16-lane SIMD</a:t>
            </a:r>
          </a:p>
          <a:p>
            <a:r>
              <a:rPr lang="en-US" dirty="0" smtClean="0"/>
              <a:t>Typical core pipeline: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E:\Ahmad\Academical\M.S\M.S.Thesis\Final Works\final report\figures\sm_uarch_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3735" y="3027589"/>
            <a:ext cx="5291666" cy="3401785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 advTm="25775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DWR-64 improves performance by 8%, 8%, 11% and 18% compared to 8, 16, 32 and 64 threads per warp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343642359"/>
              </p:ext>
            </p:extLst>
          </p:nvPr>
        </p:nvGraphicFramePr>
        <p:xfrm>
          <a:off x="381000" y="2438400"/>
          <a:ext cx="8458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084932093"/>
              </p:ext>
            </p:extLst>
          </p:nvPr>
        </p:nvGraphicFramePr>
        <p:xfrm>
          <a:off x="1524000" y="2209800"/>
          <a:ext cx="7162800" cy="20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mechanism are based on scheduling the short warps</a:t>
            </a:r>
          </a:p>
          <a:p>
            <a:pPr lvl="1"/>
            <a:r>
              <a:rPr lang="en-US" dirty="0" smtClean="0"/>
              <a:t>When the coalescing width is over SIMD</a:t>
            </a:r>
          </a:p>
          <a:p>
            <a:pPr lvl="2"/>
            <a:r>
              <a:rPr lang="en-US" dirty="0" smtClean="0"/>
              <a:t>CROWN can improve performance by 14% compared to conventional control-flow mechanism at the cost of 4.2% area overhead</a:t>
            </a:r>
          </a:p>
          <a:p>
            <a:pPr lvl="1"/>
            <a:r>
              <a:rPr lang="en-US" dirty="0" smtClean="0"/>
              <a:t>When the coalescing width is over entire warp</a:t>
            </a:r>
          </a:p>
          <a:p>
            <a:pPr lvl="2"/>
            <a:r>
              <a:rPr lang="en-US" dirty="0" smtClean="0"/>
              <a:t>DWR can improve the performance of baseline micro-architecture by 8% at the cost of less than 1% area overhead</a:t>
            </a:r>
          </a:p>
          <a:p>
            <a:r>
              <a:rPr lang="en-US" dirty="0" smtClean="0"/>
              <a:t>Energy-Efficiency of proposed mechanism should be evaluated</a:t>
            </a:r>
          </a:p>
          <a:p>
            <a:pPr lvl="1"/>
            <a:r>
              <a:rPr lang="en-US" dirty="0" smtClean="0"/>
              <a:t>Full simulation</a:t>
            </a:r>
          </a:p>
          <a:p>
            <a:pPr lvl="1"/>
            <a:r>
              <a:rPr lang="en-US" dirty="0" smtClean="0"/>
              <a:t>Exploiting locality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1600" dirty="0" smtClean="0"/>
              <a:t>	[1]	</a:t>
            </a:r>
            <a:r>
              <a:rPr lang="en-US" sz="1600" dirty="0"/>
              <a:t>A. </a:t>
            </a:r>
            <a:r>
              <a:rPr lang="en-US" sz="1600" dirty="0" err="1"/>
              <a:t>Bakhoda</a:t>
            </a:r>
            <a:r>
              <a:rPr lang="en-US" sz="1600" dirty="0"/>
              <a:t>, G.L. Yuan, W.W.L. Fung, H. Wong, T.M. </a:t>
            </a:r>
            <a:r>
              <a:rPr lang="en-US" sz="1600" dirty="0" err="1"/>
              <a:t>Aamodt</a:t>
            </a:r>
            <a:r>
              <a:rPr lang="en-US" sz="1600" dirty="0"/>
              <a:t>. "Analyzing CUDA workloads using a detailed GPU simulator." In Proceedings of IEEE International Symposium on Performance Analysis of Systems and Software (ISPASS). 2009. 163 - 174.</a:t>
            </a:r>
          </a:p>
          <a:p>
            <a:pPr marL="457200" indent="-457200">
              <a:buNone/>
            </a:pPr>
            <a:r>
              <a:rPr lang="en-US" sz="1600" dirty="0" smtClean="0"/>
              <a:t>	[</a:t>
            </a:r>
            <a:r>
              <a:rPr lang="en-US" sz="1600" dirty="0"/>
              <a:t>2]	W. W. L. Fung, I. Sham, G. Yuan, T.M. </a:t>
            </a:r>
            <a:r>
              <a:rPr lang="en-US" sz="1600" dirty="0" err="1"/>
              <a:t>Aamodt</a:t>
            </a:r>
            <a:r>
              <a:rPr lang="en-US" sz="1600" dirty="0"/>
              <a:t>. "Dynamic Warp Formation and Scheduling for Efficient GPU Control Flow." </a:t>
            </a:r>
            <a:r>
              <a:rPr lang="en-US" sz="1600" i="1" dirty="0"/>
              <a:t>In Proceedings of 40th Annual IEEE/ACM International Symposium on Microarchitecture (MICRO).</a:t>
            </a:r>
            <a:r>
              <a:rPr lang="en-US" sz="1600" dirty="0"/>
              <a:t> 2007. 407-420</a:t>
            </a:r>
            <a:r>
              <a:rPr lang="en-US" sz="1600" dirty="0" smtClean="0"/>
              <a:t>.</a:t>
            </a:r>
          </a:p>
          <a:p>
            <a:pPr marL="457200" indent="-457200">
              <a:buNone/>
            </a:pPr>
            <a:r>
              <a:rPr lang="en-US" sz="1600" dirty="0" smtClean="0"/>
              <a:t>	[3]	W</a:t>
            </a:r>
            <a:r>
              <a:rPr lang="en-US" sz="1600" dirty="0"/>
              <a:t>. W. L. Fung, T.M. </a:t>
            </a:r>
            <a:r>
              <a:rPr lang="en-US" sz="1600" dirty="0" err="1"/>
              <a:t>Aamodt</a:t>
            </a:r>
            <a:r>
              <a:rPr lang="en-US" sz="1600" dirty="0"/>
              <a:t>. "Thread Block Compaction for Efficient SIMT Control Flow." In Proceedings of 17th IEEE International Symposium on High-Performance Computer Architecture (HPCA-17). 2011. 25-36.</a:t>
            </a:r>
          </a:p>
          <a:p>
            <a:pPr marL="457200" indent="-457200">
              <a:buNone/>
            </a:pPr>
            <a:r>
              <a:rPr lang="en-US" sz="1600" dirty="0" smtClean="0"/>
              <a:t>	[4]	V</a:t>
            </a:r>
            <a:r>
              <a:rPr lang="en-US" sz="1600" dirty="0"/>
              <a:t>. </a:t>
            </a:r>
            <a:r>
              <a:rPr lang="en-US" sz="1600" dirty="0" err="1"/>
              <a:t>Narasiman</a:t>
            </a:r>
            <a:r>
              <a:rPr lang="en-US" sz="1600" dirty="0"/>
              <a:t>, M. </a:t>
            </a:r>
            <a:r>
              <a:rPr lang="en-US" sz="1600" dirty="0" err="1"/>
              <a:t>Shebanow</a:t>
            </a:r>
            <a:r>
              <a:rPr lang="en-US" sz="1600" dirty="0"/>
              <a:t>, C. J. Lee, R. </a:t>
            </a:r>
            <a:r>
              <a:rPr lang="en-US" sz="1600" dirty="0" err="1"/>
              <a:t>Miftakhutdinov</a:t>
            </a:r>
            <a:r>
              <a:rPr lang="en-US" sz="1600" dirty="0"/>
              <a:t>, O. </a:t>
            </a:r>
            <a:r>
              <a:rPr lang="en-US" sz="1600" dirty="0" err="1"/>
              <a:t>Mutlu</a:t>
            </a:r>
            <a:r>
              <a:rPr lang="en-US" sz="1600" dirty="0"/>
              <a:t>, Y. N. </a:t>
            </a:r>
            <a:r>
              <a:rPr lang="en-US" sz="1600" dirty="0" err="1"/>
              <a:t>Patt</a:t>
            </a:r>
            <a:r>
              <a:rPr lang="en-US" sz="1600" dirty="0"/>
              <a:t>. "Improving GPU performance via large warps and two-level warp scheduling." In Proceedings of the 44th Annual IEEE/ACM International Symposium on Microarchitecture (MICRO). 2011. 308-317.</a:t>
            </a:r>
          </a:p>
          <a:p>
            <a:pPr marL="457200" indent="-457200">
              <a:buNone/>
            </a:pPr>
            <a:r>
              <a:rPr lang="en-US" sz="1600" dirty="0" smtClean="0"/>
              <a:t>	[5]	M</a:t>
            </a:r>
            <a:r>
              <a:rPr lang="en-US" sz="1600" dirty="0"/>
              <a:t>. </a:t>
            </a:r>
            <a:r>
              <a:rPr lang="en-US" sz="1600" dirty="0" err="1"/>
              <a:t>Rhu</a:t>
            </a:r>
            <a:r>
              <a:rPr lang="en-US" sz="1600" dirty="0"/>
              <a:t>, M. </a:t>
            </a:r>
            <a:r>
              <a:rPr lang="en-US" sz="1600" dirty="0" err="1"/>
              <a:t>Erez</a:t>
            </a:r>
            <a:r>
              <a:rPr lang="en-US" sz="1600" dirty="0"/>
              <a:t>. "CAPRI: prediction of compaction-adequacy for handling control-divergence in GPGPU architectures." In Proceedings of the 39th International Symposium on Computer Architecture (ISCA). 2012. 61-71.</a:t>
            </a:r>
          </a:p>
          <a:p>
            <a:pPr marL="457200" indent="-457200">
              <a:buNone/>
            </a:pPr>
            <a:r>
              <a:rPr lang="en-US" sz="1600" dirty="0" smtClean="0"/>
              <a:t>	[6]	N</a:t>
            </a:r>
            <a:r>
              <a:rPr lang="en-US" sz="1600" dirty="0"/>
              <a:t>. </a:t>
            </a:r>
            <a:r>
              <a:rPr lang="en-US" sz="1600" dirty="0" err="1"/>
              <a:t>Brunie</a:t>
            </a:r>
            <a:r>
              <a:rPr lang="en-US" sz="1600" dirty="0"/>
              <a:t>, S. </a:t>
            </a:r>
            <a:r>
              <a:rPr lang="en-US" sz="1600" dirty="0" err="1"/>
              <a:t>Collange</a:t>
            </a:r>
            <a:r>
              <a:rPr lang="en-US" sz="1600" dirty="0"/>
              <a:t>, G. </a:t>
            </a:r>
            <a:r>
              <a:rPr lang="en-US" sz="1600" dirty="0" err="1"/>
              <a:t>Diamos</a:t>
            </a:r>
            <a:r>
              <a:rPr lang="en-US" sz="1600" dirty="0"/>
              <a:t>. "Simultaneous branch and warp interweaving for sustained GPU performance." In Proceedings of the 39th International Symposium on Computer Architecture (ISCA). 2012. </a:t>
            </a:r>
            <a:r>
              <a:rPr lang="en-US" sz="1600" dirty="0" smtClean="0"/>
              <a:t>49-60.</a:t>
            </a:r>
            <a:r>
              <a:rPr lang="en-US" sz="1600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en-US" sz="1600" dirty="0" smtClean="0"/>
              <a:t>	[1]	A. </a:t>
            </a:r>
            <a:r>
              <a:rPr lang="en-US" sz="1600" dirty="0" err="1" smtClean="0"/>
              <a:t>Lashgar</a:t>
            </a:r>
            <a:r>
              <a:rPr lang="en-US" sz="1600" dirty="0" smtClean="0"/>
              <a:t>, A. </a:t>
            </a:r>
            <a:r>
              <a:rPr lang="en-US" sz="1600" dirty="0" err="1" smtClean="0"/>
              <a:t>Baniasadi</a:t>
            </a:r>
            <a:r>
              <a:rPr lang="en-US" sz="1600" dirty="0" smtClean="0"/>
              <a:t>. "Performance in GPU Architectures: Potentials and Distances." </a:t>
            </a:r>
            <a:r>
              <a:rPr lang="en-US" sz="1600" i="1" dirty="0" smtClean="0"/>
              <a:t>9th Annual Workshop on Duplicating, Deconstructing, and Debunking (WDDD), in conjunction with ISCA 2011.</a:t>
            </a:r>
            <a:r>
              <a:rPr lang="en-US" sz="1600" dirty="0" smtClean="0"/>
              <a:t> 2011.</a:t>
            </a:r>
          </a:p>
          <a:p>
            <a:pPr marL="457200" lvl="0" indent="-457200">
              <a:buNone/>
            </a:pPr>
            <a:r>
              <a:rPr lang="en-US" sz="1600" dirty="0" smtClean="0"/>
              <a:t>	[2]	A. </a:t>
            </a:r>
            <a:r>
              <a:rPr lang="en-US" sz="1600" dirty="0" err="1" smtClean="0"/>
              <a:t>Lashgar</a:t>
            </a:r>
            <a:r>
              <a:rPr lang="en-US" sz="1600" dirty="0" smtClean="0"/>
              <a:t>, A. </a:t>
            </a:r>
            <a:r>
              <a:rPr lang="en-US" sz="1600" dirty="0" err="1" smtClean="0"/>
              <a:t>Baniasadi</a:t>
            </a:r>
            <a:r>
              <a:rPr lang="en-US" sz="1600" dirty="0" smtClean="0"/>
              <a:t>, A. </a:t>
            </a:r>
            <a:r>
              <a:rPr lang="en-US" sz="1600" dirty="0" err="1" smtClean="0"/>
              <a:t>Khonsari</a:t>
            </a:r>
            <a:r>
              <a:rPr lang="en-US" sz="1600" dirty="0" smtClean="0"/>
              <a:t>. "Dynamic Warp Resizing: Analysis and Benefits in High-Performance SIMT." </a:t>
            </a:r>
            <a:r>
              <a:rPr lang="en-US" sz="1600" i="1" dirty="0" smtClean="0"/>
              <a:t>In Proceedings of the 30th IEEE International Conference on Computer Design (ICCD) Poster Session.</a:t>
            </a:r>
            <a:r>
              <a:rPr lang="en-US" sz="1600" dirty="0" smtClean="0"/>
              <a:t> 2012.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7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52400" y="2514600"/>
            <a:ext cx="9525000" cy="646331"/>
          </a:xfrm>
          <a:prstGeom prst="rect">
            <a:avLst/>
          </a:prstGeom>
          <a:noFill/>
          <a:ln w="38100">
            <a:solidFill>
              <a:srgbClr val="01465F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1465F"/>
                </a:solidFill>
              </a:rPr>
              <a:t>Thank You!</a:t>
            </a:r>
          </a:p>
          <a:p>
            <a:pPr algn="ctr"/>
            <a:r>
              <a:rPr lang="en-US" b="1" dirty="0" smtClean="0">
                <a:solidFill>
                  <a:srgbClr val="01465F"/>
                </a:solidFill>
              </a:rPr>
              <a:t>Any Question?</a:t>
            </a:r>
            <a:endParaRPr lang="en-US" b="1" dirty="0">
              <a:solidFill>
                <a:srgbClr val="01465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GPGPU-</a:t>
            </a:r>
            <a:r>
              <a:rPr lang="en-US" dirty="0" err="1" smtClean="0"/>
              <a:t>sim</a:t>
            </a:r>
            <a:r>
              <a:rPr lang="en-US" dirty="0" smtClean="0"/>
              <a:t> version 2.1.1b</a:t>
            </a:r>
          </a:p>
          <a:p>
            <a:pPr lvl="1"/>
            <a:r>
              <a:rPr lang="en-US" dirty="0" smtClean="0"/>
              <a:t>Configured to model Tesla-like architecture</a:t>
            </a:r>
          </a:p>
          <a:p>
            <a:r>
              <a:rPr lang="en-US" dirty="0" smtClean="0"/>
              <a:t>Workloads from RODINIA, Parboil, CUDA SDK, GPGPU-</a:t>
            </a:r>
            <a:r>
              <a:rPr lang="en-US" dirty="0" err="1" smtClean="0"/>
              <a:t>sim</a:t>
            </a:r>
            <a:r>
              <a:rPr lang="en-US" dirty="0" smtClean="0"/>
              <a:t>, and third-party sequence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3553968"/>
          <a:ext cx="6629399" cy="2891790"/>
        </p:xfrm>
        <a:graphic>
          <a:graphicData uri="http://schemas.openxmlformats.org/drawingml/2006/table">
            <a:tbl>
              <a:tblPr/>
              <a:tblGrid>
                <a:gridCol w="706694"/>
                <a:gridCol w="2318963"/>
                <a:gridCol w="962588"/>
                <a:gridCol w="1032861"/>
                <a:gridCol w="670895"/>
                <a:gridCol w="937398"/>
              </a:tblGrid>
              <a:tr h="130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Abbr.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Name and Suite</a:t>
                      </a:r>
                    </a:p>
                  </a:txBody>
                  <a:tcPr marL="62234" marR="6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Grid Size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Block Size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#</a:t>
                      </a:r>
                      <a:r>
                        <a:rPr lang="en-US" sz="1100" b="1" dirty="0" err="1">
                          <a:latin typeface="Times New Roman"/>
                          <a:ea typeface="SimSun"/>
                          <a:cs typeface="Arial"/>
                        </a:rPr>
                        <a:t>Insn</a:t>
                      </a:r>
                      <a:endParaRPr lang="en-US" sz="1100" b="1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CTA/SM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BFS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BFS Graph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16x(8)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16x(512)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1.4M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BKP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Back Propagation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2x(1,64)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2x(16,16)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2.9M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CP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Coulumb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Poten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.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[P]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(8,32)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(16,8)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113M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DYN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Dyn_Proc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13x(35)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13x(256)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64M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1702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FWAL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Fast </a:t>
                      </a: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Wal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. Trans.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[C]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6x(32)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3x(16)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(128)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7x(256)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3x(512)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11M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2, 4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GAS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Gaussian </a:t>
                      </a: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Elimin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.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48x(3,3)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48x(16,16)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9M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HSPT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Hotspot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(43,43)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(16,16)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76M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LPS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Laplace 3D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[G]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(4,25)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(32,4)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81M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6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MP2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MUMmer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-GPU++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[T] 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big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(196)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(256)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139M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MP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MUMmer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-GPU++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[T] 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small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(1)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(256)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0.3M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SR1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Speckle Reducing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 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big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4x(8,8)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4x(16,16)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9.5M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2, 3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SR2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Speckle Reducing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 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small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4x(4,4)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4x(16,16)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2.4M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3581400"/>
          <a:ext cx="6629399" cy="2923032"/>
        </p:xfrm>
        <a:graphic>
          <a:graphicData uri="http://schemas.openxmlformats.org/drawingml/2006/table">
            <a:tbl>
              <a:tblPr/>
              <a:tblGrid>
                <a:gridCol w="828675"/>
                <a:gridCol w="2382440"/>
                <a:gridCol w="1035844"/>
                <a:gridCol w="932260"/>
                <a:gridCol w="725090"/>
                <a:gridCol w="725090"/>
              </a:tblGrid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Abbr.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Name and Suite</a:t>
                      </a:r>
                    </a:p>
                  </a:txBody>
                  <a:tcPr marL="62234" marR="622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Grid Size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Block Size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#</a:t>
                      </a:r>
                      <a:r>
                        <a:rPr lang="en-US" sz="1100" b="1" dirty="0" err="1">
                          <a:latin typeface="Times New Roman"/>
                          <a:ea typeface="SimSun"/>
                          <a:cs typeface="Arial"/>
                        </a:rPr>
                        <a:t>Insn</a:t>
                      </a:r>
                      <a:endParaRPr lang="en-US" sz="1100" b="1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SimSun"/>
                          <a:cs typeface="Arial"/>
                        </a:rPr>
                        <a:t>CTA/SM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MTM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Matrix Multiply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[C]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(5,8)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(16,16)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2.4M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MU2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MUMmer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-GPU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 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big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(196)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(256)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75M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MU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MUMmer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-GPU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 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small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(1)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(100)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0.2M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NNC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Nearest Neighbor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4x(938)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4x(16)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5.9M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3192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NN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Neural Network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[G]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(6,28)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(25,28)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(100,28)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(10,28)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(13,13)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(5,5)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2x(1)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68M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5, 8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NQU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N-Queen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[G]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(256)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(96)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1.2M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08936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NW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Needleman-</a:t>
                      </a:r>
                      <a:r>
                        <a:rPr lang="en-US" sz="1100" dirty="0" err="1">
                          <a:latin typeface="Times New Roman"/>
                          <a:ea typeface="SimSun"/>
                          <a:cs typeface="Arial"/>
                        </a:rPr>
                        <a:t>Wun</a:t>
                      </a: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.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[R]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2x(1)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…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2x(31)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(32)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63x(16)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12M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RAY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Ray Tracing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[G]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(16,32)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(16,8)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64M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8298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>
                          <a:latin typeface="Times New Roman"/>
                          <a:ea typeface="SimSun"/>
                          <a:cs typeface="Times New Roman"/>
                        </a:rPr>
                        <a:t>SCN</a:t>
                      </a:r>
                      <a:endParaRPr lang="en-US" sz="1400" kern="8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Scan </a:t>
                      </a:r>
                      <a:r>
                        <a:rPr lang="en-US" sz="1100" dirty="0" smtClean="0">
                          <a:latin typeface="Times New Roman"/>
                          <a:ea typeface="SimSun"/>
                          <a:cs typeface="Arial"/>
                        </a:rPr>
                        <a:t>[C]</a:t>
                      </a:r>
                      <a:endParaRPr lang="en-US" sz="1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(64)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SimSun"/>
                          <a:cs typeface="Arial"/>
                        </a:rPr>
                        <a:t>(256)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SimSun"/>
                          <a:cs typeface="Arial"/>
                        </a:rPr>
                        <a:t>3.6M</a:t>
                      </a: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endParaRPr lang="en-US" sz="1400" kern="8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2234" marR="622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define the SIMD efficiency as follows:</a:t>
            </a:r>
          </a:p>
          <a:p>
            <a:endParaRPr lang="en-US" dirty="0" smtClean="0"/>
          </a:p>
          <a:p>
            <a:r>
              <a:rPr lang="en-US" dirty="0" err="1" smtClean="0"/>
              <a:t>n_issues</a:t>
            </a:r>
            <a:r>
              <a:rPr lang="en-US" dirty="0" smtClean="0"/>
              <a:t>: the number of cycles where at least one SIMD lane is active</a:t>
            </a:r>
          </a:p>
          <a:p>
            <a:r>
              <a:rPr lang="en-US" dirty="0" err="1" smtClean="0"/>
              <a:t>act_thds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]: the number of active lanes once the SIMD is active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B Lotus" pitchFamily="2" charset="-78"/>
              </a:rPr>
              <a:t>      </a:t>
            </a: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962400"/>
            <a:ext cx="5745892" cy="7620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of Hardware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%2.5 estimated for register file</a:t>
            </a:r>
          </a:p>
          <a:p>
            <a:r>
              <a:rPr lang="en-US" dirty="0" smtClean="0"/>
              <a:t>%1.7 estimated for CROWN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57200" y="3048000"/>
          <a:ext cx="8229600" cy="2699004"/>
        </p:xfrm>
        <a:graphic>
          <a:graphicData uri="http://schemas.openxmlformats.org/drawingml/2006/table">
            <a:tbl>
              <a:tblPr/>
              <a:tblGrid>
                <a:gridCol w="1028700"/>
                <a:gridCol w="937665"/>
                <a:gridCol w="582627"/>
                <a:gridCol w="1238081"/>
                <a:gridCol w="1356427"/>
                <a:gridCol w="1411049"/>
                <a:gridCol w="646351"/>
                <a:gridCol w="10287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Module Specification</a:t>
                      </a:r>
                      <a:endParaRPr lang="en-US" sz="1400" b="1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Area (mm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#entries</a:t>
                      </a:r>
                      <a:endParaRPr lang="en-US" sz="1400" b="1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#sets</a:t>
                      </a:r>
                      <a:endParaRPr lang="en-US" sz="1400" b="1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Associativity</a:t>
                      </a:r>
                      <a:endParaRPr lang="en-US" sz="1400" b="1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Tag bits</a:t>
                      </a:r>
                      <a:endParaRPr lang="en-US" sz="1400" b="1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Row Size (bits)</a:t>
                      </a:r>
                      <a:endParaRPr lang="en-US" sz="1400" b="1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Tag</a:t>
                      </a:r>
                      <a:endParaRPr lang="en-US" sz="1400" b="1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Data</a:t>
                      </a:r>
                      <a:endParaRPr lang="en-US" sz="1400" b="1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Reconv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Barrier</a:t>
                      </a:r>
                      <a:endParaRPr lang="en-US" sz="1400" b="1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32+(8*(10-3))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32+(8*(10-3))+8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0.035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0.137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Second level</a:t>
                      </a:r>
                      <a:endParaRPr lang="en-US" sz="1400" b="1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512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512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32+(8*(10-3))+2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0.123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Lookup Ready</a:t>
                      </a:r>
                      <a:endParaRPr lang="en-US" sz="1400" b="1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32+(8*(10-3))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32+(8*(10-3))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0.020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0.091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Lookup Waiting</a:t>
                      </a:r>
                      <a:endParaRPr lang="en-US" sz="1400" b="1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32+(8*(10-3))</a:t>
                      </a:r>
                      <a:endParaRPr lang="en-US" sz="140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32+(8*(10-3))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0.020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0.091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area</a:t>
                      </a:r>
                      <a:endParaRPr lang="en-US" sz="1400" b="1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0.5185 mm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latin typeface="Times New Roman"/>
                        <a:ea typeface="Calibri"/>
                        <a:cs typeface="B Lotu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Warping</a:t>
            </a:r>
          </a:p>
          <a:p>
            <a:pPr lvl="1"/>
            <a:r>
              <a:rPr lang="en-US" dirty="0" smtClean="0"/>
              <a:t>Branch divergence</a:t>
            </a:r>
          </a:p>
          <a:p>
            <a:pPr lvl="1"/>
            <a:r>
              <a:rPr lang="en-US" dirty="0" smtClean="0"/>
              <a:t>Memory divergence</a:t>
            </a:r>
          </a:p>
          <a:p>
            <a:r>
              <a:rPr lang="en-US" dirty="0" smtClean="0"/>
              <a:t>CROWN</a:t>
            </a:r>
          </a:p>
          <a:p>
            <a:pPr lvl="1"/>
            <a:r>
              <a:rPr lang="en-US" dirty="0" smtClean="0"/>
              <a:t>Branch divergence management</a:t>
            </a:r>
          </a:p>
          <a:p>
            <a:pPr lvl="1"/>
            <a:r>
              <a:rPr lang="en-US" dirty="0" smtClean="0"/>
              <a:t>Technique &amp; Results</a:t>
            </a:r>
          </a:p>
          <a:p>
            <a:r>
              <a:rPr lang="en-US" dirty="0" smtClean="0"/>
              <a:t>DWR</a:t>
            </a:r>
          </a:p>
          <a:p>
            <a:pPr lvl="1"/>
            <a:r>
              <a:rPr lang="en-US" dirty="0" smtClean="0"/>
              <a:t>Memory access coalescing</a:t>
            </a:r>
          </a:p>
          <a:p>
            <a:pPr lvl="1"/>
            <a:r>
              <a:rPr lang="en-US" dirty="0" smtClean="0"/>
              <a:t>Technique &amp; Results</a:t>
            </a:r>
          </a:p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 advTm="22013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Multi-banked register file [Fung’MICRO2007]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6781800" cy="485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Mechanism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No Branch Divergence Occurred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Similar to SBR 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Upon Branch Divergence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Invalidate diverged warp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Create two new warps at diverging paths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Reserve a barrier to re-synchronize diverged threads at the re-convergence point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Reincarnation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Once all threads hit the re-convergence barrier, the barrier is turned into active warp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~PP3648.WAV">
            <a:hlinkClick r:id="" action="ppaction://media"/>
          </p:cNvPr>
          <p:cNvPicPr>
            <a:picLocks noRot="1" noChangeAspect="1"/>
          </p:cNvPicPr>
          <p:nvPr>
            <a:wavAudioFile r:embed="rId1" name="~PP3648.WAV"/>
          </p:nvPr>
        </p:nvPicPr>
        <p:blipFill>
          <a:blip r:embed="rId4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749674"/>
      </p:ext>
    </p:extLst>
  </p:cSld>
  <p:clrMapOvr>
    <a:masterClrMapping/>
  </p:clrMapOvr>
  <p:transition spd="med" advTm="397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"/>
          <p:cNvSpPr>
            <a:spLocks noChangeArrowheads="1"/>
          </p:cNvSpPr>
          <p:nvPr/>
        </p:nvSpPr>
        <p:spPr bwMode="auto">
          <a:xfrm>
            <a:off x="3460079" y="1769018"/>
            <a:ext cx="2695680" cy="2488581"/>
          </a:xfrm>
          <a:prstGeom prst="ellipse">
            <a:avLst/>
          </a:prstGeom>
          <a:solidFill>
            <a:srgbClr val="01465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dirty="0">
                <a:solidFill>
                  <a:srgbClr val="C9E4FF"/>
                </a:solidFill>
              </a:rPr>
              <a:t>Second-Level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3" name="Oval 2"/>
          <p:cNvSpPr>
            <a:spLocks noChangeArrowheads="1"/>
          </p:cNvSpPr>
          <p:nvPr/>
        </p:nvSpPr>
        <p:spPr bwMode="auto">
          <a:xfrm>
            <a:off x="1298999" y="4419600"/>
            <a:ext cx="1248000" cy="1146585"/>
          </a:xfrm>
          <a:prstGeom prst="ellipse">
            <a:avLst/>
          </a:prstGeom>
          <a:solidFill>
            <a:srgbClr val="01465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C9E4FF"/>
                </a:solidFill>
              </a:rPr>
              <a:t>Lookup</a:t>
            </a:r>
          </a:p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C9E4FF"/>
                </a:solidFill>
              </a:rPr>
              <a:t>(Ready)</a:t>
            </a:r>
          </a:p>
        </p:txBody>
      </p:sp>
      <p:sp>
        <p:nvSpPr>
          <p:cNvPr id="5124" name="Oval 3"/>
          <p:cNvSpPr>
            <a:spLocks noChangeArrowheads="1"/>
          </p:cNvSpPr>
          <p:nvPr/>
        </p:nvSpPr>
        <p:spPr bwMode="auto">
          <a:xfrm>
            <a:off x="6952079" y="3862038"/>
            <a:ext cx="938464" cy="938562"/>
          </a:xfrm>
          <a:prstGeom prst="ellipse">
            <a:avLst/>
          </a:prstGeom>
          <a:solidFill>
            <a:srgbClr val="01465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C9E4FF"/>
                </a:solidFill>
              </a:rPr>
              <a:t>Issue</a:t>
            </a:r>
          </a:p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C9E4FF"/>
                </a:solidFill>
              </a:rPr>
              <a:t>pool</a:t>
            </a:r>
          </a:p>
        </p:txBody>
      </p:sp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3918599" y="5294508"/>
            <a:ext cx="1258560" cy="1258692"/>
          </a:xfrm>
          <a:prstGeom prst="ellipse">
            <a:avLst/>
          </a:prstGeom>
          <a:solidFill>
            <a:srgbClr val="01465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dirty="0" err="1">
                <a:solidFill>
                  <a:srgbClr val="C9E4FF"/>
                </a:solidFill>
              </a:rPr>
              <a:t>Reconv</a:t>
            </a:r>
            <a:r>
              <a:rPr lang="en-US" dirty="0">
                <a:solidFill>
                  <a:srgbClr val="C9E4FF"/>
                </a:solidFill>
              </a:rPr>
              <a:t>.</a:t>
            </a:r>
          </a:p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C9E4FF"/>
                </a:solidFill>
              </a:rPr>
              <a:t>Barriers</a:t>
            </a:r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152400" y="1820863"/>
            <a:ext cx="1441440" cy="1441592"/>
          </a:xfrm>
          <a:prstGeom prst="ellipse">
            <a:avLst/>
          </a:prstGeom>
          <a:solidFill>
            <a:srgbClr val="01465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C9E4FF"/>
                </a:solidFill>
              </a:rPr>
              <a:t>Lookup</a:t>
            </a:r>
          </a:p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C9E4FF"/>
                </a:solidFill>
              </a:rPr>
              <a:t>(Waiting)</a:t>
            </a:r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V="1">
            <a:off x="4496879" y="4256160"/>
            <a:ext cx="1440" cy="1039789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5948399" y="3635454"/>
            <a:ext cx="1036800" cy="622145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 flipH="1" flipV="1">
            <a:off x="6053519" y="3492879"/>
            <a:ext cx="933120" cy="591902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 flipH="1">
            <a:off x="2421840" y="3842835"/>
            <a:ext cx="1247040" cy="829527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 flipV="1">
            <a:off x="2215919" y="3556246"/>
            <a:ext cx="1373760" cy="910176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 flipH="1" flipV="1">
            <a:off x="1543439" y="2781445"/>
            <a:ext cx="1918080" cy="440686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>
            <a:off x="1593839" y="2598545"/>
            <a:ext cx="1866240" cy="414764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2215919" y="3736265"/>
            <a:ext cx="10368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r>
              <a:rPr lang="en-US">
                <a:solidFill>
                  <a:srgbClr val="01465F"/>
                </a:solidFill>
              </a:rPr>
              <a:t>Eviction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3200400" y="4038600"/>
            <a:ext cx="1365720" cy="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r>
              <a:rPr lang="en-US" dirty="0">
                <a:solidFill>
                  <a:srgbClr val="01465F"/>
                </a:solidFill>
              </a:rPr>
              <a:t>Recently diverged</a:t>
            </a:r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3045359" y="4257599"/>
            <a:ext cx="1036800" cy="1244291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4496879" y="4329543"/>
            <a:ext cx="1250520" cy="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r>
              <a:rPr lang="en-US" dirty="0">
                <a:solidFill>
                  <a:srgbClr val="01465F"/>
                </a:solidFill>
              </a:rPr>
              <a:t>As all are reached</a:t>
            </a:r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>
            <a:off x="7378080" y="4800600"/>
            <a:ext cx="45719" cy="1219199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0" name="Text Box 19"/>
          <p:cNvSpPr txBox="1">
            <a:spLocks noChangeArrowheads="1"/>
          </p:cNvSpPr>
          <p:nvPr/>
        </p:nvSpPr>
        <p:spPr bwMode="auto">
          <a:xfrm>
            <a:off x="6363119" y="5949778"/>
            <a:ext cx="18662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algn="ctr" eaLnBrk="1"/>
            <a:r>
              <a:rPr lang="en-US">
                <a:solidFill>
                  <a:srgbClr val="01465F"/>
                </a:solidFill>
              </a:rPr>
              <a:t>To the pipeline</a:t>
            </a:r>
          </a:p>
        </p:txBody>
      </p:sp>
      <p:sp>
        <p:nvSpPr>
          <p:cNvPr id="5141" name="Oval 20"/>
          <p:cNvSpPr>
            <a:spLocks/>
          </p:cNvSpPr>
          <p:nvPr/>
        </p:nvSpPr>
        <p:spPr bwMode="auto">
          <a:xfrm>
            <a:off x="3536399" y="2286000"/>
            <a:ext cx="1296600" cy="1293289"/>
          </a:xfrm>
          <a:prstGeom prst="ellipse">
            <a:avLst/>
          </a:prstGeom>
          <a:solidFill>
            <a:srgbClr val="C9E4FF"/>
          </a:solidFill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1465F"/>
                </a:solidFill>
              </a:rPr>
              <a:t>Waiting</a:t>
            </a:r>
          </a:p>
        </p:txBody>
      </p:sp>
      <p:sp>
        <p:nvSpPr>
          <p:cNvPr id="5142" name="Oval 21"/>
          <p:cNvSpPr>
            <a:spLocks/>
          </p:cNvSpPr>
          <p:nvPr/>
        </p:nvSpPr>
        <p:spPr bwMode="auto">
          <a:xfrm>
            <a:off x="5042639" y="2556781"/>
            <a:ext cx="1036800" cy="1036909"/>
          </a:xfrm>
          <a:prstGeom prst="ellipse">
            <a:avLst/>
          </a:prstGeom>
          <a:solidFill>
            <a:srgbClr val="C9E4FF"/>
          </a:solidFill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 anchor="ctr" anchorCtr="1"/>
          <a:lstStyle/>
          <a:p>
            <a:pPr algn="ctr">
              <a:tabLst>
                <a:tab pos="656650" algn="l"/>
              </a:tabLst>
            </a:pPr>
            <a:r>
              <a:rPr lang="en-US" dirty="0">
                <a:solidFill>
                  <a:srgbClr val="01465F"/>
                </a:solidFill>
              </a:rPr>
              <a:t>Ready</a:t>
            </a:r>
          </a:p>
        </p:txBody>
      </p:sp>
      <p:sp>
        <p:nvSpPr>
          <p:cNvPr id="5143" name="Line 22"/>
          <p:cNvSpPr>
            <a:spLocks noChangeShapeType="1"/>
          </p:cNvSpPr>
          <p:nvPr/>
        </p:nvSpPr>
        <p:spPr bwMode="auto">
          <a:xfrm>
            <a:off x="4832999" y="2971800"/>
            <a:ext cx="285960" cy="250331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4" name="Line 23"/>
          <p:cNvSpPr>
            <a:spLocks noChangeShapeType="1"/>
          </p:cNvSpPr>
          <p:nvPr/>
        </p:nvSpPr>
        <p:spPr bwMode="auto">
          <a:xfrm flipH="1">
            <a:off x="3666000" y="3505200"/>
            <a:ext cx="176399" cy="337636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5" name="Text Box 24"/>
          <p:cNvSpPr txBox="1">
            <a:spLocks noChangeArrowheads="1"/>
          </p:cNvSpPr>
          <p:nvPr/>
        </p:nvSpPr>
        <p:spPr bwMode="auto">
          <a:xfrm>
            <a:off x="1801199" y="2391163"/>
            <a:ext cx="14601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r>
              <a:rPr lang="en-US" dirty="0" smtClean="0">
                <a:solidFill>
                  <a:srgbClr val="01465F"/>
                </a:solidFill>
              </a:rPr>
              <a:t>Ready</a:t>
            </a:r>
            <a:endParaRPr lang="en-US" dirty="0">
              <a:solidFill>
                <a:srgbClr val="01465F"/>
              </a:solidFill>
            </a:endParaRPr>
          </a:p>
        </p:txBody>
      </p:sp>
      <p:sp>
        <p:nvSpPr>
          <p:cNvPr id="5146" name="Line 25"/>
          <p:cNvSpPr>
            <a:spLocks noChangeShapeType="1"/>
          </p:cNvSpPr>
          <p:nvPr/>
        </p:nvSpPr>
        <p:spPr bwMode="auto">
          <a:xfrm flipH="1">
            <a:off x="6118319" y="2656151"/>
            <a:ext cx="1209600" cy="1441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7" name="Text Box 26"/>
          <p:cNvSpPr txBox="1">
            <a:spLocks noChangeArrowheads="1"/>
          </p:cNvSpPr>
          <p:nvPr/>
        </p:nvSpPr>
        <p:spPr bwMode="auto">
          <a:xfrm>
            <a:off x="7347599" y="2500743"/>
            <a:ext cx="1828800" cy="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r>
              <a:rPr lang="en-US" dirty="0">
                <a:solidFill>
                  <a:srgbClr val="01465F"/>
                </a:solidFill>
              </a:rPr>
              <a:t>Commit /</a:t>
            </a:r>
          </a:p>
          <a:p>
            <a:pPr eaLnBrk="1"/>
            <a:r>
              <a:rPr lang="en-US" dirty="0">
                <a:solidFill>
                  <a:srgbClr val="01465F"/>
                </a:solidFill>
              </a:rPr>
              <a:t>Initialize warp</a:t>
            </a:r>
          </a:p>
        </p:txBody>
      </p:sp>
      <p:sp>
        <p:nvSpPr>
          <p:cNvPr id="5148" name="Line 27"/>
          <p:cNvSpPr>
            <a:spLocks noChangeShapeType="1"/>
          </p:cNvSpPr>
          <p:nvPr/>
        </p:nvSpPr>
        <p:spPr bwMode="auto">
          <a:xfrm>
            <a:off x="5922479" y="2355160"/>
            <a:ext cx="1448640" cy="1440"/>
          </a:xfrm>
          <a:prstGeom prst="line">
            <a:avLst/>
          </a:prstGeom>
          <a:noFill/>
          <a:ln w="9525">
            <a:solidFill>
              <a:srgbClr val="01465F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149" name="Text Box 28"/>
          <p:cNvSpPr txBox="1">
            <a:spLocks noChangeArrowheads="1"/>
          </p:cNvSpPr>
          <p:nvPr/>
        </p:nvSpPr>
        <p:spPr bwMode="auto">
          <a:xfrm>
            <a:off x="7347598" y="2133600"/>
            <a:ext cx="1600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cs typeface="DejaVu Sans" charset="0"/>
              </a:defRPr>
            </a:lvl9pPr>
          </a:lstStyle>
          <a:p>
            <a:pPr eaLnBrk="1"/>
            <a:r>
              <a:rPr lang="en-US" dirty="0">
                <a:solidFill>
                  <a:srgbClr val="01465F"/>
                </a:solidFill>
              </a:rPr>
              <a:t>Swap threads</a:t>
            </a:r>
          </a:p>
        </p:txBody>
      </p:sp>
      <p:sp>
        <p:nvSpPr>
          <p:cNvPr id="5150" name="Rectangle 29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Operations Under State Machine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32" name="~PP2049.WAV">
            <a:hlinkClick r:id="" action="ppaction://media"/>
          </p:cNvPr>
          <p:cNvPicPr>
            <a:picLocks noRot="1" noChangeAspect="1"/>
          </p:cNvPicPr>
          <p:nvPr>
            <a:wavAudioFile r:embed="rId2" name="~PP2049.WAV"/>
          </p:nvPr>
        </p:nvPicPr>
        <p:blipFill>
          <a:blip r:embed="rId5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87868770"/>
      </p:ext>
    </p:extLst>
  </p:cSld>
  <p:clrMapOvr>
    <a:masterClrMapping/>
  </p:clrMapOvr>
  <p:transition spd="med" advTm="35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/>
      <p:bldP spid="5135" grpId="0"/>
      <p:bldP spid="5137" grpId="0" animBg="1"/>
      <p:bldP spid="5138" grpId="0"/>
      <p:bldP spid="5139" grpId="0" animBg="1"/>
      <p:bldP spid="5140" grpId="0"/>
      <p:bldP spid="5141" grpId="0" animBg="1"/>
      <p:bldP spid="5142" grpId="0" animBg="1"/>
      <p:bldP spid="5143" grpId="0" animBg="1"/>
      <p:bldP spid="5144" grpId="0" animBg="1"/>
      <p:bldP spid="5145" grpId="0"/>
      <p:bldP spid="5146" grpId="0" animBg="1"/>
      <p:bldP spid="5147" grpId="0"/>
      <p:bldP spid="5148" grpId="0" animBg="1"/>
      <p:bldP spid="514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Microarchitecture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655680" cy="332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108745">
            <a:off x="1472085" y="3466740"/>
            <a:ext cx="252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8-entry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fully-associative</a:t>
            </a:r>
            <a:endParaRPr lang="en-US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108745">
            <a:off x="1319685" y="4914542"/>
            <a:ext cx="252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8-entry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fully-associative</a:t>
            </a:r>
            <a:endParaRPr lang="en-US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108745">
            <a:off x="3758085" y="4699842"/>
            <a:ext cx="252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128-entry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8-way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set-associative</a:t>
            </a:r>
            <a:endParaRPr lang="en-US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108745">
            <a:off x="3623673" y="3708170"/>
            <a:ext cx="252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512-entry</a:t>
            </a:r>
            <a:endParaRPr lang="en-US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108745">
            <a:off x="5980712" y="3712905"/>
            <a:ext cx="252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8-entry</a:t>
            </a:r>
            <a:endParaRPr lang="en-US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265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313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/>
                <a:gridCol w="13716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SIMD Efficiency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Diverging path serialization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Re-convergence waiting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Memory divergence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DWF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Regrouping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Activate all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DWS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Heuristic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Heuristic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Heuristic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TBC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Compaction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Short warps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LWM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Compaction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CAPRI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Compaction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2-bit Saturating counter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Short warps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CROWN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Regrouping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Activate all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Short warps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Short warps</a:t>
                      </a:r>
                      <a:endParaRPr lang="en-US" sz="1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PDOM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4" name="Content Placeholder 17"/>
          <p:cNvGraphicFramePr>
            <a:graphicFrameLocks noGrp="1"/>
          </p:cNvGraphicFramePr>
          <p:nvPr/>
        </p:nvGraphicFramePr>
        <p:xfrm>
          <a:off x="1141413" y="1676400"/>
          <a:ext cx="1979612" cy="914400"/>
        </p:xfrm>
        <a:graphic>
          <a:graphicData uri="http://schemas.openxmlformats.org/drawingml/2006/table">
            <a:tbl>
              <a:tblPr/>
              <a:tblGrid>
                <a:gridCol w="684212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6019800" y="1828800"/>
          <a:ext cx="2700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019800" y="1828800"/>
          <a:ext cx="2700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6019800" y="1828800"/>
          <a:ext cx="2700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6019800" y="1828800"/>
          <a:ext cx="2700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6019800" y="1828800"/>
          <a:ext cx="2700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6019800" y="1828800"/>
          <a:ext cx="2700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6019800" y="3545840"/>
          <a:ext cx="2700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6019800" y="3545840"/>
          <a:ext cx="2700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6019800" y="3545840"/>
          <a:ext cx="2700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6019800" y="3545840"/>
          <a:ext cx="2700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6019800" y="3545840"/>
          <a:ext cx="2700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6019800" y="3545840"/>
          <a:ext cx="2700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00"/>
                <a:gridCol w="540000"/>
                <a:gridCol w="540000"/>
                <a:gridCol w="324000"/>
                <a:gridCol w="324000"/>
                <a:gridCol w="324000"/>
                <a:gridCol w="32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W1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RPC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PC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Mask Vector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rot="5400000">
            <a:off x="2476501" y="3848100"/>
            <a:ext cx="4800600" cy="31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840288" y="1395413"/>
            <a:ext cx="10271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SIMD </a:t>
            </a:r>
          </a:p>
          <a:p>
            <a:pPr algn="ctr"/>
            <a:r>
              <a:rPr lang="en-US" sz="1400"/>
              <a:t>Utilization</a:t>
            </a:r>
          </a:p>
          <a:p>
            <a:pPr algn="ctr"/>
            <a:r>
              <a:rPr lang="en-US" sz="1400"/>
              <a:t>over time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903413" y="17526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1903413" y="21336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Content Placeholder 17"/>
          <p:cNvGraphicFramePr>
            <a:graphicFrameLocks noGrp="1"/>
          </p:cNvGraphicFramePr>
          <p:nvPr/>
        </p:nvGraphicFramePr>
        <p:xfrm>
          <a:off x="304800" y="3276600"/>
          <a:ext cx="1979613" cy="91440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10668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1066800" y="3733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Content Placeholder 17"/>
          <p:cNvGraphicFramePr>
            <a:graphicFrameLocks noGrp="1"/>
          </p:cNvGraphicFramePr>
          <p:nvPr/>
        </p:nvGraphicFramePr>
        <p:xfrm>
          <a:off x="2438400" y="3276600"/>
          <a:ext cx="1979613" cy="91440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2004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3200400" y="3733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Content Placeholder 17"/>
          <p:cNvGraphicFramePr>
            <a:graphicFrameLocks noGrp="1"/>
          </p:cNvGraphicFramePr>
          <p:nvPr/>
        </p:nvGraphicFramePr>
        <p:xfrm>
          <a:off x="1141413" y="5029200"/>
          <a:ext cx="1979612" cy="914400"/>
        </p:xfrm>
        <a:graphic>
          <a:graphicData uri="http://schemas.openxmlformats.org/drawingml/2006/table">
            <a:tbl>
              <a:tblPr/>
              <a:tblGrid>
                <a:gridCol w="684212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1903413" y="51054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1903413" y="54864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4" name="Straight Arrow Connector 83"/>
          <p:cNvCxnSpPr/>
          <p:nvPr/>
        </p:nvCxnSpPr>
        <p:spPr>
          <a:xfrm rot="10800000" flipV="1">
            <a:off x="1522413" y="2590800"/>
            <a:ext cx="762000" cy="685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589213" y="2590800"/>
            <a:ext cx="914400" cy="685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H="1">
            <a:off x="1485901" y="4230687"/>
            <a:ext cx="836612" cy="7604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0800000" flipV="1">
            <a:off x="2589213" y="4191000"/>
            <a:ext cx="914400" cy="8382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10668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/>
        </p:nvGraphicFramePr>
        <p:xfrm>
          <a:off x="1066800" y="3733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0" name="Elbow Connector 89"/>
          <p:cNvCxnSpPr/>
          <p:nvPr/>
        </p:nvCxnSpPr>
        <p:spPr>
          <a:xfrm rot="5400000" flipH="1" flipV="1">
            <a:off x="-1028700" y="2857500"/>
            <a:ext cx="4648200" cy="2286000"/>
          </a:xfrm>
          <a:prstGeom prst="bentConnector3">
            <a:avLst>
              <a:gd name="adj1" fmla="val 109251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10800000" flipV="1">
            <a:off x="152400" y="5943600"/>
            <a:ext cx="2286000" cy="381000"/>
          </a:xfrm>
          <a:prstGeom prst="bentConnector3">
            <a:avLst>
              <a:gd name="adj1" fmla="val 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>
            <a:off x="8736013" y="2436813"/>
            <a:ext cx="255587" cy="1587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8659813" y="2192338"/>
            <a:ext cx="4079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TOS</a:t>
            </a: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8659813" y="3944938"/>
            <a:ext cx="407987" cy="247650"/>
            <a:chOff x="8660316" y="3944779"/>
            <a:chExt cx="407484" cy="247809"/>
          </a:xfrm>
        </p:grpSpPr>
        <p:sp>
          <p:nvSpPr>
            <p:cNvPr id="11518" name="TextBox 94"/>
            <p:cNvSpPr txBox="1">
              <a:spLocks noChangeArrowheads="1"/>
            </p:cNvSpPr>
            <p:nvPr/>
          </p:nvSpPr>
          <p:spPr bwMode="auto">
            <a:xfrm>
              <a:off x="8660316" y="3944779"/>
              <a:ext cx="40748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TOS</a:t>
              </a:r>
              <a:endParaRPr lang="en-US" sz="100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10800000">
              <a:off x="8736422" y="4190999"/>
              <a:ext cx="255272" cy="1589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4673600" y="2133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/>
        </p:nvGraphicFramePr>
        <p:xfrm>
          <a:off x="4673600" y="2514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4673600" y="2895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4673600" y="3276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/>
        </p:nvGraphicFramePr>
        <p:xfrm>
          <a:off x="4673600" y="3657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4673600" y="4038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4673600" y="4419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/>
        </p:nvGraphicFramePr>
        <p:xfrm>
          <a:off x="4673600" y="4800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5" name="Rectangle 104"/>
          <p:cNvSpPr/>
          <p:nvPr/>
        </p:nvSpPr>
        <p:spPr>
          <a:xfrm>
            <a:off x="4572000" y="3581400"/>
            <a:ext cx="1295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5105400" y="548640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Dynamic regrouping of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diverged threads at same path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increases utilization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3" grpId="0"/>
      <p:bldP spid="105" grpId="0" animBg="1"/>
      <p:bldP spid="10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DWF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1" name="Content Placeholder 17"/>
          <p:cNvGraphicFramePr>
            <a:graphicFrameLocks noGrp="1"/>
          </p:cNvGraphicFramePr>
          <p:nvPr/>
        </p:nvGraphicFramePr>
        <p:xfrm>
          <a:off x="1141413" y="1676400"/>
          <a:ext cx="1979612" cy="914400"/>
        </p:xfrm>
        <a:graphic>
          <a:graphicData uri="http://schemas.openxmlformats.org/drawingml/2006/table">
            <a:tbl>
              <a:tblPr/>
              <a:tblGrid>
                <a:gridCol w="684212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2" name="Straight Arrow Connector 51"/>
          <p:cNvCxnSpPr/>
          <p:nvPr/>
        </p:nvCxnSpPr>
        <p:spPr>
          <a:xfrm rot="5400000">
            <a:off x="2476501" y="3848100"/>
            <a:ext cx="4800600" cy="31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840288" y="1395413"/>
            <a:ext cx="10271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SIMD </a:t>
            </a:r>
          </a:p>
          <a:p>
            <a:pPr algn="ctr"/>
            <a:r>
              <a:rPr lang="en-US" sz="1400"/>
              <a:t>Utilization</a:t>
            </a:r>
          </a:p>
          <a:p>
            <a:pPr algn="ctr"/>
            <a:r>
              <a:rPr lang="en-US" sz="1400"/>
              <a:t>over time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1903413" y="17526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903413" y="21336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7" name="Content Placeholder 17"/>
          <p:cNvGraphicFramePr>
            <a:graphicFrameLocks noGrp="1"/>
          </p:cNvGraphicFramePr>
          <p:nvPr/>
        </p:nvGraphicFramePr>
        <p:xfrm>
          <a:off x="304800" y="3276600"/>
          <a:ext cx="1979613" cy="91440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0668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066800" y="3733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Content Placeholder 17"/>
          <p:cNvGraphicFramePr>
            <a:graphicFrameLocks noGrp="1"/>
          </p:cNvGraphicFramePr>
          <p:nvPr/>
        </p:nvGraphicFramePr>
        <p:xfrm>
          <a:off x="2438400" y="3276600"/>
          <a:ext cx="1979613" cy="914400"/>
        </p:xfrm>
        <a:graphic>
          <a:graphicData uri="http://schemas.openxmlformats.org/drawingml/2006/table">
            <a:tbl>
              <a:tblPr/>
              <a:tblGrid>
                <a:gridCol w="684213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2004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1001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3200400" y="3733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W3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0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Content Placeholder 17"/>
          <p:cNvGraphicFramePr>
            <a:graphicFrameLocks noGrp="1"/>
          </p:cNvGraphicFramePr>
          <p:nvPr/>
        </p:nvGraphicFramePr>
        <p:xfrm>
          <a:off x="1141413" y="5029200"/>
          <a:ext cx="1979612" cy="914400"/>
        </p:xfrm>
        <a:graphic>
          <a:graphicData uri="http://schemas.openxmlformats.org/drawingml/2006/table">
            <a:tbl>
              <a:tblPr/>
              <a:tblGrid>
                <a:gridCol w="684212"/>
                <a:gridCol w="1295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2" marR="914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1903413" y="51054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903413" y="54864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2" name="Straight Arrow Connector 71"/>
          <p:cNvCxnSpPr/>
          <p:nvPr/>
        </p:nvCxnSpPr>
        <p:spPr>
          <a:xfrm rot="10800000" flipV="1">
            <a:off x="1522413" y="2590800"/>
            <a:ext cx="762000" cy="685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589213" y="2590800"/>
            <a:ext cx="914400" cy="68580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H="1">
            <a:off x="1485900" y="4229100"/>
            <a:ext cx="8382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 flipV="1">
            <a:off x="2590800" y="4191000"/>
            <a:ext cx="9144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 flipH="1" flipV="1">
            <a:off x="-1028700" y="2857500"/>
            <a:ext cx="4648200" cy="2286000"/>
          </a:xfrm>
          <a:prstGeom prst="bentConnector3">
            <a:avLst>
              <a:gd name="adj1" fmla="val 109251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0800000" flipV="1">
            <a:off x="152400" y="5943600"/>
            <a:ext cx="2286000" cy="381000"/>
          </a:xfrm>
          <a:prstGeom prst="bentConnector3">
            <a:avLst>
              <a:gd name="adj1" fmla="val 0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4673600" y="2133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4673600" y="2514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4673600" y="2895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4673600" y="3276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4673600" y="3657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4673600" y="4038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4673600" y="4419600"/>
          <a:ext cx="1041400" cy="37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14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6" name="Rectangle 85"/>
          <p:cNvSpPr/>
          <p:nvPr/>
        </p:nvSpPr>
        <p:spPr>
          <a:xfrm>
            <a:off x="6019800" y="1447800"/>
            <a:ext cx="2895600" cy="4876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a typeface="ＭＳ Ｐゴシック" charset="-128"/>
              </a:rPr>
              <a:t>Warp Pool</a:t>
            </a: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graphicFrame>
        <p:nvGraphicFramePr>
          <p:cNvPr id="87" name="Table 86"/>
          <p:cNvGraphicFramePr>
            <a:graphicFrameLocks noGrp="1"/>
          </p:cNvGraphicFramePr>
          <p:nvPr/>
        </p:nvGraphicFramePr>
        <p:xfrm>
          <a:off x="6324600" y="1981200"/>
          <a:ext cx="2376488" cy="1114425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6324600" y="1981200"/>
          <a:ext cx="2376488" cy="1479552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/>
        </p:nvGraphicFramePr>
        <p:xfrm>
          <a:off x="6324600" y="1981200"/>
          <a:ext cx="2376488" cy="1857375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42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W3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0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6324600" y="1981200"/>
          <a:ext cx="2376488" cy="1479552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6324600" y="1981200"/>
          <a:ext cx="2376488" cy="1479552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/>
        </p:nvGraphicFramePr>
        <p:xfrm>
          <a:off x="6324600" y="1981200"/>
          <a:ext cx="2376488" cy="1479552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6324600" y="1981200"/>
          <a:ext cx="2376488" cy="1479552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59" marR="91459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6324600" y="1981200"/>
          <a:ext cx="2376488" cy="1114425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3200400" y="3352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3200400" y="37338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1000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1066800" y="35052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/>
        </p:nvGraphicFramePr>
        <p:xfrm>
          <a:off x="1905000" y="58674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1000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1905000" y="51054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6324600" y="1981200"/>
          <a:ext cx="2376488" cy="1114425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/>
        </p:nvGraphicFramePr>
        <p:xfrm>
          <a:off x="6324600" y="1981200"/>
          <a:ext cx="2376488" cy="1114425"/>
        </p:xfrm>
        <a:graphic>
          <a:graphicData uri="http://schemas.openxmlformats.org/drawingml/2006/table">
            <a:tbl>
              <a:tblPr/>
              <a:tblGrid>
                <a:gridCol w="539750"/>
                <a:gridCol w="539750"/>
                <a:gridCol w="325438"/>
                <a:gridCol w="323850"/>
                <a:gridCol w="323850"/>
                <a:gridCol w="3238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Wi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PC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Mask Vector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9" marR="91459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" name="Table 101"/>
          <p:cNvGraphicFramePr>
            <a:graphicFrameLocks noGrp="1"/>
          </p:cNvGraphicFramePr>
          <p:nvPr/>
        </p:nvGraphicFramePr>
        <p:xfrm>
          <a:off x="1903413" y="21336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8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" name="Table 102"/>
          <p:cNvGraphicFramePr>
            <a:graphicFrameLocks noGrp="1"/>
          </p:cNvGraphicFramePr>
          <p:nvPr/>
        </p:nvGraphicFramePr>
        <p:xfrm>
          <a:off x="1905000" y="1752600"/>
          <a:ext cx="1187450" cy="371475"/>
        </p:xfrm>
        <a:graphic>
          <a:graphicData uri="http://schemas.openxmlformats.org/drawingml/2006/table">
            <a:tbl>
              <a:tblPr/>
              <a:tblGrid>
                <a:gridCol w="431800"/>
                <a:gridCol w="7556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W0</a:t>
                      </a:r>
                    </a:p>
                  </a:txBody>
                  <a:tcPr marL="91398" marR="91398" marT="45798" marB="45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1111</a:t>
                      </a:r>
                    </a:p>
                  </a:txBody>
                  <a:tcPr marL="91398" marR="91398" marT="45798" marB="45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04" name="Explosion 1 103"/>
          <p:cNvSpPr/>
          <p:nvPr/>
        </p:nvSpPr>
        <p:spPr>
          <a:xfrm rot="20327832">
            <a:off x="1422400" y="3724275"/>
            <a:ext cx="1931988" cy="1616075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Merge Possibility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6" grpId="0" animBg="1"/>
      <p:bldP spid="104" grpId="0" animBg="1"/>
      <p:bldP spid="104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Warp Micro-architecture</a:t>
            </a:r>
            <a:br>
              <a:rPr lang="en-US" dirty="0" smtClean="0"/>
            </a:br>
            <a:r>
              <a:rPr lang="en-US" dirty="0" smtClean="0"/>
              <a:t>[Narasiman’MICRO2011]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95335"/>
            <a:ext cx="8610600" cy="452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Example - SBR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41242" y="3441243"/>
            <a:ext cx="204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Status of</a:t>
            </a:r>
          </a:p>
          <a:p>
            <a:pPr algn="ctr"/>
            <a:r>
              <a:rPr lang="en-US" dirty="0" smtClean="0"/>
              <a:t>Concurrent Threads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066800" y="5408612"/>
            <a:ext cx="5486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526463" y="5948329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SIMD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68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716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764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812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5052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7244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9436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1628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2860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5908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8956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2004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5052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8100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1148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4196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7244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0292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53340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56388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59436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62484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65532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8580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71628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74676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77724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80772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04800" y="51932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886200" y="3012043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3163728" y="2935843"/>
            <a:ext cx="709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Ready</a:t>
            </a:r>
            <a:endParaRPr lang="en-US" sz="1600" b="1" dirty="0"/>
          </a:p>
        </p:txBody>
      </p:sp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3886200" y="3393043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189480" y="3357979"/>
            <a:ext cx="1683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Inactive masked</a:t>
            </a:r>
            <a:endParaRPr lang="en-US" sz="1600" b="1" dirty="0"/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3886200" y="3774043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371600" y="3738979"/>
            <a:ext cx="2501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Waiting at re-convergence</a:t>
            </a:r>
            <a:endParaRPr lang="en-US" sz="1600" b="1" dirty="0"/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3906521" y="5791200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971800" y="5715000"/>
            <a:ext cx="92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Active</a:t>
            </a:r>
            <a:endParaRPr lang="en-US" sz="1600" b="1" dirty="0"/>
          </a:p>
        </p:txBody>
      </p:sp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3906521" y="6172200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3048001" y="6096000"/>
            <a:ext cx="84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Idle</a:t>
            </a:r>
            <a:endParaRPr lang="en-US" sz="1600" b="1" dirty="0"/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83820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3886200" y="4191000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2341880" y="4162425"/>
            <a:ext cx="1530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Terminated</a:t>
            </a:r>
            <a:endParaRPr lang="en-US" sz="1600" b="1" dirty="0"/>
          </a:p>
        </p:txBody>
      </p:sp>
      <p:sp>
        <p:nvSpPr>
          <p:cNvPr id="103" name="Rectangle 102"/>
          <p:cNvSpPr/>
          <p:nvPr/>
        </p:nvSpPr>
        <p:spPr>
          <a:xfrm>
            <a:off x="1447800" y="6858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457200" y="9144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6200" y="13716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838200" y="13716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457200" y="18288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447800" y="21336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9" name="Straight Arrow Connector 108"/>
          <p:cNvCxnSpPr>
            <a:stCxn id="103" idx="1"/>
          </p:cNvCxnSpPr>
          <p:nvPr/>
        </p:nvCxnSpPr>
        <p:spPr>
          <a:xfrm rot="10800000" flipV="1">
            <a:off x="838200" y="838200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4" idx="2"/>
          </p:cNvCxnSpPr>
          <p:nvPr/>
        </p:nvCxnSpPr>
        <p:spPr>
          <a:xfrm rot="16200000" flipH="1">
            <a:off x="666750" y="1200150"/>
            <a:ext cx="1524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4" idx="2"/>
          </p:cNvCxnSpPr>
          <p:nvPr/>
        </p:nvCxnSpPr>
        <p:spPr>
          <a:xfrm rot="5400000">
            <a:off x="476250" y="1200150"/>
            <a:ext cx="1524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07" idx="0"/>
          </p:cNvCxnSpPr>
          <p:nvPr/>
        </p:nvCxnSpPr>
        <p:spPr>
          <a:xfrm>
            <a:off x="457200" y="1676400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107" idx="0"/>
          </p:cNvCxnSpPr>
          <p:nvPr/>
        </p:nvCxnSpPr>
        <p:spPr>
          <a:xfrm rot="10800000" flipV="1">
            <a:off x="647700" y="1676400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endCxn id="108" idx="1"/>
          </p:cNvCxnSpPr>
          <p:nvPr/>
        </p:nvCxnSpPr>
        <p:spPr>
          <a:xfrm>
            <a:off x="838200" y="2133600"/>
            <a:ext cx="609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3" idx="2"/>
            <a:endCxn id="108" idx="0"/>
          </p:cNvCxnSpPr>
          <p:nvPr/>
        </p:nvCxnSpPr>
        <p:spPr>
          <a:xfrm rot="5400000">
            <a:off x="1066800" y="15621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333 -0.34444 " pathEditMode="relative" ptsTypes="AA">
                                      <p:cBhvr>
                                        <p:cTn id="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333 -0.34444 " pathEditMode="relative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333 -0.34444 " pathEditMode="relative" ptsTypes="AA">
                                      <p:cBhvr>
                                        <p:cTn id="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333 -0.34444 " pathEditMode="relative" ptsTypes="AA"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333 -0.34444 " pathEditMode="relative" ptsTypes="AA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333 -0.34444 " pathEditMode="relative" ptsTypes="AA">
                                      <p:cBhvr>
                                        <p:cTn id="3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333 -0.3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3333 -0.34444 " pathEditMode="relative" ptsTypes="AA">
                                      <p:cBhvr>
                                        <p:cTn id="3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3 -0.6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3 -0.62222 " pathEditMode="relative" ptsTypes="AA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3 -0.62222 " pathEditMode="relative" ptsTypes="AA">
                                      <p:cBhvr>
                                        <p:cTn id="4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3 -0.62222 " pathEditMode="relative" ptsTypes="AA">
                                      <p:cBhvr>
                                        <p:cTn id="4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9" grpId="0"/>
      <p:bldP spid="62" grpId="0"/>
      <p:bldP spid="64" grpId="0"/>
      <p:bldP spid="66" grpId="0"/>
      <p:bldP spid="68" grpId="0"/>
      <p:bldP spid="68" grpId="1"/>
      <p:bldP spid="70" grpId="0"/>
      <p:bldP spid="70" grpId="1"/>
      <p:bldP spid="96" grpId="0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dirty="0" smtClean="0"/>
              <a:t>Operation Example - CROWN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41242" y="3441243"/>
            <a:ext cx="204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Status of</a:t>
            </a:r>
          </a:p>
          <a:p>
            <a:pPr algn="ctr"/>
            <a:r>
              <a:rPr lang="en-US" dirty="0" smtClean="0"/>
              <a:t>Concurrent Threads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066800" y="5408612"/>
            <a:ext cx="5486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526463" y="5948329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SIMD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68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716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764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812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5052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2860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5908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8956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32004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35052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38100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1148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44196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7244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304800" y="51932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19812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32004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47244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/>
        </p:nvGraphicFramePr>
        <p:xfrm>
          <a:off x="16764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/>
        </p:nvGraphicFramePr>
        <p:xfrm>
          <a:off x="28956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/>
        </p:nvGraphicFramePr>
        <p:xfrm>
          <a:off x="41148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13716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25908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38100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/>
        </p:nvGraphicFramePr>
        <p:xfrm>
          <a:off x="50292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53340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1" name="Table 100"/>
          <p:cNvGraphicFramePr>
            <a:graphicFrameLocks noGrp="1"/>
          </p:cNvGraphicFramePr>
          <p:nvPr/>
        </p:nvGraphicFramePr>
        <p:xfrm>
          <a:off x="56388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" name="Table 111"/>
          <p:cNvGraphicFramePr>
            <a:graphicFrameLocks noGrp="1"/>
          </p:cNvGraphicFramePr>
          <p:nvPr/>
        </p:nvGraphicFramePr>
        <p:xfrm>
          <a:off x="4419600" y="2667000"/>
          <a:ext cx="3048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" name="Table 115"/>
          <p:cNvGraphicFramePr>
            <a:graphicFrameLocks noGrp="1"/>
          </p:cNvGraphicFramePr>
          <p:nvPr/>
        </p:nvGraphicFramePr>
        <p:xfrm>
          <a:off x="50292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" name="Table 116"/>
          <p:cNvGraphicFramePr>
            <a:graphicFrameLocks noGrp="1"/>
          </p:cNvGraphicFramePr>
          <p:nvPr/>
        </p:nvGraphicFramePr>
        <p:xfrm>
          <a:off x="5334000" y="5858804"/>
          <a:ext cx="304800" cy="55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"/>
              </a:tblGrid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68" name="Slide Number Placeholder 1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8763000" y="873264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8040528" y="797064"/>
            <a:ext cx="709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/>
              <a:t>Ready</a:t>
            </a:r>
            <a:endParaRPr lang="en-US" sz="1600" b="1" dirty="0"/>
          </a:p>
        </p:txBody>
      </p: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8763000" y="1254264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7066280" y="1219200"/>
            <a:ext cx="1683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Inactive masked</a:t>
            </a:r>
            <a:endParaRPr lang="en-US" sz="1600" b="1" dirty="0"/>
          </a:p>
        </p:txBody>
      </p: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8763000" y="1635264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6248400" y="1600200"/>
            <a:ext cx="2501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Waiting at re-convergence</a:t>
            </a:r>
            <a:endParaRPr lang="en-US" sz="1600" b="1" dirty="0"/>
          </a:p>
        </p:txBody>
      </p:sp>
      <p:graphicFrame>
        <p:nvGraphicFramePr>
          <p:cNvPr id="89" name="Table 88"/>
          <p:cNvGraphicFramePr>
            <a:graphicFrameLocks noGrp="1"/>
          </p:cNvGraphicFramePr>
          <p:nvPr/>
        </p:nvGraphicFramePr>
        <p:xfrm>
          <a:off x="5963920" y="1676400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5029199" y="1600200"/>
            <a:ext cx="92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Active</a:t>
            </a:r>
            <a:endParaRPr lang="en-US" sz="1600" b="1" dirty="0"/>
          </a:p>
        </p:txBody>
      </p: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5963920" y="2057400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5105400" y="1981200"/>
            <a:ext cx="84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Idle</a:t>
            </a:r>
            <a:endParaRPr lang="en-US" sz="1600" b="1" dirty="0"/>
          </a:p>
        </p:txBody>
      </p:sp>
      <p:graphicFrame>
        <p:nvGraphicFramePr>
          <p:cNvPr id="93" name="Table 92"/>
          <p:cNvGraphicFramePr>
            <a:graphicFrameLocks noGrp="1"/>
          </p:cNvGraphicFramePr>
          <p:nvPr/>
        </p:nvGraphicFramePr>
        <p:xfrm>
          <a:off x="8763000" y="2052221"/>
          <a:ext cx="208280" cy="276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27622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7218680" y="2023646"/>
            <a:ext cx="1530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Terminated</a:t>
            </a:r>
            <a:endParaRPr lang="en-US" sz="1600" b="1" dirty="0"/>
          </a:p>
        </p:txBody>
      </p:sp>
      <p:sp>
        <p:nvSpPr>
          <p:cNvPr id="98" name="Rectangle 97"/>
          <p:cNvSpPr/>
          <p:nvPr/>
        </p:nvSpPr>
        <p:spPr>
          <a:xfrm>
            <a:off x="1447800" y="6858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457200" y="9144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76200" y="13716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838200" y="13716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57200" y="18288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1447800" y="2133600"/>
            <a:ext cx="381000" cy="304800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07" name="Straight Arrow Connector 106"/>
          <p:cNvCxnSpPr>
            <a:stCxn id="98" idx="1"/>
          </p:cNvCxnSpPr>
          <p:nvPr/>
        </p:nvCxnSpPr>
        <p:spPr>
          <a:xfrm rot="10800000" flipV="1">
            <a:off x="838200" y="838200"/>
            <a:ext cx="609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2" idx="2"/>
          </p:cNvCxnSpPr>
          <p:nvPr/>
        </p:nvCxnSpPr>
        <p:spPr>
          <a:xfrm rot="16200000" flipH="1">
            <a:off x="666750" y="1200150"/>
            <a:ext cx="1524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2" idx="2"/>
          </p:cNvCxnSpPr>
          <p:nvPr/>
        </p:nvCxnSpPr>
        <p:spPr>
          <a:xfrm rot="5400000">
            <a:off x="476250" y="1200150"/>
            <a:ext cx="1524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5" idx="0"/>
          </p:cNvCxnSpPr>
          <p:nvPr/>
        </p:nvCxnSpPr>
        <p:spPr>
          <a:xfrm>
            <a:off x="457200" y="1676400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5" idx="0"/>
          </p:cNvCxnSpPr>
          <p:nvPr/>
        </p:nvCxnSpPr>
        <p:spPr>
          <a:xfrm rot="10800000" flipV="1">
            <a:off x="647700" y="1676400"/>
            <a:ext cx="190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106" idx="1"/>
          </p:cNvCxnSpPr>
          <p:nvPr/>
        </p:nvCxnSpPr>
        <p:spPr>
          <a:xfrm>
            <a:off x="838200" y="2133600"/>
            <a:ext cx="609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8" idx="2"/>
            <a:endCxn id="106" idx="0"/>
          </p:cNvCxnSpPr>
          <p:nvPr/>
        </p:nvCxnSpPr>
        <p:spPr>
          <a:xfrm rot="5400000">
            <a:off x="1066800" y="1562100"/>
            <a:ext cx="1143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Thousands of threads are scheduled zero-overhead</a:t>
            </a:r>
          </a:p>
          <a:p>
            <a:pPr lvl="1"/>
            <a:r>
              <a:rPr lang="en-US" dirty="0" smtClean="0"/>
              <a:t>All the context of threads are on-core</a:t>
            </a:r>
          </a:p>
          <a:p>
            <a:r>
              <a:rPr lang="en-US" dirty="0" smtClean="0"/>
              <a:t>Tens of threads are grouped into warp</a:t>
            </a:r>
          </a:p>
          <a:p>
            <a:pPr lvl="1"/>
            <a:r>
              <a:rPr lang="en-US" dirty="0" smtClean="0"/>
              <a:t>Execute same instruction in lock-step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7" descr="E:\Ahmad\Academical\M.S\M.S.Thesis\Our Works\16 - BBS\2-BBS-no-merge-on-RBB\simd-pipe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9144000" cy="2540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19200" y="5029200"/>
            <a:ext cx="990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9800" y="5029200"/>
            <a:ext cx="1828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>
            <a:off x="3810000" y="4876800"/>
            <a:ext cx="1524000" cy="1219200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4724400" y="4876800"/>
            <a:ext cx="1524000" cy="1219200"/>
          </a:xfrm>
          <a:prstGeom prst="parallelogram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5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Divergence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 divergence is three-sided problem: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SIMD efficiency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Diverging path serialization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Re-convergence waiting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challenges</a:t>
            </a:r>
            <a:endParaRPr lang="en-US" dirty="0"/>
          </a:p>
        </p:txBody>
      </p:sp>
      <p:pic>
        <p:nvPicPr>
          <p:cNvPr id="3074" name="Picture 2" descr="E:\Ahmad\Academical\M.S\M.S.Thesis\Our Works\Papers\WARM\12-ISCA\Figures\sbr_inefficiency_s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49" y="1219200"/>
            <a:ext cx="8798351" cy="304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000" dirty="0" smtClean="0"/>
              <a:t>SIMD efficiency is the dominant challenge as far as there are enough parallel warps to hide the memory latency</a:t>
            </a:r>
          </a:p>
          <a:p>
            <a:r>
              <a:rPr lang="en-US" sz="3000" dirty="0" smtClean="0"/>
              <a:t>Once there is not enough parallelism, two other factor can impact performance significantly</a:t>
            </a:r>
            <a:endParaRPr lang="en-US" sz="3000" dirty="0"/>
          </a:p>
        </p:txBody>
      </p:sp>
      <p:pic>
        <p:nvPicPr>
          <p:cNvPr id="5" name="Picture 2" descr="E:\Ahmad\Academical\M.S\M.S.Thesis\Our Works\Papers\WARM\12-ISCA\Figures\sbr_inefficiency_ti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59469"/>
            <a:ext cx="4495800" cy="299853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7789E-6 L -0.00417 -0.38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 Divergence Challenges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dirty="0" smtClean="0"/>
              <a:t>SIMD efficiency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609600" y="2439785"/>
          <a:ext cx="7848600" cy="373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 Divergence Challenges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14350">
              <a:buFont typeface="+mj-lt"/>
              <a:buAutoNum type="arabicPeriod" startAt="2"/>
            </a:pPr>
            <a:r>
              <a:rPr lang="en-US" dirty="0" smtClean="0"/>
              <a:t>Diverging path serialization</a:t>
            </a:r>
          </a:p>
          <a:p>
            <a:pPr marL="571500" indent="-514350">
              <a:buFont typeface="+mj-lt"/>
              <a:buAutoNum type="arabicPeriod" startAt="2"/>
            </a:pPr>
            <a:r>
              <a:rPr lang="en-US" dirty="0" smtClean="0"/>
              <a:t>Re-convergence waiting</a:t>
            </a:r>
          </a:p>
          <a:p>
            <a:pPr marL="571500" indent="-514350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304800" y="2590800"/>
          <a:ext cx="8534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33400" y="4953000"/>
          <a:ext cx="5943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Design Space of CROWN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CROWN can be configured with different entries in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Fully-associative ready lookup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4, or 8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Fully-associative waiting lookup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4, or 8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Set associative re-convergence barriers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16, 32, 64, or 128 entries (fixed 8-way associative)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Second-level warps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We assume 256</a:t>
            </a:r>
          </a:p>
          <a:p>
            <a:pPr marL="783372" lvl="1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Issue pool size</a:t>
            </a:r>
          </a:p>
          <a:p>
            <a:pPr marL="1175057" lvl="2" indent="-260644">
              <a:buSzPct val="75000"/>
              <a:buFont typeface="Symbol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We assume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219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Sensitivity to Ready Lookup Size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Up to 8% performance 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2678836"/>
          <a:ext cx="8534400" cy="356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9381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Sensitivity to Waiting Lookup Size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Up to 10% performance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2743200"/>
          <a:ext cx="8610601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0594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Sensitivity to Reconv. Barriers Size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Lower Re-convergence barriers </a:t>
            </a:r>
            <a:r>
              <a:rPr lang="en-US" smtClean="0"/>
              <a:t>nears CROWN to </a:t>
            </a:r>
            <a:r>
              <a:rPr lang="en-US" dirty="0" smtClean="0"/>
              <a:t>DWF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6208169"/>
              </p:ext>
            </p:extLst>
          </p:nvPr>
        </p:nvGraphicFramePr>
        <p:xfrm>
          <a:off x="457200" y="2895600"/>
          <a:ext cx="8153400" cy="321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3378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mtClean="0"/>
              <a:t>Compared to Previous Works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1024-thread per SM 16-wide 8-stage SIMD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1024-thread per SM 8-wide 16-stage SIMD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1024-thread per SM 8-wide 16-stage SIMD</a:t>
            </a:r>
          </a:p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512-thread per SM 8-wide 8-stage SIMD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3537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/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1024-thread 16-wide 8-stage SIMD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marL="391686" indent="-293764"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Larger synchronization overhead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2743200"/>
          <a:ext cx="86106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25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Warping (continued…)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Reduce scheduling overhead</a:t>
            </a:r>
          </a:p>
          <a:p>
            <a:pPr lvl="1"/>
            <a:r>
              <a:rPr lang="en-US" dirty="0" smtClean="0"/>
              <a:t>Improve utilization of execution units (SIMD efficiency)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Memory divergence</a:t>
            </a:r>
          </a:p>
          <a:p>
            <a:pPr lvl="1"/>
            <a:r>
              <a:rPr lang="en-US" dirty="0" smtClean="0"/>
              <a:t>Branch divergence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8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>
            <a:normAutofit/>
          </a:bodyPr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1024-thread 8-wide 16-stage SIMD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eaLnBrk="1"/>
            <a:r>
              <a:rPr lang="en-US" dirty="0" smtClean="0"/>
              <a:t>Stay in lookup for shorter period of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228600" y="2743200"/>
          <a:ext cx="8610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1923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03">
            <a:normAutofit/>
          </a:bodyPr>
          <a:lstStyle/>
          <a:p>
            <a:pP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512-thread 8-wide 16-stage SIMD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526396"/>
          </a:xfrm>
        </p:spPr>
        <p:txBody>
          <a:bodyPr/>
          <a:lstStyle/>
          <a:p>
            <a:pPr eaLnBrk="1"/>
            <a:r>
              <a:rPr lang="en-US" dirty="0" smtClean="0"/>
              <a:t>Higher the importance of concurrent threads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274320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04800" y="2743200"/>
          <a:ext cx="8534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302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DWR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SIMD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DWR technique is much effective under narrow SIMD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228600" y="2743200"/>
          <a:ext cx="2467286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667000" y="2743200"/>
          <a:ext cx="2049929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724400" y="2743200"/>
          <a:ext cx="2133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858000" y="2743200"/>
          <a:ext cx="2022039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304800" y="4724400"/>
          <a:ext cx="86106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ILT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ILT overflow in a few benchmarks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1219200" y="5354370"/>
          <a:ext cx="7162800" cy="20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04800" y="3296970"/>
          <a:ext cx="2353327" cy="188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667000" y="3296970"/>
          <a:ext cx="2085582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724400" y="3296970"/>
          <a:ext cx="2156042" cy="1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858000" y="3296970"/>
          <a:ext cx="2057400" cy="194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9600" y="2438400"/>
          <a:ext cx="8198992" cy="659130"/>
        </p:xfrm>
        <a:graphic>
          <a:graphicData uri="http://schemas.openxmlformats.org/drawingml/2006/table">
            <a:tbl>
              <a:tblPr/>
              <a:tblGrid>
                <a:gridCol w="1142992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133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BFS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BKP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CP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DYN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HSPT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FWAL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MP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MTM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NNC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NQU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NW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LATs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Ignored by ILT</a:t>
                      </a:r>
                      <a:endParaRPr lang="en-US" sz="1400" b="0" i="0" u="none" strike="noStrike" dirty="0">
                        <a:solidFill>
                          <a:srgbClr val="22293E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22293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9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LATs are not useful for coalescing: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 the PC of such LATs to ignore list table (ILT) for bypassing the future synchronization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514600"/>
          <a:ext cx="7010400" cy="1470660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</a:tblGrid>
              <a:tr h="1470660"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1: if( 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sub_warp_id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 == 0){</a:t>
                      </a:r>
                      <a:endParaRPr lang="en-US" sz="1400" spc="-5" dirty="0">
                        <a:solidFill>
                          <a:srgbClr val="22293E"/>
                        </a:solidFill>
                        <a:latin typeface="Lucida Console" pitchFamily="49" charset="0"/>
                        <a:ea typeface="SimSun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2:       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regA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 = 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gmem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[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idxA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]; </a:t>
                      </a:r>
                      <a:endParaRPr lang="en-US" sz="1400" spc="-5" dirty="0">
                        <a:solidFill>
                          <a:srgbClr val="22293E"/>
                        </a:solidFill>
                        <a:latin typeface="Lucida Console" pitchFamily="49" charset="0"/>
                        <a:ea typeface="SimSun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3: }</a:t>
                      </a:r>
                      <a:endParaRPr lang="en-US" sz="1400" spc="-5" dirty="0">
                        <a:solidFill>
                          <a:srgbClr val="22293E"/>
                        </a:solidFill>
                        <a:latin typeface="Lucida Console" pitchFamily="49" charset="0"/>
                        <a:ea typeface="SimSun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</a:pP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4: 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regB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 = 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gmem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[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idxB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]; </a:t>
                      </a:r>
                      <a:endParaRPr lang="en-US" sz="1400" spc="-5" dirty="0">
                        <a:solidFill>
                          <a:srgbClr val="22293E"/>
                        </a:solidFill>
                        <a:latin typeface="Lucida Console" pitchFamily="49" charset="0"/>
                        <a:ea typeface="SimSun"/>
                      </a:endParaRPr>
                    </a:p>
                    <a:p>
                      <a:pPr indent="18288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SimSun"/>
                        </a:rPr>
                        <a:t>(a)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1: if( 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sub_warp_id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 == 0){</a:t>
                      </a:r>
                      <a:endParaRPr lang="en-US" sz="1400" spc="-5" dirty="0">
                        <a:solidFill>
                          <a:srgbClr val="22293E"/>
                        </a:solidFill>
                        <a:latin typeface="Lucida Console" pitchFamily="49" charset="0"/>
                        <a:ea typeface="SimSun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2:       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regA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 = 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gmem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[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idx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];</a:t>
                      </a:r>
                      <a:endParaRPr lang="en-US" sz="1400" spc="-5" dirty="0">
                        <a:solidFill>
                          <a:srgbClr val="22293E"/>
                        </a:solidFill>
                        <a:latin typeface="Lucida Console" pitchFamily="49" charset="0"/>
                        <a:ea typeface="SimSun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3: }</a:t>
                      </a:r>
                      <a:endParaRPr lang="en-US" sz="1400" spc="-5" dirty="0">
                        <a:solidFill>
                          <a:srgbClr val="22293E"/>
                        </a:solidFill>
                        <a:latin typeface="Lucida Console" pitchFamily="49" charset="0"/>
                        <a:ea typeface="SimSun"/>
                      </a:endParaRPr>
                    </a:p>
                    <a:p>
                      <a:pPr indent="182880" algn="just">
                        <a:lnSpc>
                          <a:spcPct val="950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4: __</a:t>
                      </a:r>
                      <a:r>
                        <a:rPr lang="en-US" sz="1400" spc="-5" dirty="0" err="1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syncthreads</a:t>
                      </a:r>
                      <a:r>
                        <a:rPr lang="en-US" sz="1400" spc="-5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(); </a:t>
                      </a:r>
                      <a:endParaRPr lang="en-US" sz="1400" spc="-5" dirty="0">
                        <a:solidFill>
                          <a:srgbClr val="22293E"/>
                        </a:solidFill>
                        <a:latin typeface="Lucida Console" pitchFamily="49" charset="0"/>
                        <a:ea typeface="SimSu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22293E"/>
                          </a:solidFill>
                          <a:latin typeface="Lucida Console" pitchFamily="49" charset="0"/>
                          <a:ea typeface="Times New Roman"/>
                        </a:rPr>
                        <a:t>(b)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the Energy-Efficiency of Short Warps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Locality can be exploited to design efficient pipeline front-end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219200" y="2438400"/>
          <a:ext cx="6860876" cy="296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Streaming Multiprocessor (SM)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 of same thread-block (CTA)</a:t>
            </a:r>
          </a:p>
          <a:p>
            <a:pPr lvl="1"/>
            <a:r>
              <a:rPr lang="en-US" dirty="0" smtClean="0"/>
              <a:t>communicate through fast shared memory</a:t>
            </a:r>
          </a:p>
          <a:p>
            <a:pPr lvl="1"/>
            <a:r>
              <a:rPr lang="en-US" dirty="0" smtClean="0"/>
              <a:t>Synchronized through fast synchronizer</a:t>
            </a:r>
          </a:p>
          <a:p>
            <a:r>
              <a:rPr lang="en-US" dirty="0" smtClean="0"/>
              <a:t>Each CTA is assigned to one 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accelerator?</a:t>
            </a:r>
          </a:p>
          <a:p>
            <a:r>
              <a:rPr lang="en-US" dirty="0" smtClean="0"/>
              <a:t>SIMT accelerator overview</a:t>
            </a:r>
          </a:p>
          <a:p>
            <a:r>
              <a:rPr lang="en-US" dirty="0" smtClean="0"/>
              <a:t>Memory divergence</a:t>
            </a:r>
          </a:p>
          <a:p>
            <a:r>
              <a:rPr lang="en-US" dirty="0" smtClean="0"/>
              <a:t>Branch divergence</a:t>
            </a:r>
          </a:p>
          <a:p>
            <a:r>
              <a:rPr lang="en-US" dirty="0" smtClean="0"/>
              <a:t>Control-flow Mechanisms </a:t>
            </a:r>
          </a:p>
          <a:p>
            <a:pPr lvl="1"/>
            <a:r>
              <a:rPr lang="en-US" dirty="0" err="1" smtClean="0"/>
              <a:t>Postdominator</a:t>
            </a:r>
            <a:r>
              <a:rPr lang="en-US" dirty="0" smtClean="0"/>
              <a:t> Re-convergence (PDOM)</a:t>
            </a:r>
          </a:p>
          <a:p>
            <a:pPr lvl="1"/>
            <a:r>
              <a:rPr lang="en-US" dirty="0" smtClean="0"/>
              <a:t>Dynamic Warp Formation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accelerator?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Heterogonous system to achieve optimal performance/watt</a:t>
            </a:r>
          </a:p>
          <a:p>
            <a:pPr lvl="1"/>
            <a:r>
              <a:rPr lang="en-US" dirty="0" smtClean="0"/>
              <a:t>Superscalar speculative out-of-order processor for</a:t>
            </a:r>
          </a:p>
          <a:p>
            <a:pPr lvl="2"/>
            <a:r>
              <a:rPr lang="en-US" dirty="0" smtClean="0"/>
              <a:t>latency-intensive serial workloads</a:t>
            </a:r>
          </a:p>
          <a:p>
            <a:pPr lvl="1"/>
            <a:r>
              <a:rPr lang="en-US" dirty="0" smtClean="0"/>
              <a:t>Multi-threaded in-order SIMD processor for</a:t>
            </a:r>
          </a:p>
          <a:p>
            <a:pPr lvl="2"/>
            <a:r>
              <a:rPr lang="en-US" dirty="0" smtClean="0"/>
              <a:t>High-throughput parallel workloads</a:t>
            </a:r>
          </a:p>
          <a:p>
            <a:r>
              <a:rPr lang="en-US" dirty="0" smtClean="0"/>
              <a:t>6 of 10 Top500.org supercomputers today employ accelerators</a:t>
            </a:r>
          </a:p>
          <a:p>
            <a:pPr lvl="1"/>
            <a:r>
              <a:rPr lang="en-US" dirty="0" smtClean="0"/>
              <a:t>IBM Power BQC 16C 1.60 GHz (1</a:t>
            </a:r>
            <a:r>
              <a:rPr lang="en-US" baseline="30000" dirty="0" smtClean="0"/>
              <a:t>st</a:t>
            </a:r>
            <a:r>
              <a:rPr lang="en-US" dirty="0" smtClean="0"/>
              <a:t>, 3</a:t>
            </a:r>
            <a:r>
              <a:rPr lang="en-US" baseline="30000" dirty="0" smtClean="0"/>
              <a:t>th</a:t>
            </a:r>
            <a:r>
              <a:rPr lang="en-US" dirty="0" smtClean="0"/>
              <a:t>, 8</a:t>
            </a:r>
            <a:r>
              <a:rPr lang="en-US" baseline="30000" dirty="0" smtClean="0"/>
              <a:t>th</a:t>
            </a:r>
            <a:r>
              <a:rPr lang="en-US" dirty="0" smtClean="0"/>
              <a:t>, and 9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NVIDIA Tesla (6</a:t>
            </a:r>
            <a:r>
              <a:rPr lang="en-US" baseline="30000" dirty="0" smtClean="0"/>
              <a:t>th</a:t>
            </a:r>
            <a:r>
              <a:rPr lang="en-US" dirty="0" smtClean="0"/>
              <a:t> and 7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5638800"/>
            <a:ext cx="135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22293E"/>
                </a:solidFill>
              </a:rPr>
              <a:t>[Dally’2010</a:t>
            </a:r>
            <a:r>
              <a:rPr lang="en-US" b="1" dirty="0" smtClean="0">
                <a:solidFill>
                  <a:srgbClr val="22293E"/>
                </a:solidFill>
              </a:rPr>
              <a:t>]</a:t>
            </a:r>
            <a:endParaRPr lang="en-US" b="1" dirty="0">
              <a:solidFill>
                <a:srgbClr val="22293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 of a warp may take hit or miss in L1 access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876800" y="3048000"/>
          <a:ext cx="281940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J = A[S];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// L1 cache access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Lucida Console" pitchFamily="49" charset="0"/>
                        </a:rPr>
                        <a:t>L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 = K * J;</a:t>
                      </a:r>
                      <a:endParaRPr lang="en-US" sz="1800" dirty="0" smtClean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95600" y="3352800"/>
            <a:ext cx="457994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3594" y="3352800"/>
            <a:ext cx="456406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3352800"/>
            <a:ext cx="4572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Miss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3352800"/>
            <a:ext cx="457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Hit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578507" y="321621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</a:t>
            </a:r>
            <a:endParaRPr lang="en-US" sz="18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05000" y="51054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95600" y="411480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Stall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411480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Stall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411480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Stall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4114800"/>
            <a:ext cx="457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Stall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715294" y="3390106"/>
            <a:ext cx="68580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485900" y="4305300"/>
            <a:ext cx="11430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10618" y="2971800"/>
            <a:ext cx="2589982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29718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29718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0" y="29718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7200" y="29718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9800" y="4876800"/>
            <a:ext cx="2589982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94782" y="48768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1982" y="48768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09182" y="48768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382" y="48768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 advTm="28282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accelerator?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GPUs are most available accelerators</a:t>
            </a:r>
          </a:p>
          <a:p>
            <a:pPr lvl="1"/>
            <a:r>
              <a:rPr lang="en-US" dirty="0" smtClean="0"/>
              <a:t>Class of general-purpose processors named SIMT</a:t>
            </a:r>
          </a:p>
          <a:p>
            <a:pPr lvl="1"/>
            <a:r>
              <a:rPr lang="en-US" dirty="0" smtClean="0"/>
              <a:t>Integrated on same die with CPU (</a:t>
            </a:r>
            <a:r>
              <a:rPr lang="en-US" smtClean="0"/>
              <a:t>Sandy Bridge, etc)</a:t>
            </a:r>
            <a:endParaRPr lang="en-US" dirty="0" smtClean="0"/>
          </a:p>
          <a:p>
            <a:r>
              <a:rPr lang="en-US" dirty="0" smtClean="0"/>
              <a:t>Upcoming </a:t>
            </a:r>
            <a:r>
              <a:rPr lang="en-US" dirty="0" err="1" smtClean="0"/>
              <a:t>Exa</a:t>
            </a:r>
            <a:r>
              <a:rPr lang="en-US" dirty="0" smtClean="0"/>
              <a:t>-scale computing demands energy efficiency of 50 GFLOPS/W</a:t>
            </a:r>
          </a:p>
          <a:p>
            <a:pPr lvl="1"/>
            <a:r>
              <a:rPr lang="en-US" dirty="0" smtClean="0"/>
              <a:t>GPU achieves 200 </a:t>
            </a:r>
            <a:r>
              <a:rPr lang="en-US" dirty="0" err="1" smtClean="0"/>
              <a:t>pJ</a:t>
            </a:r>
            <a:r>
              <a:rPr lang="en-US" dirty="0" smtClean="0"/>
              <a:t>/instruction</a:t>
            </a:r>
          </a:p>
          <a:p>
            <a:pPr lvl="1"/>
            <a:r>
              <a:rPr lang="en-US" dirty="0" smtClean="0"/>
              <a:t>CPU achieves 2 </a:t>
            </a:r>
            <a:r>
              <a:rPr lang="en-US" dirty="0" err="1" smtClean="0"/>
              <a:t>nJ</a:t>
            </a:r>
            <a:r>
              <a:rPr lang="en-US" dirty="0" smtClean="0"/>
              <a:t>/instruction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7653" y="3974068"/>
            <a:ext cx="135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2293E"/>
                </a:solidFill>
              </a:rPr>
              <a:t>[Dally’2010]</a:t>
            </a:r>
            <a:endParaRPr lang="en-US" b="1" dirty="0">
              <a:solidFill>
                <a:srgbClr val="22293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Branch Divergence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Branch instruction can diverge to two different paths dividing  the warp to two groups: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en-US" dirty="0" smtClean="0"/>
              <a:t>Threads with taken outcome</a:t>
            </a:r>
          </a:p>
          <a:p>
            <a:pPr lvl="1" eaLnBrk="1" hangingPunct="1">
              <a:buFont typeface="Georgia" charset="0"/>
              <a:buAutoNum type="arabicPeriod"/>
            </a:pPr>
            <a:r>
              <a:rPr lang="en-US" dirty="0" smtClean="0"/>
              <a:t>Threads with not-taken outcome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267200" y="3581400"/>
          <a:ext cx="3733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If(J==K){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Lucida Console" pitchFamily="49" charset="0"/>
                        </a:rPr>
                        <a:t>    C[</a:t>
                      </a:r>
                      <a:r>
                        <a:rPr lang="en-US" sz="1800" baseline="0" dirty="0" err="1" smtClean="0">
                          <a:latin typeface="Lucida Console" pitchFamily="49" charset="0"/>
                        </a:rPr>
                        <a:t>tid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]=A[</a:t>
                      </a:r>
                      <a:r>
                        <a:rPr lang="en-US" sz="1800" baseline="0" dirty="0" err="1" smtClean="0">
                          <a:latin typeface="Lucida Console" pitchFamily="49" charset="0"/>
                        </a:rPr>
                        <a:t>tid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]*B[</a:t>
                      </a:r>
                      <a:r>
                        <a:rPr lang="en-US" sz="1800" baseline="0" dirty="0" err="1" smtClean="0">
                          <a:latin typeface="Lucida Console" pitchFamily="49" charset="0"/>
                        </a:rPr>
                        <a:t>tid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];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}else if(J&gt;K){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    C[</a:t>
                      </a:r>
                      <a:r>
                        <a:rPr lang="en-US" sz="1800" dirty="0" err="1" smtClean="0">
                          <a:latin typeface="Lucida Console" pitchFamily="49" charset="0"/>
                        </a:rPr>
                        <a:t>tid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]=0;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Lucida Console" pitchFamily="49" charset="0"/>
                        </a:rPr>
                        <a:t>}</a:t>
                      </a:r>
                      <a:endParaRPr lang="en-US" sz="1800" dirty="0">
                        <a:latin typeface="Lucida Console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677218" y="3581400"/>
            <a:ext cx="2589982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962400"/>
            <a:ext cx="25908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0" y="4343400"/>
            <a:ext cx="25908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2200" y="4343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4343400"/>
            <a:ext cx="4572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6600" y="4343400"/>
            <a:ext cx="4572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3800" y="4343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76400" y="4724400"/>
            <a:ext cx="25908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76400" y="5105400"/>
            <a:ext cx="25908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</a:rPr>
              <a:t>Warp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045107" y="374961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Time</a:t>
            </a:r>
            <a:endParaRPr lang="en-US" sz="1800" b="1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572691" y="4533503"/>
            <a:ext cx="190420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62200" y="3962400"/>
            <a:ext cx="4572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19400" y="3962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76600" y="3962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33800" y="3962400"/>
            <a:ext cx="4572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62200" y="3581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19400" y="3581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76600" y="3581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33800" y="3581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62200" y="4724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19400" y="4724400"/>
            <a:ext cx="4572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76600" y="4724400"/>
            <a:ext cx="4572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33800" y="4724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62200" y="5105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819400" y="5105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276600" y="5105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T2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33800" y="5105400"/>
            <a:ext cx="457200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T3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12,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Improving GPU Performance …</a:t>
            </a:r>
            <a:endParaRPr lang="en-US" dirty="0"/>
          </a:p>
        </p:txBody>
      </p:sp>
    </p:spTree>
  </p:cSld>
  <p:clrMapOvr>
    <a:masterClrMapping/>
  </p:clrMapOvr>
  <p:transition advTm="884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5|12.1|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0.8|1.1|2.2|2|2.2|1.2|8.4|6.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6.6|3.3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6|1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2.9|6.6|3.6|0.6|2|2.3|2.2|2.1|2.5|2.1|2.8|1.8|4.4|3.3|3|1.5|2.2|3.9|6.2|1.2|2.4|1.5|7.7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.8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3.5|19.2|2.4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8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2003</TotalTime>
  <Words>5362</Words>
  <Application>Microsoft Office PowerPoint</Application>
  <PresentationFormat>On-screen Show (4:3)</PresentationFormat>
  <Paragraphs>2560</Paragraphs>
  <Slides>81</Slides>
  <Notes>81</Notes>
  <HiddenSlides>4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Improving GPU Performance via Improved SIMD Efficiency</vt:lpstr>
      <vt:lpstr>Outline</vt:lpstr>
      <vt:lpstr>Introduction</vt:lpstr>
      <vt:lpstr>SIMT Core</vt:lpstr>
      <vt:lpstr>Outline</vt:lpstr>
      <vt:lpstr>Warping</vt:lpstr>
      <vt:lpstr>Warping (continued…)</vt:lpstr>
      <vt:lpstr>Memory Divergence</vt:lpstr>
      <vt:lpstr>Branch Divergence</vt:lpstr>
      <vt:lpstr>Outline</vt:lpstr>
      <vt:lpstr>CROWN:  Comprehensive Reincarnation-based Warping </vt:lpstr>
      <vt:lpstr>Branch Divergence Management</vt:lpstr>
      <vt:lpstr>Stack-Based Re-convergence (SBR)</vt:lpstr>
      <vt:lpstr>SBR – 2) Diverging Path Serialization</vt:lpstr>
      <vt:lpstr>SBR – 3) Waiting at Re-convergence</vt:lpstr>
      <vt:lpstr>Application Behavior</vt:lpstr>
      <vt:lpstr>CROWN’s Design Goal</vt:lpstr>
      <vt:lpstr>CROWN Example</vt:lpstr>
      <vt:lpstr>Methodology</vt:lpstr>
      <vt:lpstr>Experimental Results</vt:lpstr>
      <vt:lpstr>SIMD Efficiency</vt:lpstr>
      <vt:lpstr>Diverging Path Serialization</vt:lpstr>
      <vt:lpstr>Re-convergence Waiting</vt:lpstr>
      <vt:lpstr>IPC</vt:lpstr>
      <vt:lpstr>Outline</vt:lpstr>
      <vt:lpstr>Memory Access Coalescing</vt:lpstr>
      <vt:lpstr>Coalescing Width</vt:lpstr>
      <vt:lpstr>Warp Size</vt:lpstr>
      <vt:lpstr>Warp Size and Branch Divergence</vt:lpstr>
      <vt:lpstr>Warp Size and Branch Divergence (continued)</vt:lpstr>
      <vt:lpstr>Warp Size and Memory Divergence</vt:lpstr>
      <vt:lpstr>Warp Size and Memory Access Coalescing</vt:lpstr>
      <vt:lpstr>Motivation</vt:lpstr>
      <vt:lpstr>DWR: Dynamic Warp Resizing</vt:lpstr>
      <vt:lpstr>Static Approach for Detecting LATs</vt:lpstr>
      <vt:lpstr>Micro-architecture</vt:lpstr>
      <vt:lpstr>Experimental Results</vt:lpstr>
      <vt:lpstr>Coalescing Rate</vt:lpstr>
      <vt:lpstr>Idle Cycles</vt:lpstr>
      <vt:lpstr>Performance</vt:lpstr>
      <vt:lpstr>Conclusion &amp; Future Works</vt:lpstr>
      <vt:lpstr>References</vt:lpstr>
      <vt:lpstr>Published</vt:lpstr>
      <vt:lpstr>Slide 44</vt:lpstr>
      <vt:lpstr>Backup Slides</vt:lpstr>
      <vt:lpstr>Methodology</vt:lpstr>
      <vt:lpstr>CROWN backup</vt:lpstr>
      <vt:lpstr>Slide 48</vt:lpstr>
      <vt:lpstr>Estimation of Hardware Overhead</vt:lpstr>
      <vt:lpstr>Multi-banked register file [Fung’MICRO2007]</vt:lpstr>
      <vt:lpstr>Mechanism</vt:lpstr>
      <vt:lpstr>Operations Under State Machine</vt:lpstr>
      <vt:lpstr>Microarchitecture</vt:lpstr>
      <vt:lpstr>Related Works</vt:lpstr>
      <vt:lpstr>PDOM</vt:lpstr>
      <vt:lpstr>DWF</vt:lpstr>
      <vt:lpstr>Large Warp Micro-architecture [Narasiman’MICRO2011]</vt:lpstr>
      <vt:lpstr>Operation Example - SBR</vt:lpstr>
      <vt:lpstr>Operation Example - CROWN</vt:lpstr>
      <vt:lpstr>Branch Divergence Challenges</vt:lpstr>
      <vt:lpstr>Understanding the challenges</vt:lpstr>
      <vt:lpstr>Branch Divergence Challenges (cont.)</vt:lpstr>
      <vt:lpstr>Branch Divergence Challenges (cont.)</vt:lpstr>
      <vt:lpstr>Design Space of CROWN</vt:lpstr>
      <vt:lpstr>Sensitivity to Ready Lookup Size</vt:lpstr>
      <vt:lpstr>Sensitivity to Waiting Lookup Size</vt:lpstr>
      <vt:lpstr>Sensitivity to Reconv. Barriers Size</vt:lpstr>
      <vt:lpstr>Compared to Previous Works</vt:lpstr>
      <vt:lpstr>1024-thread 16-wide 8-stage SIMD</vt:lpstr>
      <vt:lpstr>1024-thread 8-wide 16-stage SIMD</vt:lpstr>
      <vt:lpstr>512-thread 8-wide 16-stage SIMD</vt:lpstr>
      <vt:lpstr>DWR Backup</vt:lpstr>
      <vt:lpstr>Sensitivity to SIMD Width</vt:lpstr>
      <vt:lpstr>Sensitivity to ILT Size</vt:lpstr>
      <vt:lpstr>Ignore list</vt:lpstr>
      <vt:lpstr>Improving the Energy-Efficiency of Short Warps</vt:lpstr>
      <vt:lpstr>Streaming Multiprocessor (SM)</vt:lpstr>
      <vt:lpstr>Introduction</vt:lpstr>
      <vt:lpstr>Why accelerator?</vt:lpstr>
      <vt:lpstr>Why accelerator? (continued)</vt:lpstr>
      <vt:lpstr>Slide 81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/>
  <cp:lastModifiedBy>al</cp:lastModifiedBy>
  <cp:revision>399</cp:revision>
  <dcterms:created xsi:type="dcterms:W3CDTF">2006-08-16T00:00:00Z</dcterms:created>
  <dcterms:modified xsi:type="dcterms:W3CDTF">2013-01-25T14:58:32Z</dcterms:modified>
</cp:coreProperties>
</file>