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413" r:id="rId2"/>
    <p:sldId id="421" r:id="rId3"/>
    <p:sldId id="416" r:id="rId4"/>
    <p:sldId id="422" r:id="rId5"/>
    <p:sldId id="423" r:id="rId6"/>
    <p:sldId id="440" r:id="rId7"/>
    <p:sldId id="424" r:id="rId8"/>
    <p:sldId id="430" r:id="rId9"/>
    <p:sldId id="425" r:id="rId10"/>
    <p:sldId id="432" r:id="rId11"/>
    <p:sldId id="431" r:id="rId12"/>
    <p:sldId id="437" r:id="rId13"/>
    <p:sldId id="429" r:id="rId14"/>
    <p:sldId id="433" r:id="rId15"/>
    <p:sldId id="450" r:id="rId16"/>
    <p:sldId id="436" r:id="rId17"/>
    <p:sldId id="439" r:id="rId18"/>
    <p:sldId id="451" r:id="rId19"/>
    <p:sldId id="438" r:id="rId20"/>
    <p:sldId id="441" r:id="rId21"/>
    <p:sldId id="449" r:id="rId22"/>
    <p:sldId id="435" r:id="rId23"/>
    <p:sldId id="444" r:id="rId24"/>
    <p:sldId id="445" r:id="rId25"/>
    <p:sldId id="446" r:id="rId26"/>
    <p:sldId id="447" r:id="rId27"/>
    <p:sldId id="434" r:id="rId28"/>
    <p:sldId id="442" r:id="rId29"/>
    <p:sldId id="281" r:id="rId3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66FF66"/>
    <a:srgbClr val="33CC33"/>
    <a:srgbClr val="FFFFCC"/>
    <a:srgbClr val="7FAAF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79" autoAdjust="0"/>
    <p:restoredTop sz="88312" autoAdjust="0"/>
  </p:normalViewPr>
  <p:slideViewPr>
    <p:cSldViewPr>
      <p:cViewPr varScale="1">
        <p:scale>
          <a:sx n="103" d="100"/>
          <a:sy n="103" d="100"/>
        </p:scale>
        <p:origin x="-926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BD5A27-97CD-4BCC-8551-7AD6DB9FECCE}" type="datetimeFigureOut">
              <a:rPr lang="en-CA" smtClean="0"/>
              <a:pPr/>
              <a:t>2017-08-07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65D8E8-96B6-4BDA-947F-974D439AE26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232970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-Thread block -&gt; group of loop iterations (1 to 1024 loop iterations) executed in lock-step on SIMD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5D8E8-96B6-4BDA-947F-974D439AE262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-Not going to the detail of the code, just showing the relative code size</a:t>
            </a:r>
          </a:p>
          <a:p>
            <a:r>
              <a:rPr lang="en-CA" dirty="0" smtClean="0"/>
              <a:t>-Each loop iteration is executed by</a:t>
            </a:r>
            <a:r>
              <a:rPr lang="en-CA" baseline="0" dirty="0" smtClean="0"/>
              <a:t> one thread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5D8E8-96B6-4BDA-947F-974D439AE262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-Private per core space</a:t>
            </a:r>
          </a:p>
          <a:p>
            <a:r>
              <a:rPr lang="en-CA" dirty="0" smtClean="0"/>
              <a:t>-Trivial to use in</a:t>
            </a:r>
            <a:r>
              <a:rPr lang="en-CA" baseline="0" dirty="0" smtClean="0"/>
              <a:t> </a:t>
            </a:r>
            <a:r>
              <a:rPr lang="en-CA" baseline="0" dirty="0" err="1" smtClean="0"/>
              <a:t>OpenACC</a:t>
            </a:r>
            <a:endParaRPr lang="en-CA" baseline="0" dirty="0" smtClean="0"/>
          </a:p>
          <a:p>
            <a:r>
              <a:rPr lang="en-CA" baseline="0" dirty="0" smtClean="0"/>
              <a:t>-In CUDA though, two memory spaces should be maintained</a:t>
            </a:r>
            <a:endParaRPr lang="en-CA" dirty="0" smtClean="0"/>
          </a:p>
          <a:p>
            <a:r>
              <a:rPr lang="en-CA" dirty="0" smtClean="0"/>
              <a:t>-Data in shared memory is private</a:t>
            </a:r>
            <a:r>
              <a:rPr lang="en-CA" baseline="0" dirty="0" smtClean="0"/>
              <a:t> and not </a:t>
            </a:r>
            <a:r>
              <a:rPr lang="en-CA" baseline="0" dirty="0" err="1" smtClean="0"/>
              <a:t>backedup</a:t>
            </a:r>
            <a:r>
              <a:rPr lang="en-CA" baseline="0" dirty="0" smtClean="0"/>
              <a:t> elsewhere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18A1C-BFE5-446F-B503-A8C366A1102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Only memory reads are candidates</a:t>
            </a:r>
          </a:p>
          <a:p>
            <a:r>
              <a:rPr lang="en-CA" dirty="0" smtClean="0"/>
              <a:t>Range of </a:t>
            </a:r>
            <a:r>
              <a:rPr lang="en-CA" dirty="0" err="1" smtClean="0"/>
              <a:t>tid</a:t>
            </a:r>
            <a:r>
              <a:rPr lang="en-CA" dirty="0" smtClean="0"/>
              <a:t> is known</a:t>
            </a:r>
            <a:r>
              <a:rPr lang="en-CA" baseline="0" dirty="0" smtClean="0"/>
              <a:t> if </a:t>
            </a:r>
            <a:r>
              <a:rPr lang="en-CA" baseline="0" dirty="0" err="1" smtClean="0"/>
              <a:t>blockIdx</a:t>
            </a:r>
            <a:r>
              <a:rPr lang="en-CA" baseline="0" dirty="0" smtClean="0"/>
              <a:t> is known.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18A1C-BFE5-446F-B503-A8C366A1102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Only memory reads are candidates</a:t>
            </a:r>
          </a:p>
          <a:p>
            <a:r>
              <a:rPr lang="en-CA" dirty="0" smtClean="0"/>
              <a:t>Range of </a:t>
            </a:r>
            <a:r>
              <a:rPr lang="en-CA" dirty="0" err="1" smtClean="0"/>
              <a:t>tid</a:t>
            </a:r>
            <a:r>
              <a:rPr lang="en-CA" dirty="0" smtClean="0"/>
              <a:t> is known</a:t>
            </a:r>
            <a:r>
              <a:rPr lang="en-CA" baseline="0" dirty="0" smtClean="0"/>
              <a:t> if </a:t>
            </a:r>
            <a:r>
              <a:rPr lang="en-CA" baseline="0" dirty="0" err="1" smtClean="0"/>
              <a:t>blockIdx</a:t>
            </a:r>
            <a:r>
              <a:rPr lang="en-CA" baseline="0" dirty="0" smtClean="0"/>
              <a:t> is known.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18A1C-BFE5-446F-B503-A8C366A1102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Only memory reads are candidates</a:t>
            </a:r>
          </a:p>
          <a:p>
            <a:r>
              <a:rPr lang="en-CA" dirty="0" smtClean="0"/>
              <a:t>Range of </a:t>
            </a:r>
            <a:r>
              <a:rPr lang="en-CA" dirty="0" err="1" smtClean="0"/>
              <a:t>tid</a:t>
            </a:r>
            <a:r>
              <a:rPr lang="en-CA" dirty="0" smtClean="0"/>
              <a:t> is known</a:t>
            </a:r>
            <a:r>
              <a:rPr lang="en-CA" baseline="0" dirty="0" smtClean="0"/>
              <a:t> if </a:t>
            </a:r>
            <a:r>
              <a:rPr lang="en-CA" baseline="0" dirty="0" err="1" smtClean="0"/>
              <a:t>blockIdx</a:t>
            </a:r>
            <a:r>
              <a:rPr lang="en-CA" baseline="0" dirty="0" smtClean="0"/>
              <a:t> is known.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18A1C-BFE5-446F-B503-A8C366A11026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-</a:t>
            </a:r>
          </a:p>
          <a:p>
            <a:r>
              <a:rPr lang="en-CA" dirty="0" smtClean="0"/>
              <a:t>-Not</a:t>
            </a:r>
            <a:r>
              <a:rPr lang="en-CA" baseline="0" dirty="0" smtClean="0"/>
              <a:t> replaces all functionalities of CUDA shared memory notation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5D8E8-96B6-4BDA-947F-974D439AE262}" type="slidenum">
              <a:rPr lang="en-CA" smtClean="0"/>
              <a:pPr/>
              <a:t>26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5A982-1EF4-4080-B5C1-E2A9FE6C797E}" type="datetime1">
              <a:rPr lang="en-CA" smtClean="0"/>
              <a:pPr/>
              <a:t>2017-08-07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B4A9-EBA1-44DB-831E-5CBD81441864}" type="datetime1">
              <a:rPr lang="en-CA" smtClean="0"/>
              <a:pPr/>
              <a:t>2017-08-07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0995-B4CE-4271-A588-D099D60266E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8AD0-5E01-4DB9-B38B-09DEF0EC3126}" type="datetime1">
              <a:rPr lang="en-CA" smtClean="0"/>
              <a:pPr/>
              <a:t>2017-08-07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0995-B4CE-4271-A588-D099D60266E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23479"/>
            <a:ext cx="8640960" cy="504055"/>
          </a:xfrm>
        </p:spPr>
        <p:txBody>
          <a:bodyPr>
            <a:normAutofit/>
          </a:bodyPr>
          <a:lstStyle>
            <a:lvl1pPr>
              <a:defRPr sz="3600">
                <a:latin typeface="Gill Sans MT" pitchFamily="34" charset="0"/>
                <a:ea typeface="HGSHeiseiKakugothictaiW5" pitchFamily="50" charset="-12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771550"/>
            <a:ext cx="8640960" cy="3823073"/>
          </a:xfrm>
        </p:spPr>
        <p:txBody>
          <a:bodyPr>
            <a:normAutofit/>
          </a:bodyPr>
          <a:lstStyle>
            <a:lvl1pPr>
              <a:defRPr sz="2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1520" y="4767264"/>
            <a:ext cx="2339280" cy="273844"/>
          </a:xfrm>
        </p:spPr>
        <p:txBody>
          <a:bodyPr/>
          <a:lstStyle/>
          <a:p>
            <a:fld id="{8B901333-6FEF-4567-9F30-BB1D320D155C}" type="datetime1">
              <a:rPr lang="en-CA" smtClean="0"/>
              <a:pPr/>
              <a:t>2017-08-07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15725" y="4767264"/>
            <a:ext cx="2590800" cy="273844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Gill Sans MT" pitchFamily="34" charset="0"/>
              </a:defRPr>
            </a:lvl1pPr>
          </a:lstStyle>
          <a:p>
            <a:fld id="{81250995-B4CE-4271-A588-D099D60266EA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56365-406F-4DB0-B17C-B196C4350EBF}" type="datetime1">
              <a:rPr lang="en-CA" smtClean="0"/>
              <a:pPr/>
              <a:t>2017-08-07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0995-B4CE-4271-A588-D099D60266E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D091-252B-4E47-9667-E5F9F22006BE}" type="datetime1">
              <a:rPr lang="en-CA" smtClean="0"/>
              <a:pPr/>
              <a:t>2017-08-07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0995-B4CE-4271-A588-D099D60266E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F70B8-EB51-4D71-B86E-F5070AEDFF1B}" type="datetime1">
              <a:rPr lang="en-CA" smtClean="0"/>
              <a:pPr/>
              <a:t>2017-08-07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0995-B4CE-4271-A588-D099D60266E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E17E-7E06-4C6E-B2A1-BB0DEAFAE1B2}" type="datetime1">
              <a:rPr lang="en-CA" smtClean="0"/>
              <a:pPr/>
              <a:t>2017-08-07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0995-B4CE-4271-A588-D099D60266E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C2ABB-387B-4CC0-92F6-626FE8F8B5BA}" type="datetime1">
              <a:rPr lang="en-CA" smtClean="0"/>
              <a:pPr/>
              <a:t>2017-08-07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0995-B4CE-4271-A588-D099D60266E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70E6-ADFC-4BE1-8A74-E6FE1C6CFC22}" type="datetime1">
              <a:rPr lang="en-CA" smtClean="0"/>
              <a:pPr/>
              <a:t>2017-08-07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0995-B4CE-4271-A588-D099D60266E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CBAC-93E2-4F27-B54D-65DC3E4A57D0}" type="datetime1">
              <a:rPr lang="en-CA" smtClean="0"/>
              <a:pPr/>
              <a:t>2017-08-07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0995-B4CE-4271-A588-D099D60266E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B54BE-15A9-419D-9633-E093A2763106}" type="datetime1">
              <a:rPr lang="en-CA" smtClean="0"/>
              <a:pPr/>
              <a:t>2017-08-07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50995-B4CE-4271-A588-D099D60266EA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lashgar/ipmacc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lashgar/microbenchmark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cse.stfx.ca/~hpcc2015/index.html" TargetMode="External"/><Relationship Id="rId3" Type="http://schemas.openxmlformats.org/officeDocument/2006/relationships/hyperlink" Target="http://waccpd.org/" TargetMode="External"/><Relationship Id="rId7" Type="http://schemas.openxmlformats.org/officeDocument/2006/relationships/hyperlink" Target="http://tompecs.acm.org/" TargetMode="External"/><Relationship Id="rId2" Type="http://schemas.openxmlformats.org/officeDocument/2006/relationships/hyperlink" Target="http://www.inderscience.com/jhome.php?jcode=ijhp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pdps.org/" TargetMode="External"/><Relationship Id="rId11" Type="http://schemas.openxmlformats.org/officeDocument/2006/relationships/hyperlink" Target="http://www.zurich.ibm.com/asap2014/" TargetMode="External"/><Relationship Id="rId5" Type="http://schemas.openxmlformats.org/officeDocument/2006/relationships/hyperlink" Target="http://www.cs.wm.edu/hpc/HIPS2016/" TargetMode="External"/><Relationship Id="rId10" Type="http://schemas.openxmlformats.org/officeDocument/2006/relationships/hyperlink" Target="http://www.iwocl.org/conf-2015/" TargetMode="External"/><Relationship Id="rId4" Type="http://schemas.openxmlformats.org/officeDocument/2006/relationships/hyperlink" Target="http://sc16.supercomputing.org/" TargetMode="External"/><Relationship Id="rId9" Type="http://schemas.openxmlformats.org/officeDocument/2006/relationships/hyperlink" Target="http://www.cs.tsukuba.ac.jp/~yoshiki/heart/HEART2015/index.html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5566"/>
            <a:ext cx="7772400" cy="1102519"/>
          </a:xfrm>
        </p:spPr>
        <p:txBody>
          <a:bodyPr>
            <a:noAutofit/>
          </a:bodyPr>
          <a:lstStyle/>
          <a:p>
            <a:r>
              <a:rPr lang="en-CA" sz="3600" dirty="0" smtClean="0">
                <a:latin typeface="Gill Sans MT" pitchFamily="34" charset="0"/>
              </a:rPr>
              <a:t>Addressing Software-Managed Cache Development Effort in GPGPUs</a:t>
            </a:r>
            <a:endParaRPr lang="en-CA" sz="3600" dirty="0">
              <a:latin typeface="Gill Sans MT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83718"/>
            <a:ext cx="9144000" cy="1584176"/>
          </a:xfrm>
        </p:spPr>
        <p:txBody>
          <a:bodyPr>
            <a:normAutofit fontScale="92500" lnSpcReduction="10000"/>
          </a:bodyPr>
          <a:lstStyle/>
          <a:p>
            <a:r>
              <a:rPr lang="en-CA" sz="16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Ahmad </a:t>
            </a:r>
            <a:r>
              <a:rPr lang="en-CA" sz="16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Lashgar</a:t>
            </a:r>
            <a:endParaRPr lang="en-CA" sz="16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6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PhD Candidate at ECE Department</a:t>
            </a:r>
          </a:p>
          <a:p>
            <a:endParaRPr lang="en-CA" sz="16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CA" sz="16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Supervisors:</a:t>
            </a:r>
          </a:p>
          <a:p>
            <a:r>
              <a:rPr lang="en-CA" sz="16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Dr. A. </a:t>
            </a:r>
            <a:r>
              <a:rPr lang="en-CA" sz="16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Baniasadi</a:t>
            </a:r>
            <a:endParaRPr lang="en-CA" sz="16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CA" sz="16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Dr. N. J. </a:t>
            </a:r>
            <a:r>
              <a:rPr lang="en-CA" sz="16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Dimopoulos</a:t>
            </a:r>
            <a:endParaRPr lang="en-CA" sz="16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600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4767264"/>
            <a:ext cx="2133600" cy="273844"/>
          </a:xfrm>
        </p:spPr>
        <p:txBody>
          <a:bodyPr/>
          <a:lstStyle/>
          <a:p>
            <a:fld id="{81250995-B4CE-4271-A588-D099D60266EA}" type="slidenum">
              <a:rPr lang="en-CA" smtClean="0"/>
              <a:pPr/>
              <a:t>1</a:t>
            </a:fld>
            <a:endParaRPr lang="en-CA"/>
          </a:p>
        </p:txBody>
      </p:sp>
      <p:pic>
        <p:nvPicPr>
          <p:cNvPr id="27650" name="Picture 2" descr="http://web.uvic.ca/ail/techniques/uv_hst_colour.jpg"/>
          <p:cNvPicPr>
            <a:picLocks noChangeAspect="1" noChangeArrowheads="1"/>
          </p:cNvPicPr>
          <p:nvPr/>
        </p:nvPicPr>
        <p:blipFill>
          <a:blip r:embed="rId2" cstate="print"/>
          <a:srcRect r="69666"/>
          <a:stretch>
            <a:fillRect/>
          </a:stretch>
        </p:blipFill>
        <p:spPr bwMode="auto">
          <a:xfrm>
            <a:off x="4365154" y="3899671"/>
            <a:ext cx="422870" cy="53823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779912" y="4443958"/>
            <a:ext cx="1583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August 8, 2017</a:t>
            </a:r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0" y="48665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200" b="1" dirty="0" smtClean="0"/>
              <a:t>PhD Defense Session</a:t>
            </a:r>
            <a:endParaRPr lang="en-CA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Chapter 3: IPMACC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Simple usage:</a:t>
            </a:r>
          </a:p>
          <a:p>
            <a:pPr lvl="1">
              <a:buNone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$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ipmacc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sourceacc.c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-o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gpubinary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CA" dirty="0" smtClean="0"/>
              <a:t>This generates an intermediate CUDA source code</a:t>
            </a:r>
          </a:p>
          <a:p>
            <a:r>
              <a:rPr lang="en-CA" dirty="0" smtClean="0"/>
              <a:t>Features:</a:t>
            </a:r>
          </a:p>
          <a:p>
            <a:pPr lvl="1"/>
            <a:r>
              <a:rPr lang="en-CA" dirty="0" smtClean="0"/>
              <a:t>Supported directives: data, kernels, loop, cache</a:t>
            </a:r>
          </a:p>
          <a:p>
            <a:pPr lvl="1"/>
            <a:r>
              <a:rPr lang="en-CA" dirty="0" smtClean="0"/>
              <a:t>Supported </a:t>
            </a:r>
            <a:r>
              <a:rPr lang="en-CA" dirty="0" err="1" smtClean="0"/>
              <a:t>backends</a:t>
            </a:r>
            <a:r>
              <a:rPr lang="en-CA" dirty="0" smtClean="0"/>
              <a:t>: CUDA, </a:t>
            </a:r>
            <a:r>
              <a:rPr lang="en-CA" dirty="0" err="1" smtClean="0"/>
              <a:t>OpenCL</a:t>
            </a:r>
            <a:r>
              <a:rPr lang="en-CA" dirty="0" smtClean="0"/>
              <a:t>, and ISPC</a:t>
            </a:r>
          </a:p>
          <a:p>
            <a:pPr lvl="1"/>
            <a:r>
              <a:rPr lang="en-CA" dirty="0" smtClean="0"/>
              <a:t>Supports user-defined </a:t>
            </a:r>
            <a:r>
              <a:rPr lang="en-CA" dirty="0" err="1" smtClean="0"/>
              <a:t>datatypes</a:t>
            </a:r>
            <a:r>
              <a:rPr lang="en-CA" dirty="0" smtClean="0"/>
              <a:t> and routines</a:t>
            </a:r>
          </a:p>
          <a:p>
            <a:r>
              <a:rPr lang="en-CA" dirty="0" smtClean="0"/>
              <a:t>Available to public since Dec 6, 2014:</a:t>
            </a:r>
          </a:p>
          <a:p>
            <a:pPr lvl="1"/>
            <a:r>
              <a:rPr lang="en-CA" dirty="0" smtClean="0">
                <a:hlinkClick r:id="rId2"/>
              </a:rPr>
              <a:t>https://github.com/lashgar/ipmacc</a:t>
            </a:r>
            <a:endParaRPr lang="en-CA" dirty="0" smtClean="0"/>
          </a:p>
          <a:p>
            <a:pPr lvl="1"/>
            <a:r>
              <a:rPr lang="en-CA" dirty="0" smtClean="0"/>
              <a:t>Repository includes our benchmarks too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0995-B4CE-4271-A588-D099D60266EA}" type="slidenum">
              <a:rPr lang="en-CA" smtClean="0"/>
              <a:pPr/>
              <a:t>10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Chapter 3: IPMACC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Investigating performance gap between CUDA and </a:t>
            </a:r>
            <a:r>
              <a:rPr lang="en-CA" dirty="0" err="1" smtClean="0"/>
              <a:t>OpenACC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0995-B4CE-4271-A588-D099D60266EA}" type="slidenum">
              <a:rPr lang="en-CA" smtClean="0"/>
              <a:pPr/>
              <a:t>11</a:t>
            </a:fld>
            <a:endParaRPr lang="en-C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347614"/>
            <a:ext cx="6408712" cy="326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3384704" y="2499742"/>
            <a:ext cx="504056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Oval 6"/>
          <p:cNvSpPr/>
          <p:nvPr/>
        </p:nvSpPr>
        <p:spPr>
          <a:xfrm>
            <a:off x="3851920" y="2643758"/>
            <a:ext cx="504056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Oval 7"/>
          <p:cNvSpPr/>
          <p:nvPr/>
        </p:nvSpPr>
        <p:spPr>
          <a:xfrm>
            <a:off x="4355976" y="1563638"/>
            <a:ext cx="504056" cy="1800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Oval 8"/>
          <p:cNvSpPr/>
          <p:nvPr/>
        </p:nvSpPr>
        <p:spPr>
          <a:xfrm>
            <a:off x="4860032" y="2211710"/>
            <a:ext cx="504056" cy="12961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Oval 9"/>
          <p:cNvSpPr/>
          <p:nvPr/>
        </p:nvSpPr>
        <p:spPr>
          <a:xfrm>
            <a:off x="5822512" y="2427734"/>
            <a:ext cx="504056" cy="720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/>
          <p:cNvSpPr/>
          <p:nvPr/>
        </p:nvSpPr>
        <p:spPr>
          <a:xfrm>
            <a:off x="6372200" y="2643758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Chapter 4: Micro-benchmarking GPGPUs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Micro-benchmarking:</a:t>
            </a:r>
          </a:p>
          <a:p>
            <a:pPr lvl="1"/>
            <a:r>
              <a:rPr lang="en-CA" dirty="0" smtClean="0"/>
              <a:t>Understanding micro-architecture through software stress-tests</a:t>
            </a:r>
          </a:p>
          <a:p>
            <a:r>
              <a:rPr lang="en-CA" dirty="0" smtClean="0"/>
              <a:t>Purpose:</a:t>
            </a:r>
          </a:p>
          <a:p>
            <a:pPr lvl="1"/>
            <a:r>
              <a:rPr lang="en-CA" dirty="0" smtClean="0"/>
              <a:t>To tune IPMACC compiler for best performance</a:t>
            </a:r>
          </a:p>
          <a:p>
            <a:r>
              <a:rPr lang="en-CA" dirty="0" smtClean="0"/>
              <a:t>Targets:</a:t>
            </a:r>
          </a:p>
          <a:p>
            <a:pPr lvl="1"/>
            <a:r>
              <a:rPr lang="en-CA" dirty="0" smtClean="0"/>
              <a:t>L1 cache memory request handling resources</a:t>
            </a:r>
          </a:p>
          <a:p>
            <a:pPr lvl="1"/>
            <a:r>
              <a:rPr lang="en-CA" dirty="0" smtClean="0"/>
              <a:t>Shared memory organization</a:t>
            </a:r>
          </a:p>
          <a:p>
            <a:r>
              <a:rPr lang="en-CA" dirty="0" smtClean="0"/>
              <a:t>Available to public since Jun 9, 2015:</a:t>
            </a:r>
          </a:p>
          <a:p>
            <a:pPr lvl="1"/>
            <a:r>
              <a:rPr lang="en-CA" dirty="0" smtClean="0">
                <a:hlinkClick r:id="rId2"/>
              </a:rPr>
              <a:t>https://github.com/lashgar/microbenchmark</a:t>
            </a: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0995-B4CE-4271-A588-D099D60266EA}" type="slidenum">
              <a:rPr lang="en-CA" smtClean="0"/>
              <a:pPr/>
              <a:t>12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Chapter 4: Micro-benchmarking GPGPUs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Findings on </a:t>
            </a:r>
            <a:r>
              <a:rPr lang="en-US" dirty="0" smtClean="0"/>
              <a:t>Tesla C2070 L1 cache: MSHR</a:t>
            </a:r>
          </a:p>
          <a:p>
            <a:pPr lvl="1"/>
            <a:r>
              <a:rPr lang="en-US" dirty="0" smtClean="0"/>
              <a:t>128 MSHR entry, utmost, 8 mergers per entry, at least</a:t>
            </a:r>
          </a:p>
          <a:p>
            <a:pPr lvl="1"/>
            <a:r>
              <a:rPr lang="en-US" dirty="0" smtClean="0"/>
              <a:t>MLP per SM:</a:t>
            </a:r>
          </a:p>
          <a:p>
            <a:pPr lvl="2"/>
            <a:r>
              <a:rPr lang="en-US" b="1" dirty="0" smtClean="0"/>
              <a:t>Coalesced = 1024 (128 x 8) </a:t>
            </a:r>
            <a:r>
              <a:rPr lang="en-US" dirty="0" smtClean="0"/>
              <a:t>&amp; </a:t>
            </a:r>
            <a:r>
              <a:rPr lang="en-US" b="1" dirty="0" smtClean="0"/>
              <a:t>Un-coalesced = 128</a:t>
            </a:r>
          </a:p>
          <a:p>
            <a:r>
              <a:rPr lang="en-US" dirty="0" smtClean="0"/>
              <a:t>Findings on Tesla K20c L1 cache: PRT</a:t>
            </a:r>
          </a:p>
          <a:p>
            <a:pPr lvl="1"/>
            <a:r>
              <a:rPr lang="en-US" dirty="0" smtClean="0"/>
              <a:t>44 PRT entries, utmost, 32 requests per entry (warp size)</a:t>
            </a:r>
          </a:p>
          <a:p>
            <a:pPr lvl="1"/>
            <a:r>
              <a:rPr lang="en-US" dirty="0" smtClean="0"/>
              <a:t>MLP per SM:</a:t>
            </a:r>
          </a:p>
          <a:p>
            <a:pPr lvl="2"/>
            <a:r>
              <a:rPr lang="en-US" b="1" dirty="0" smtClean="0"/>
              <a:t>Coalesced/Un-coalesced = 1408 (44 x 32)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0995-B4CE-4271-A588-D099D60266EA}" type="slidenum">
              <a:rPr lang="en-CA" smtClean="0"/>
              <a:pPr/>
              <a:t>13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Chapter 4: Micro-benchmarking GPGPUs (3)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Findings on shared memory</a:t>
            </a:r>
          </a:p>
          <a:p>
            <a:pPr lvl="1"/>
            <a:r>
              <a:rPr lang="en-CA" dirty="0" smtClean="0"/>
              <a:t>The layout of 2D arrays allocated in the shared memory is found to be the same as flattened 2D arrays</a:t>
            </a:r>
          </a:p>
          <a:p>
            <a:pPr lvl="1"/>
            <a:r>
              <a:rPr lang="en-CA" dirty="0" smtClean="0"/>
              <a:t>Adding a small padding in allocation vastly resolves bank conflict</a:t>
            </a:r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0995-B4CE-4271-A588-D099D60266EA}" type="slidenum">
              <a:rPr lang="en-CA" smtClean="0"/>
              <a:pPr/>
              <a:t>14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This Dissertation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0995-B4CE-4271-A588-D099D60266EA}" type="slidenum">
              <a:rPr lang="en-CA" smtClean="0"/>
              <a:pPr/>
              <a:t>15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4644570" y="4443958"/>
            <a:ext cx="2232248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Performance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12322" y="4443958"/>
            <a:ext cx="2232248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Productivity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12322" y="3795886"/>
            <a:ext cx="4464496" cy="6480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Compare high-level &amp; low-level</a:t>
            </a:r>
          </a:p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programming models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12322" y="3003798"/>
            <a:ext cx="4464496" cy="7920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IPMACC </a:t>
            </a:r>
            <a:r>
              <a:rPr lang="en-CA" sz="1600" dirty="0" err="1" smtClean="0">
                <a:solidFill>
                  <a:schemeClr val="tx1"/>
                </a:solidFill>
              </a:rPr>
              <a:t>OpenACC</a:t>
            </a:r>
            <a:r>
              <a:rPr lang="en-CA" sz="1600" dirty="0" smtClean="0">
                <a:solidFill>
                  <a:schemeClr val="tx1"/>
                </a:solidFill>
              </a:rPr>
              <a:t> Compiler</a:t>
            </a:r>
          </a:p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(</a:t>
            </a:r>
            <a:r>
              <a:rPr lang="en-CA" sz="1600" dirty="0" err="1" smtClean="0">
                <a:solidFill>
                  <a:schemeClr val="tx1"/>
                </a:solidFill>
              </a:rPr>
              <a:t>microbenchmarking</a:t>
            </a:r>
            <a:r>
              <a:rPr lang="en-CA" sz="1600" dirty="0" smtClean="0">
                <a:solidFill>
                  <a:schemeClr val="tx1"/>
                </a:solidFill>
              </a:rPr>
              <a:t> to tune the compiler)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12322" y="2211710"/>
            <a:ext cx="4464496" cy="7920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Major performance bottleneck in</a:t>
            </a:r>
          </a:p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high-level accelerator programming: SMC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80474" y="1851670"/>
            <a:ext cx="3096344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err="1" smtClean="0">
                <a:solidFill>
                  <a:schemeClr val="tx1"/>
                </a:solidFill>
              </a:rPr>
              <a:t>OpenACC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2322" y="1851670"/>
            <a:ext cx="1224136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CUDA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80474" y="1347614"/>
            <a:ext cx="3096344" cy="3600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Implementing cache directive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80474" y="843558"/>
            <a:ext cx="30963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Enhancing cache Directive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12322" y="843558"/>
            <a:ext cx="1224136" cy="8640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TELEPORT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16" name="Left Brace 15"/>
          <p:cNvSpPr/>
          <p:nvPr/>
        </p:nvSpPr>
        <p:spPr>
          <a:xfrm>
            <a:off x="1836258" y="843558"/>
            <a:ext cx="288032" cy="792088"/>
          </a:xfrm>
          <a:prstGeom prst="leftBrac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TextBox 16"/>
          <p:cNvSpPr txBox="1"/>
          <p:nvPr/>
        </p:nvSpPr>
        <p:spPr>
          <a:xfrm>
            <a:off x="723753" y="915566"/>
            <a:ext cx="10722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 smtClean="0"/>
              <a:t>Proposed</a:t>
            </a:r>
          </a:p>
          <a:p>
            <a:pPr algn="r"/>
            <a:r>
              <a:rPr lang="en-CA" dirty="0" smtClean="0"/>
              <a:t>Solutions</a:t>
            </a:r>
            <a:endParaRPr lang="en-CA" dirty="0"/>
          </a:p>
        </p:txBody>
      </p:sp>
      <p:sp>
        <p:nvSpPr>
          <p:cNvPr id="18" name="Left Brace 17"/>
          <p:cNvSpPr/>
          <p:nvPr/>
        </p:nvSpPr>
        <p:spPr>
          <a:xfrm>
            <a:off x="1836258" y="4443958"/>
            <a:ext cx="288032" cy="432048"/>
          </a:xfrm>
          <a:prstGeom prst="leftBrac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/>
          <p:nvPr/>
        </p:nvSpPr>
        <p:spPr>
          <a:xfrm>
            <a:off x="889587" y="4470389"/>
            <a:ext cx="874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 smtClean="0"/>
              <a:t>Criteria</a:t>
            </a:r>
            <a:endParaRPr lang="en-CA" dirty="0"/>
          </a:p>
        </p:txBody>
      </p:sp>
      <p:sp>
        <p:nvSpPr>
          <p:cNvPr id="20" name="Left Brace 19"/>
          <p:cNvSpPr/>
          <p:nvPr/>
        </p:nvSpPr>
        <p:spPr>
          <a:xfrm>
            <a:off x="1836258" y="3832170"/>
            <a:ext cx="288032" cy="539779"/>
          </a:xfrm>
          <a:prstGeom prst="leftBrac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TextBox 20"/>
          <p:cNvSpPr txBox="1"/>
          <p:nvPr/>
        </p:nvSpPr>
        <p:spPr>
          <a:xfrm>
            <a:off x="674400" y="3910874"/>
            <a:ext cx="10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 smtClean="0"/>
              <a:t>Approach</a:t>
            </a:r>
            <a:endParaRPr lang="en-CA" dirty="0"/>
          </a:p>
        </p:txBody>
      </p:sp>
      <p:sp>
        <p:nvSpPr>
          <p:cNvPr id="22" name="Left Brace 21"/>
          <p:cNvSpPr/>
          <p:nvPr/>
        </p:nvSpPr>
        <p:spPr>
          <a:xfrm>
            <a:off x="1836258" y="3011055"/>
            <a:ext cx="288032" cy="720080"/>
          </a:xfrm>
          <a:prstGeom prst="leftBrac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TextBox 22"/>
          <p:cNvSpPr txBox="1"/>
          <p:nvPr/>
        </p:nvSpPr>
        <p:spPr>
          <a:xfrm>
            <a:off x="323528" y="3169585"/>
            <a:ext cx="1474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 smtClean="0"/>
              <a:t>Infrastructure</a:t>
            </a:r>
            <a:endParaRPr lang="en-CA" dirty="0"/>
          </a:p>
        </p:txBody>
      </p:sp>
      <p:sp>
        <p:nvSpPr>
          <p:cNvPr id="24" name="Left Brace 23"/>
          <p:cNvSpPr/>
          <p:nvPr/>
        </p:nvSpPr>
        <p:spPr>
          <a:xfrm>
            <a:off x="1836258" y="2283718"/>
            <a:ext cx="288032" cy="648072"/>
          </a:xfrm>
          <a:prstGeom prst="leftBrac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TextBox 24"/>
          <p:cNvSpPr txBox="1"/>
          <p:nvPr/>
        </p:nvSpPr>
        <p:spPr>
          <a:xfrm>
            <a:off x="468106" y="2399830"/>
            <a:ext cx="1327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 smtClean="0"/>
              <a:t>Observation</a:t>
            </a:r>
            <a:endParaRPr lang="en-CA" dirty="0"/>
          </a:p>
        </p:txBody>
      </p:sp>
      <p:cxnSp>
        <p:nvCxnSpPr>
          <p:cNvPr id="27" name="Straight Arrow Connector 26"/>
          <p:cNvCxnSpPr>
            <a:stCxn id="12" idx="0"/>
            <a:endCxn id="15" idx="2"/>
          </p:cNvCxnSpPr>
          <p:nvPr/>
        </p:nvCxnSpPr>
        <p:spPr>
          <a:xfrm flipV="1">
            <a:off x="3024390" y="1707654"/>
            <a:ext cx="0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5364650" y="1707654"/>
            <a:ext cx="0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364650" y="1203598"/>
            <a:ext cx="0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3491880" y="1203598"/>
            <a:ext cx="3816424" cy="648072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0" name="Straight Arrow Connector 39"/>
          <p:cNvCxnSpPr>
            <a:stCxn id="32" idx="5"/>
            <a:endCxn id="51" idx="1"/>
          </p:cNvCxnSpPr>
          <p:nvPr/>
        </p:nvCxnSpPr>
        <p:spPr>
          <a:xfrm>
            <a:off x="6749401" y="1756762"/>
            <a:ext cx="702919" cy="41778"/>
          </a:xfrm>
          <a:prstGeom prst="straightConnector1">
            <a:avLst/>
          </a:prstGeom>
          <a:ln w="28575"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452320" y="1613874"/>
            <a:ext cx="1101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Chapter 5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Chapter 5: Implementing cache Directive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First work investigating cache directive implementation</a:t>
            </a:r>
          </a:p>
          <a:p>
            <a:r>
              <a:rPr lang="en-CA" dirty="0" smtClean="0"/>
              <a:t>Example:</a:t>
            </a:r>
          </a:p>
          <a:p>
            <a:pPr lvl="1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0995-B4CE-4271-A588-D099D60266EA}" type="slidenum">
              <a:rPr lang="en-CA" smtClean="0"/>
              <a:pPr/>
              <a:t>16</a:t>
            </a:fld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1187624" y="1635646"/>
            <a:ext cx="4011034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dirty="0" smtClean="0">
                <a:solidFill>
                  <a:srgbClr val="7030A0"/>
                </a:solidFill>
                <a:latin typeface="Lucida Console" pitchFamily="49" charset="0"/>
              </a:rPr>
              <a:t>#</a:t>
            </a:r>
            <a:r>
              <a:rPr lang="en-CA" sz="1600" dirty="0" err="1" smtClean="0">
                <a:solidFill>
                  <a:srgbClr val="7030A0"/>
                </a:solidFill>
                <a:latin typeface="Lucida Console" pitchFamily="49" charset="0"/>
              </a:rPr>
              <a:t>pragma</a:t>
            </a:r>
            <a:r>
              <a:rPr lang="en-CA" sz="1600" dirty="0" smtClean="0">
                <a:solidFill>
                  <a:srgbClr val="7030A0"/>
                </a:solidFill>
                <a:latin typeface="Lucida Console" pitchFamily="49" charset="0"/>
              </a:rPr>
              <a:t> acc kernels loop</a:t>
            </a:r>
          </a:p>
          <a:p>
            <a:r>
              <a:rPr lang="en-CA" sz="1600" dirty="0" smtClean="0">
                <a:latin typeface="Lucida Console" pitchFamily="49" charset="0"/>
              </a:rPr>
              <a:t>for(</a:t>
            </a:r>
            <a:r>
              <a:rPr lang="en-CA" sz="1600" dirty="0" err="1" smtClean="0">
                <a:latin typeface="Lucida Console" pitchFamily="49" charset="0"/>
              </a:rPr>
              <a:t>i</a:t>
            </a:r>
            <a:r>
              <a:rPr lang="en-CA" sz="1600" dirty="0" smtClean="0">
                <a:latin typeface="Lucida Console" pitchFamily="49" charset="0"/>
              </a:rPr>
              <a:t>=1; </a:t>
            </a:r>
            <a:r>
              <a:rPr lang="en-CA" sz="1600" dirty="0" err="1" smtClean="0">
                <a:latin typeface="Lucida Console" pitchFamily="49" charset="0"/>
              </a:rPr>
              <a:t>i</a:t>
            </a:r>
            <a:r>
              <a:rPr lang="en-CA" sz="1600" dirty="0" smtClean="0">
                <a:latin typeface="Lucida Console" pitchFamily="49" charset="0"/>
              </a:rPr>
              <a:t>&lt;LEN-1; ++</a:t>
            </a:r>
            <a:r>
              <a:rPr lang="en-CA" sz="1600" dirty="0" err="1" smtClean="0">
                <a:latin typeface="Lucida Console" pitchFamily="49" charset="0"/>
              </a:rPr>
              <a:t>i</a:t>
            </a:r>
            <a:r>
              <a:rPr lang="en-CA" sz="1600" dirty="0" smtClean="0">
                <a:latin typeface="Lucida Console" pitchFamily="49" charset="0"/>
              </a:rPr>
              <a:t>){</a:t>
            </a:r>
          </a:p>
          <a:p>
            <a:r>
              <a:rPr lang="en-CA" sz="1600" dirty="0" smtClean="0">
                <a:latin typeface="Lucida Console" pitchFamily="49" charset="0"/>
              </a:rPr>
              <a:t>  </a:t>
            </a:r>
            <a:r>
              <a:rPr lang="en-CA" sz="1600" dirty="0" err="1" smtClean="0">
                <a:latin typeface="Lucida Console" pitchFamily="49" charset="0"/>
              </a:rPr>
              <a:t>int</a:t>
            </a:r>
            <a:r>
              <a:rPr lang="en-CA" sz="1600" dirty="0" smtClean="0">
                <a:latin typeface="Lucida Console" pitchFamily="49" charset="0"/>
              </a:rPr>
              <a:t> lower = i-1, upper = i+1;</a:t>
            </a:r>
          </a:p>
          <a:p>
            <a:r>
              <a:rPr lang="en-CA" sz="1600" dirty="0" smtClean="0">
                <a:latin typeface="Lucida Console" pitchFamily="49" charset="0"/>
              </a:rPr>
              <a:t>  float sum = 0;</a:t>
            </a:r>
          </a:p>
          <a:p>
            <a:r>
              <a:rPr lang="en-CA" sz="1600" dirty="0" smtClean="0">
                <a:solidFill>
                  <a:srgbClr val="7030A0"/>
                </a:solidFill>
                <a:latin typeface="Lucida Console" pitchFamily="49" charset="0"/>
              </a:rPr>
              <a:t>  #</a:t>
            </a:r>
            <a:r>
              <a:rPr lang="en-CA" sz="1600" dirty="0" err="1" smtClean="0">
                <a:solidFill>
                  <a:srgbClr val="7030A0"/>
                </a:solidFill>
                <a:latin typeface="Lucida Console" pitchFamily="49" charset="0"/>
              </a:rPr>
              <a:t>pragma</a:t>
            </a:r>
            <a:r>
              <a:rPr lang="en-CA" sz="1600" dirty="0" smtClean="0">
                <a:solidFill>
                  <a:srgbClr val="7030A0"/>
                </a:solidFill>
                <a:latin typeface="Lucida Console" pitchFamily="49" charset="0"/>
              </a:rPr>
              <a:t> acc cache(a[(i-1):3])</a:t>
            </a:r>
          </a:p>
          <a:p>
            <a:r>
              <a:rPr lang="en-CA" sz="1600" dirty="0" smtClean="0">
                <a:solidFill>
                  <a:srgbClr val="7030A0"/>
                </a:solidFill>
                <a:latin typeface="Lucida Console" pitchFamily="49" charset="0"/>
              </a:rPr>
              <a:t>  {</a:t>
            </a:r>
          </a:p>
          <a:p>
            <a:r>
              <a:rPr lang="en-CA" sz="1600" dirty="0" smtClean="0">
                <a:latin typeface="Lucida Console" pitchFamily="49" charset="0"/>
              </a:rPr>
              <a:t>    for(j=lower; j&lt;=upper; ++j)</a:t>
            </a:r>
          </a:p>
          <a:p>
            <a:r>
              <a:rPr lang="en-CA" sz="1600" dirty="0" smtClean="0">
                <a:latin typeface="Lucida Console" pitchFamily="49" charset="0"/>
              </a:rPr>
              <a:t>      sum += a[j];</a:t>
            </a:r>
          </a:p>
          <a:p>
            <a:r>
              <a:rPr lang="en-CA" sz="1600" dirty="0" smtClean="0">
                <a:solidFill>
                  <a:srgbClr val="7030A0"/>
                </a:solidFill>
                <a:latin typeface="Lucida Console" pitchFamily="49" charset="0"/>
              </a:rPr>
              <a:t>  }</a:t>
            </a:r>
          </a:p>
          <a:p>
            <a:r>
              <a:rPr lang="en-CA" sz="1600" dirty="0" smtClean="0">
                <a:latin typeface="Lucida Console" pitchFamily="49" charset="0"/>
              </a:rPr>
              <a:t>  b[</a:t>
            </a:r>
            <a:r>
              <a:rPr lang="en-CA" sz="1600" dirty="0" err="1" smtClean="0">
                <a:latin typeface="Lucida Console" pitchFamily="49" charset="0"/>
              </a:rPr>
              <a:t>i</a:t>
            </a:r>
            <a:r>
              <a:rPr lang="en-CA" sz="1600" dirty="0" smtClean="0">
                <a:latin typeface="Lucida Console" pitchFamily="49" charset="0"/>
              </a:rPr>
              <a:t>] = sum/(upper-lower+1);</a:t>
            </a:r>
          </a:p>
          <a:p>
            <a:r>
              <a:rPr lang="en-CA" sz="1600" dirty="0" smtClean="0">
                <a:latin typeface="Lucida Console" pitchFamily="49" charset="0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1279456" y="2641099"/>
            <a:ext cx="4392488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1063432" y="3649211"/>
            <a:ext cx="5112568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7" name="Rectangle 66"/>
          <p:cNvSpPr/>
          <p:nvPr/>
        </p:nvSpPr>
        <p:spPr>
          <a:xfrm>
            <a:off x="6084168" y="1779662"/>
            <a:ext cx="1800200" cy="1457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GPU Core #1</a:t>
            </a:r>
            <a:endParaRPr lang="en-US" sz="1200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CA" sz="1200" baseline="-25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084168" y="3318206"/>
            <a:ext cx="1800200" cy="792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L1$</a:t>
            </a:r>
          </a:p>
          <a:p>
            <a:pPr algn="ctr"/>
            <a:endParaRPr lang="en-US" sz="1100" b="1" baseline="-25000" dirty="0" smtClean="0">
              <a:solidFill>
                <a:srgbClr val="002060"/>
              </a:solidFill>
              <a:latin typeface="+mj-lt"/>
              <a:cs typeface="Arial" pitchFamily="34" charset="0"/>
            </a:endParaRPr>
          </a:p>
          <a:p>
            <a:pPr algn="ctr"/>
            <a:endParaRPr lang="en-US" sz="1100" b="1" baseline="-25000" dirty="0" smtClean="0">
              <a:solidFill>
                <a:srgbClr val="002060"/>
              </a:solidFill>
              <a:latin typeface="+mj-lt"/>
              <a:cs typeface="Arial" pitchFamily="34" charset="0"/>
            </a:endParaRPr>
          </a:p>
          <a:p>
            <a:pPr algn="ctr"/>
            <a:endParaRPr lang="en-US" sz="1100" b="1" baseline="-25000" dirty="0" smtClean="0">
              <a:solidFill>
                <a:srgbClr val="002060"/>
              </a:solidFill>
              <a:latin typeface="+mj-lt"/>
              <a:cs typeface="Arial" pitchFamily="34" charset="0"/>
            </a:endParaRPr>
          </a:p>
          <a:p>
            <a:pPr algn="ctr"/>
            <a:endParaRPr lang="en-US" sz="1100" b="1" baseline="-25000" dirty="0" smtClean="0">
              <a:solidFill>
                <a:srgbClr val="002060"/>
              </a:solidFill>
              <a:latin typeface="+mj-lt"/>
              <a:cs typeface="Arial" pitchFamily="34" charset="0"/>
            </a:endParaRPr>
          </a:p>
          <a:p>
            <a:pPr algn="ctr"/>
            <a:endParaRPr lang="en-US" sz="1000" b="1" baseline="-25000" dirty="0" smtClean="0">
              <a:solidFill>
                <a:srgbClr val="002060"/>
              </a:solidFill>
              <a:latin typeface="+mj-lt"/>
              <a:cs typeface="Arial" pitchFamily="34" charset="0"/>
            </a:endParaRPr>
          </a:p>
          <a:p>
            <a:pPr algn="ctr"/>
            <a:endParaRPr lang="en-CA" sz="1050" b="1" baseline="-25000" dirty="0">
              <a:solidFill>
                <a:srgbClr val="002060"/>
              </a:solidFill>
              <a:latin typeface="+mj-lt"/>
              <a:cs typeface="Arial" pitchFamily="34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156542" y="1980938"/>
            <a:ext cx="1655817" cy="273454"/>
          </a:xfrm>
          <a:prstGeom prst="rect">
            <a:avLst/>
          </a:pr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Ready Thread Blocks</a:t>
            </a:r>
            <a:endParaRPr lang="en-CA" sz="1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5" y="2845034"/>
            <a:ext cx="1656184" cy="288032"/>
          </a:xfrm>
          <a:prstGeom prst="rect">
            <a:avLst/>
          </a:pr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LDST units &amp; SIMDs</a:t>
            </a:r>
          </a:p>
        </p:txBody>
      </p:sp>
      <p:sp>
        <p:nvSpPr>
          <p:cNvPr id="71" name="Rectangle 70"/>
          <p:cNvSpPr/>
          <p:nvPr/>
        </p:nvSpPr>
        <p:spPr>
          <a:xfrm>
            <a:off x="6948263" y="3507854"/>
            <a:ext cx="877132" cy="529570"/>
          </a:xfrm>
          <a:prstGeom prst="rect">
            <a:avLst/>
          </a:prstGeom>
          <a:solidFill>
            <a:srgbClr val="7030A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1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Shared Memory</a:t>
            </a:r>
          </a:p>
          <a:p>
            <a:pPr algn="ctr"/>
            <a:r>
              <a:rPr lang="en-US" sz="11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(SMC)</a:t>
            </a:r>
          </a:p>
        </p:txBody>
      </p:sp>
      <p:sp>
        <p:nvSpPr>
          <p:cNvPr id="72" name="Rectangle 71"/>
          <p:cNvSpPr/>
          <p:nvPr/>
        </p:nvSpPr>
        <p:spPr>
          <a:xfrm>
            <a:off x="6156176" y="2430034"/>
            <a:ext cx="1656184" cy="216024"/>
          </a:xfrm>
          <a:prstGeom prst="rect">
            <a:avLst/>
          </a:pr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Scoreboard &amp; </a:t>
            </a:r>
            <a:r>
              <a:rPr lang="en-US" sz="11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Regfile</a:t>
            </a:r>
            <a:endParaRPr lang="en-CA" sz="1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156175" y="3651870"/>
            <a:ext cx="720079" cy="385554"/>
          </a:xfrm>
          <a:prstGeom prst="rect">
            <a:avLst/>
          </a:pr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Other caches</a:t>
            </a:r>
          </a:p>
        </p:txBody>
      </p:sp>
      <p:cxnSp>
        <p:nvCxnSpPr>
          <p:cNvPr id="74" name="Straight Arrow Connector 73"/>
          <p:cNvCxnSpPr/>
          <p:nvPr/>
        </p:nvCxnSpPr>
        <p:spPr>
          <a:xfrm flipH="1">
            <a:off x="6991325" y="2640154"/>
            <a:ext cx="3418" cy="184547"/>
          </a:xfrm>
          <a:prstGeom prst="straightConnector1">
            <a:avLst/>
          </a:prstGeom>
          <a:ln w="952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H="1">
            <a:off x="6967512" y="2244867"/>
            <a:ext cx="3418" cy="184547"/>
          </a:xfrm>
          <a:prstGeom prst="straightConnector1">
            <a:avLst/>
          </a:prstGeom>
          <a:ln w="952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>
            <a:off x="6372199" y="3136883"/>
            <a:ext cx="3420" cy="514987"/>
          </a:xfrm>
          <a:prstGeom prst="straightConnector1">
            <a:avLst/>
          </a:prstGeom>
          <a:ln w="952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6372200" y="3538334"/>
            <a:ext cx="576064" cy="0"/>
          </a:xfrm>
          <a:prstGeom prst="straightConnector1">
            <a:avLst/>
          </a:prstGeom>
          <a:ln w="95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Chapter 5: Implementing cache Directive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Directive is general, but implementation is hardware specific</a:t>
            </a:r>
          </a:p>
          <a:p>
            <a:pPr lvl="1"/>
            <a:r>
              <a:rPr lang="en-CA" dirty="0" smtClean="0"/>
              <a:t>We target NVIDIA GPUs</a:t>
            </a:r>
          </a:p>
          <a:p>
            <a:r>
              <a:rPr lang="en-CA" dirty="0" smtClean="0"/>
              <a:t>Critical optimizations:</a:t>
            </a:r>
          </a:p>
          <a:p>
            <a:pPr lvl="1"/>
            <a:r>
              <a:rPr lang="en-CA" dirty="0" smtClean="0"/>
              <a:t>Cache sharing, fetch, write policy, index mapping, occupancy</a:t>
            </a:r>
          </a:p>
          <a:p>
            <a:r>
              <a:rPr lang="en-CA" dirty="0" smtClean="0"/>
              <a:t>Proposed three implementations</a:t>
            </a:r>
          </a:p>
          <a:p>
            <a:r>
              <a:rPr lang="en-CA" dirty="0" smtClean="0"/>
              <a:t>Our best implementation performs near to CUDA, while reducing development effort by 29%</a:t>
            </a:r>
          </a:p>
          <a:p>
            <a:pPr lvl="1"/>
            <a:r>
              <a:rPr lang="en-CA" dirty="0" smtClean="0"/>
              <a:t>Evaluated various configurations under 3 test cases, 2 GPUs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0995-B4CE-4271-A588-D099D60266EA}" type="slidenum">
              <a:rPr lang="en-CA" smtClean="0"/>
              <a:pPr/>
              <a:t>17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This Dissertation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0995-B4CE-4271-A588-D099D60266EA}" type="slidenum">
              <a:rPr lang="en-CA" smtClean="0"/>
              <a:pPr/>
              <a:t>18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4644570" y="4443958"/>
            <a:ext cx="2232248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Performance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12322" y="4443958"/>
            <a:ext cx="2232248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Productivity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12322" y="3795886"/>
            <a:ext cx="4464496" cy="6480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Compare high-level &amp; low-level</a:t>
            </a:r>
          </a:p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programming models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12322" y="3003798"/>
            <a:ext cx="4464496" cy="7920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IPMACC </a:t>
            </a:r>
            <a:r>
              <a:rPr lang="en-CA" sz="1600" dirty="0" err="1" smtClean="0">
                <a:solidFill>
                  <a:schemeClr val="tx1"/>
                </a:solidFill>
              </a:rPr>
              <a:t>OpenACC</a:t>
            </a:r>
            <a:r>
              <a:rPr lang="en-CA" sz="1600" dirty="0" smtClean="0">
                <a:solidFill>
                  <a:schemeClr val="tx1"/>
                </a:solidFill>
              </a:rPr>
              <a:t> Compiler</a:t>
            </a:r>
          </a:p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(</a:t>
            </a:r>
            <a:r>
              <a:rPr lang="en-CA" sz="1600" dirty="0" err="1" smtClean="0">
                <a:solidFill>
                  <a:schemeClr val="tx1"/>
                </a:solidFill>
              </a:rPr>
              <a:t>microbenchmarking</a:t>
            </a:r>
            <a:r>
              <a:rPr lang="en-CA" sz="1600" dirty="0" smtClean="0">
                <a:solidFill>
                  <a:schemeClr val="tx1"/>
                </a:solidFill>
              </a:rPr>
              <a:t> to tune the compiler)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12322" y="2211710"/>
            <a:ext cx="4464496" cy="7920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Major performance bottleneck in</a:t>
            </a:r>
          </a:p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high-level accelerator programming: SMC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80474" y="1851670"/>
            <a:ext cx="3096344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err="1" smtClean="0">
                <a:solidFill>
                  <a:schemeClr val="tx1"/>
                </a:solidFill>
              </a:rPr>
              <a:t>OpenACC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2322" y="1851670"/>
            <a:ext cx="1224136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CUDA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80474" y="1347614"/>
            <a:ext cx="30963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Implementing cache directive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80474" y="843558"/>
            <a:ext cx="3096344" cy="3600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Enhancing cache Directive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12322" y="843558"/>
            <a:ext cx="1224136" cy="8640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TELEPORT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16" name="Left Brace 15"/>
          <p:cNvSpPr/>
          <p:nvPr/>
        </p:nvSpPr>
        <p:spPr>
          <a:xfrm>
            <a:off x="1836258" y="843558"/>
            <a:ext cx="288032" cy="792088"/>
          </a:xfrm>
          <a:prstGeom prst="leftBrac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TextBox 16"/>
          <p:cNvSpPr txBox="1"/>
          <p:nvPr/>
        </p:nvSpPr>
        <p:spPr>
          <a:xfrm>
            <a:off x="723753" y="915566"/>
            <a:ext cx="10722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 smtClean="0"/>
              <a:t>Proposed</a:t>
            </a:r>
          </a:p>
          <a:p>
            <a:pPr algn="r"/>
            <a:r>
              <a:rPr lang="en-CA" dirty="0" smtClean="0"/>
              <a:t>Solutions</a:t>
            </a:r>
            <a:endParaRPr lang="en-CA" dirty="0"/>
          </a:p>
        </p:txBody>
      </p:sp>
      <p:sp>
        <p:nvSpPr>
          <p:cNvPr id="18" name="Left Brace 17"/>
          <p:cNvSpPr/>
          <p:nvPr/>
        </p:nvSpPr>
        <p:spPr>
          <a:xfrm>
            <a:off x="1836258" y="4443958"/>
            <a:ext cx="288032" cy="432048"/>
          </a:xfrm>
          <a:prstGeom prst="leftBrac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/>
          <p:nvPr/>
        </p:nvSpPr>
        <p:spPr>
          <a:xfrm>
            <a:off x="889587" y="4470389"/>
            <a:ext cx="874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 smtClean="0"/>
              <a:t>Criteria</a:t>
            </a:r>
            <a:endParaRPr lang="en-CA" dirty="0"/>
          </a:p>
        </p:txBody>
      </p:sp>
      <p:sp>
        <p:nvSpPr>
          <p:cNvPr id="20" name="Left Brace 19"/>
          <p:cNvSpPr/>
          <p:nvPr/>
        </p:nvSpPr>
        <p:spPr>
          <a:xfrm>
            <a:off x="1836258" y="3832170"/>
            <a:ext cx="288032" cy="539779"/>
          </a:xfrm>
          <a:prstGeom prst="leftBrac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TextBox 20"/>
          <p:cNvSpPr txBox="1"/>
          <p:nvPr/>
        </p:nvSpPr>
        <p:spPr>
          <a:xfrm>
            <a:off x="674400" y="3910874"/>
            <a:ext cx="10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 smtClean="0"/>
              <a:t>Approach</a:t>
            </a:r>
            <a:endParaRPr lang="en-CA" dirty="0"/>
          </a:p>
        </p:txBody>
      </p:sp>
      <p:sp>
        <p:nvSpPr>
          <p:cNvPr id="22" name="Left Brace 21"/>
          <p:cNvSpPr/>
          <p:nvPr/>
        </p:nvSpPr>
        <p:spPr>
          <a:xfrm>
            <a:off x="1836258" y="3011055"/>
            <a:ext cx="288032" cy="720080"/>
          </a:xfrm>
          <a:prstGeom prst="leftBrac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TextBox 22"/>
          <p:cNvSpPr txBox="1"/>
          <p:nvPr/>
        </p:nvSpPr>
        <p:spPr>
          <a:xfrm>
            <a:off x="323528" y="3169585"/>
            <a:ext cx="1474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 smtClean="0"/>
              <a:t>Infrastructure</a:t>
            </a:r>
            <a:endParaRPr lang="en-CA" dirty="0"/>
          </a:p>
        </p:txBody>
      </p:sp>
      <p:sp>
        <p:nvSpPr>
          <p:cNvPr id="24" name="Left Brace 23"/>
          <p:cNvSpPr/>
          <p:nvPr/>
        </p:nvSpPr>
        <p:spPr>
          <a:xfrm>
            <a:off x="1836258" y="2283718"/>
            <a:ext cx="288032" cy="648072"/>
          </a:xfrm>
          <a:prstGeom prst="leftBrac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TextBox 24"/>
          <p:cNvSpPr txBox="1"/>
          <p:nvPr/>
        </p:nvSpPr>
        <p:spPr>
          <a:xfrm>
            <a:off x="468106" y="2399830"/>
            <a:ext cx="1327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 smtClean="0"/>
              <a:t>Observation</a:t>
            </a:r>
            <a:endParaRPr lang="en-CA" dirty="0"/>
          </a:p>
        </p:txBody>
      </p:sp>
      <p:cxnSp>
        <p:nvCxnSpPr>
          <p:cNvPr id="27" name="Straight Arrow Connector 26"/>
          <p:cNvCxnSpPr>
            <a:stCxn id="12" idx="0"/>
            <a:endCxn id="15" idx="2"/>
          </p:cNvCxnSpPr>
          <p:nvPr/>
        </p:nvCxnSpPr>
        <p:spPr>
          <a:xfrm flipV="1">
            <a:off x="3024390" y="1707654"/>
            <a:ext cx="0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5364650" y="1707654"/>
            <a:ext cx="0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364650" y="1203598"/>
            <a:ext cx="0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3419872" y="699542"/>
            <a:ext cx="3816424" cy="648072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6749401" y="1203598"/>
            <a:ext cx="702919" cy="144016"/>
          </a:xfrm>
          <a:prstGeom prst="straightConnector1">
            <a:avLst/>
          </a:prstGeom>
          <a:ln w="28575"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452320" y="1131590"/>
            <a:ext cx="1101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Chapter 6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Chapter 6: Enhancing cache Directive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cache directive limitation: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0995-B4CE-4271-A588-D099D60266EA}" type="slidenum">
              <a:rPr lang="en-CA" smtClean="0"/>
              <a:pPr/>
              <a:t>19</a:t>
            </a:fld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4067944" y="1347614"/>
            <a:ext cx="9896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002060"/>
                </a:solidFill>
              </a:rPr>
              <a:t>Iteration</a:t>
            </a:r>
          </a:p>
          <a:p>
            <a:pPr algn="ctr"/>
            <a:r>
              <a:rPr lang="en-CA" dirty="0" smtClean="0">
                <a:solidFill>
                  <a:srgbClr val="002060"/>
                </a:solidFill>
              </a:rPr>
              <a:t>#1</a:t>
            </a:r>
            <a:endParaRPr lang="en-CA" dirty="0">
              <a:solidFill>
                <a:srgbClr val="00206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067944" y="1995686"/>
            <a:ext cx="1008112" cy="25922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rgbClr val="002060"/>
                </a:solidFill>
              </a:rPr>
              <a:t>SMC</a:t>
            </a:r>
          </a:p>
          <a:p>
            <a:pPr algn="ctr"/>
            <a:endParaRPr lang="en-CA" dirty="0" smtClean="0">
              <a:solidFill>
                <a:srgbClr val="002060"/>
              </a:solidFill>
            </a:endParaRPr>
          </a:p>
          <a:p>
            <a:pPr algn="ctr"/>
            <a:endParaRPr lang="en-CA" dirty="0" smtClean="0">
              <a:solidFill>
                <a:srgbClr val="002060"/>
              </a:solidFill>
            </a:endParaRPr>
          </a:p>
          <a:p>
            <a:pPr algn="ctr"/>
            <a:endParaRPr lang="en-CA" dirty="0" smtClean="0">
              <a:solidFill>
                <a:srgbClr val="002060"/>
              </a:solidFill>
            </a:endParaRPr>
          </a:p>
          <a:p>
            <a:pPr algn="ctr"/>
            <a:endParaRPr lang="en-CA" dirty="0" smtClean="0">
              <a:solidFill>
                <a:srgbClr val="002060"/>
              </a:solidFill>
            </a:endParaRPr>
          </a:p>
          <a:p>
            <a:pPr algn="ctr"/>
            <a:endParaRPr lang="en-CA" dirty="0" smtClean="0">
              <a:solidFill>
                <a:srgbClr val="002060"/>
              </a:solidFill>
            </a:endParaRPr>
          </a:p>
          <a:p>
            <a:pPr algn="ctr"/>
            <a:endParaRPr lang="en-CA" dirty="0" smtClean="0">
              <a:solidFill>
                <a:srgbClr val="002060"/>
              </a:solidFill>
            </a:endParaRPr>
          </a:p>
          <a:p>
            <a:pPr algn="ctr"/>
            <a:endParaRPr lang="en-CA" dirty="0" smtClean="0">
              <a:solidFill>
                <a:srgbClr val="002060"/>
              </a:solidFill>
            </a:endParaRPr>
          </a:p>
          <a:p>
            <a:pPr algn="ctr"/>
            <a:endParaRPr lang="en-CA" dirty="0">
              <a:solidFill>
                <a:srgbClr val="00206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413236" y="2427734"/>
          <a:ext cx="360040" cy="2063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</a:tblGrid>
              <a:tr h="288032">
                <a:tc>
                  <a:txBody>
                    <a:bodyPr/>
                    <a:lstStyle/>
                    <a:p>
                      <a:pPr algn="ctr"/>
                      <a:endParaRPr lang="en-CA" sz="800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endParaRPr lang="en-CA" sz="800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endParaRPr lang="en-CA" sz="800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rgbClr val="002060"/>
                          </a:solidFill>
                        </a:rPr>
                        <a:t>...</a:t>
                      </a:r>
                      <a:endParaRPr lang="en-CA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endParaRPr lang="en-CA" sz="800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endParaRPr lang="en-CA" sz="800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endParaRPr lang="en-CA" sz="800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364088" y="1347614"/>
            <a:ext cx="9896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002060"/>
                </a:solidFill>
              </a:rPr>
              <a:t>Iteration</a:t>
            </a:r>
          </a:p>
          <a:p>
            <a:pPr algn="ctr"/>
            <a:r>
              <a:rPr lang="en-CA" dirty="0" smtClean="0">
                <a:solidFill>
                  <a:srgbClr val="002060"/>
                </a:solidFill>
              </a:rPr>
              <a:t>#2</a:t>
            </a:r>
            <a:endParaRPr lang="en-CA" dirty="0">
              <a:solidFill>
                <a:srgbClr val="00206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364088" y="1995686"/>
            <a:ext cx="1008112" cy="25922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rgbClr val="002060"/>
                </a:solidFill>
              </a:rPr>
              <a:t>SMC</a:t>
            </a:r>
          </a:p>
          <a:p>
            <a:pPr algn="ctr"/>
            <a:endParaRPr lang="en-CA" dirty="0" smtClean="0">
              <a:solidFill>
                <a:srgbClr val="002060"/>
              </a:solidFill>
            </a:endParaRPr>
          </a:p>
          <a:p>
            <a:pPr algn="ctr"/>
            <a:endParaRPr lang="en-CA" dirty="0" smtClean="0">
              <a:solidFill>
                <a:srgbClr val="002060"/>
              </a:solidFill>
            </a:endParaRPr>
          </a:p>
          <a:p>
            <a:pPr algn="ctr"/>
            <a:endParaRPr lang="en-CA" dirty="0" smtClean="0">
              <a:solidFill>
                <a:srgbClr val="002060"/>
              </a:solidFill>
            </a:endParaRPr>
          </a:p>
          <a:p>
            <a:pPr algn="ctr"/>
            <a:endParaRPr lang="en-CA" dirty="0" smtClean="0">
              <a:solidFill>
                <a:srgbClr val="002060"/>
              </a:solidFill>
            </a:endParaRPr>
          </a:p>
          <a:p>
            <a:pPr algn="ctr"/>
            <a:endParaRPr lang="en-CA" dirty="0" smtClean="0">
              <a:solidFill>
                <a:srgbClr val="002060"/>
              </a:solidFill>
            </a:endParaRPr>
          </a:p>
          <a:p>
            <a:pPr algn="ctr"/>
            <a:endParaRPr lang="en-CA" dirty="0" smtClean="0">
              <a:solidFill>
                <a:srgbClr val="002060"/>
              </a:solidFill>
            </a:endParaRPr>
          </a:p>
          <a:p>
            <a:pPr algn="ctr"/>
            <a:endParaRPr lang="en-CA" dirty="0" smtClean="0">
              <a:solidFill>
                <a:srgbClr val="002060"/>
              </a:solidFill>
            </a:endParaRPr>
          </a:p>
          <a:p>
            <a:pPr algn="ctr"/>
            <a:endParaRPr lang="en-CA" dirty="0">
              <a:solidFill>
                <a:srgbClr val="002060"/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709380" y="2427734"/>
          <a:ext cx="360040" cy="2063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</a:tblGrid>
              <a:tr h="288032">
                <a:tc>
                  <a:txBody>
                    <a:bodyPr/>
                    <a:lstStyle/>
                    <a:p>
                      <a:pPr algn="ctr"/>
                      <a:endParaRPr lang="en-CA" sz="800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endParaRPr lang="en-CA" sz="800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endParaRPr lang="en-CA" sz="800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rgbClr val="002060"/>
                          </a:solidFill>
                        </a:rPr>
                        <a:t>...</a:t>
                      </a:r>
                      <a:endParaRPr lang="en-CA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endParaRPr lang="en-CA" sz="800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endParaRPr lang="en-CA" sz="800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endParaRPr lang="en-CA" sz="800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308304" y="1347614"/>
            <a:ext cx="9896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002060"/>
                </a:solidFill>
              </a:rPr>
              <a:t>Iteration</a:t>
            </a:r>
          </a:p>
          <a:p>
            <a:pPr algn="ctr"/>
            <a:r>
              <a:rPr lang="en-CA" dirty="0" smtClean="0">
                <a:solidFill>
                  <a:srgbClr val="002060"/>
                </a:solidFill>
              </a:rPr>
              <a:t>#N</a:t>
            </a:r>
            <a:endParaRPr lang="en-CA" dirty="0">
              <a:solidFill>
                <a:srgbClr val="002060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7308304" y="1995686"/>
            <a:ext cx="1008112" cy="25922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rgbClr val="002060"/>
                </a:solidFill>
              </a:rPr>
              <a:t>SMC</a:t>
            </a:r>
          </a:p>
          <a:p>
            <a:pPr algn="ctr"/>
            <a:endParaRPr lang="en-CA" dirty="0" smtClean="0">
              <a:solidFill>
                <a:srgbClr val="002060"/>
              </a:solidFill>
            </a:endParaRPr>
          </a:p>
          <a:p>
            <a:pPr algn="ctr"/>
            <a:endParaRPr lang="en-CA" dirty="0" smtClean="0">
              <a:solidFill>
                <a:srgbClr val="002060"/>
              </a:solidFill>
            </a:endParaRPr>
          </a:p>
          <a:p>
            <a:pPr algn="ctr"/>
            <a:endParaRPr lang="en-CA" dirty="0" smtClean="0">
              <a:solidFill>
                <a:srgbClr val="002060"/>
              </a:solidFill>
            </a:endParaRPr>
          </a:p>
          <a:p>
            <a:pPr algn="ctr"/>
            <a:endParaRPr lang="en-CA" dirty="0" smtClean="0">
              <a:solidFill>
                <a:srgbClr val="002060"/>
              </a:solidFill>
            </a:endParaRPr>
          </a:p>
          <a:p>
            <a:pPr algn="ctr"/>
            <a:endParaRPr lang="en-CA" dirty="0" smtClean="0">
              <a:solidFill>
                <a:srgbClr val="002060"/>
              </a:solidFill>
            </a:endParaRPr>
          </a:p>
          <a:p>
            <a:pPr algn="ctr"/>
            <a:endParaRPr lang="en-CA" dirty="0" smtClean="0">
              <a:solidFill>
                <a:srgbClr val="002060"/>
              </a:solidFill>
            </a:endParaRPr>
          </a:p>
          <a:p>
            <a:pPr algn="ctr"/>
            <a:endParaRPr lang="en-CA" dirty="0" smtClean="0">
              <a:solidFill>
                <a:srgbClr val="002060"/>
              </a:solidFill>
            </a:endParaRPr>
          </a:p>
          <a:p>
            <a:pPr algn="ctr"/>
            <a:endParaRPr lang="en-CA" dirty="0">
              <a:solidFill>
                <a:srgbClr val="002060"/>
              </a:solidFill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7653596" y="2427734"/>
          <a:ext cx="360040" cy="2063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</a:tblGrid>
              <a:tr h="288032">
                <a:tc>
                  <a:txBody>
                    <a:bodyPr/>
                    <a:lstStyle/>
                    <a:p>
                      <a:pPr algn="ctr"/>
                      <a:endParaRPr lang="en-CA" sz="800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endParaRPr lang="en-CA" sz="800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endParaRPr lang="en-CA" sz="800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rgbClr val="002060"/>
                          </a:solidFill>
                        </a:rPr>
                        <a:t>...</a:t>
                      </a:r>
                      <a:endParaRPr lang="en-CA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endParaRPr lang="en-CA" sz="800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endParaRPr lang="en-CA" sz="800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endParaRPr lang="en-CA" sz="800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429460" y="771550"/>
            <a:ext cx="82426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6600" dirty="0" smtClean="0">
                <a:solidFill>
                  <a:srgbClr val="002060"/>
                </a:solidFill>
              </a:rPr>
              <a:t>...</a:t>
            </a:r>
            <a:endParaRPr lang="en-CA" sz="6600" dirty="0">
              <a:solidFill>
                <a:srgbClr val="002060"/>
              </a:solidFill>
            </a:endParaRPr>
          </a:p>
        </p:txBody>
      </p:sp>
      <p:sp>
        <p:nvSpPr>
          <p:cNvPr id="18" name="Curved Left Arrow 17"/>
          <p:cNvSpPr/>
          <p:nvPr/>
        </p:nvSpPr>
        <p:spPr>
          <a:xfrm rot="10800000">
            <a:off x="3901806" y="1707654"/>
            <a:ext cx="504056" cy="1368152"/>
          </a:xfrm>
          <a:prstGeom prst="curvedLeftArrow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42319" y="1535874"/>
            <a:ext cx="663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002060"/>
                </a:solidFill>
              </a:rPr>
              <a:t>Read</a:t>
            </a:r>
            <a:endParaRPr lang="en-CA" b="1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59633" y="1635646"/>
            <a:ext cx="1614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latin typeface="Arial Black" pitchFamily="34" charset="0"/>
              </a:rPr>
              <a:t>Private</a:t>
            </a:r>
          </a:p>
          <a:p>
            <a:r>
              <a:rPr lang="en-CA" dirty="0" smtClean="0">
                <a:latin typeface="Arial Black" pitchFamily="34" charset="0"/>
              </a:rPr>
              <a:t>Read-only</a:t>
            </a:r>
            <a:endParaRPr lang="en-CA" dirty="0">
              <a:latin typeface="Arial Black" pitchFamily="34" charset="0"/>
            </a:endParaRPr>
          </a:p>
        </p:txBody>
      </p:sp>
      <p:pic>
        <p:nvPicPr>
          <p:cNvPr id="1027" name="Picture 3" descr="C:\Users\Roshe\Desktop\index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064" y="1707654"/>
            <a:ext cx="571144" cy="459185"/>
          </a:xfrm>
          <a:prstGeom prst="rect">
            <a:avLst/>
          </a:prstGeom>
          <a:noFill/>
        </p:spPr>
      </p:pic>
      <p:sp>
        <p:nvSpPr>
          <p:cNvPr id="23" name="Curved Left Arrow 22"/>
          <p:cNvSpPr/>
          <p:nvPr/>
        </p:nvSpPr>
        <p:spPr>
          <a:xfrm rot="10800000">
            <a:off x="5197950" y="1707654"/>
            <a:ext cx="504056" cy="1368152"/>
          </a:xfrm>
          <a:prstGeom prst="curvedLeftArrow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38463" y="1535874"/>
            <a:ext cx="663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002060"/>
                </a:solidFill>
              </a:rPr>
              <a:t>Read</a:t>
            </a:r>
            <a:endParaRPr lang="en-CA" b="1" dirty="0">
              <a:solidFill>
                <a:srgbClr val="002060"/>
              </a:solidFill>
            </a:endParaRPr>
          </a:p>
        </p:txBody>
      </p:sp>
      <p:sp>
        <p:nvSpPr>
          <p:cNvPr id="25" name="Curved Left Arrow 24"/>
          <p:cNvSpPr/>
          <p:nvPr/>
        </p:nvSpPr>
        <p:spPr>
          <a:xfrm rot="10800000">
            <a:off x="7142166" y="1707654"/>
            <a:ext cx="504056" cy="1368152"/>
          </a:xfrm>
          <a:prstGeom prst="curvedLeftArrow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882679" y="1535874"/>
            <a:ext cx="663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002060"/>
                </a:solidFill>
              </a:rPr>
              <a:t>Read</a:t>
            </a:r>
            <a:endParaRPr lang="en-CA" b="1" dirty="0">
              <a:solidFill>
                <a:srgbClr val="00206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59632" y="2355726"/>
            <a:ext cx="1614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latin typeface="Arial Black" pitchFamily="34" charset="0"/>
              </a:rPr>
              <a:t>Private</a:t>
            </a:r>
          </a:p>
          <a:p>
            <a:r>
              <a:rPr lang="en-CA" dirty="0" smtClean="0">
                <a:latin typeface="Arial Black" pitchFamily="34" charset="0"/>
              </a:rPr>
              <a:t>Read-Write</a:t>
            </a:r>
            <a:endParaRPr lang="en-CA" dirty="0">
              <a:latin typeface="Arial Black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259632" y="3147814"/>
            <a:ext cx="1614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latin typeface="Arial Black" pitchFamily="34" charset="0"/>
              </a:rPr>
              <a:t>Shared</a:t>
            </a:r>
          </a:p>
          <a:p>
            <a:r>
              <a:rPr lang="en-CA" dirty="0" smtClean="0">
                <a:latin typeface="Arial Black" pitchFamily="34" charset="0"/>
              </a:rPr>
              <a:t>Read-Only</a:t>
            </a:r>
            <a:endParaRPr lang="en-CA" dirty="0">
              <a:latin typeface="Arial Black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259632" y="3939902"/>
            <a:ext cx="1614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latin typeface="Arial Black" pitchFamily="34" charset="0"/>
              </a:rPr>
              <a:t>Shared</a:t>
            </a:r>
          </a:p>
          <a:p>
            <a:r>
              <a:rPr lang="en-CA" dirty="0" smtClean="0">
                <a:latin typeface="Arial Black" pitchFamily="34" charset="0"/>
              </a:rPr>
              <a:t>Read-Write</a:t>
            </a:r>
            <a:endParaRPr lang="en-CA" dirty="0">
              <a:latin typeface="Arial Black" pitchFamily="34" charset="0"/>
            </a:endParaRPr>
          </a:p>
        </p:txBody>
      </p:sp>
      <p:pic>
        <p:nvPicPr>
          <p:cNvPr id="30" name="Picture 3" descr="C:\Users\Roshe\Desktop\index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064" y="2427734"/>
            <a:ext cx="571144" cy="459185"/>
          </a:xfrm>
          <a:prstGeom prst="rect">
            <a:avLst/>
          </a:prstGeom>
          <a:noFill/>
        </p:spPr>
      </p:pic>
      <p:pic>
        <p:nvPicPr>
          <p:cNvPr id="31" name="Picture 3" descr="C:\Users\Roshe\Desktop\index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064" y="3219822"/>
            <a:ext cx="571144" cy="459185"/>
          </a:xfrm>
          <a:prstGeom prst="rect">
            <a:avLst/>
          </a:prstGeom>
          <a:noFill/>
        </p:spPr>
      </p:pic>
      <p:sp>
        <p:nvSpPr>
          <p:cNvPr id="32" name="Multiply 31"/>
          <p:cNvSpPr/>
          <p:nvPr/>
        </p:nvSpPr>
        <p:spPr>
          <a:xfrm>
            <a:off x="539552" y="3795886"/>
            <a:ext cx="648072" cy="864096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Curved Left Arrow 32"/>
          <p:cNvSpPr/>
          <p:nvPr/>
        </p:nvSpPr>
        <p:spPr>
          <a:xfrm>
            <a:off x="4775008" y="1779662"/>
            <a:ext cx="504056" cy="1800200"/>
          </a:xfrm>
          <a:prstGeom prst="curvedLeftArrow">
            <a:avLst/>
          </a:prstGeom>
          <a:solidFill>
            <a:srgbClr val="7030A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32040" y="3363838"/>
            <a:ext cx="718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7030A0"/>
                </a:solidFill>
              </a:rPr>
              <a:t>Write</a:t>
            </a:r>
            <a:endParaRPr lang="en-CA" b="1" dirty="0">
              <a:solidFill>
                <a:srgbClr val="7030A0"/>
              </a:solidFill>
            </a:endParaRPr>
          </a:p>
        </p:txBody>
      </p:sp>
      <p:sp>
        <p:nvSpPr>
          <p:cNvPr id="36" name="Curved Left Arrow 35"/>
          <p:cNvSpPr/>
          <p:nvPr/>
        </p:nvSpPr>
        <p:spPr>
          <a:xfrm>
            <a:off x="6091542" y="1779662"/>
            <a:ext cx="504056" cy="1800200"/>
          </a:xfrm>
          <a:prstGeom prst="curvedLeftArrow">
            <a:avLst/>
          </a:prstGeom>
          <a:solidFill>
            <a:srgbClr val="7030A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248574" y="3363838"/>
            <a:ext cx="718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7030A0"/>
                </a:solidFill>
              </a:rPr>
              <a:t>Write</a:t>
            </a:r>
            <a:endParaRPr lang="en-CA" b="1" dirty="0">
              <a:solidFill>
                <a:srgbClr val="7030A0"/>
              </a:solidFill>
            </a:endParaRPr>
          </a:p>
        </p:txBody>
      </p:sp>
      <p:sp>
        <p:nvSpPr>
          <p:cNvPr id="38" name="Curved Left Arrow 37"/>
          <p:cNvSpPr/>
          <p:nvPr/>
        </p:nvSpPr>
        <p:spPr>
          <a:xfrm>
            <a:off x="8035758" y="1779662"/>
            <a:ext cx="504056" cy="1800200"/>
          </a:xfrm>
          <a:prstGeom prst="curvedLeftArrow">
            <a:avLst/>
          </a:prstGeom>
          <a:solidFill>
            <a:srgbClr val="7030A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192790" y="3363838"/>
            <a:ext cx="718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7030A0"/>
                </a:solidFill>
              </a:rPr>
              <a:t>Write</a:t>
            </a:r>
            <a:endParaRPr lang="en-CA" b="1" dirty="0">
              <a:solidFill>
                <a:srgbClr val="7030A0"/>
              </a:solidFill>
            </a:endParaRPr>
          </a:p>
        </p:txBody>
      </p:sp>
      <p:sp>
        <p:nvSpPr>
          <p:cNvPr id="40" name="Right Arrow 39"/>
          <p:cNvSpPr/>
          <p:nvPr/>
        </p:nvSpPr>
        <p:spPr>
          <a:xfrm rot="13384142">
            <a:off x="4488995" y="2476748"/>
            <a:ext cx="1937192" cy="288032"/>
          </a:xfrm>
          <a:prstGeom prst="rightArrow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1" name="Right Arrow 40"/>
          <p:cNvSpPr/>
          <p:nvPr/>
        </p:nvSpPr>
        <p:spPr>
          <a:xfrm rot="18329252">
            <a:off x="6073341" y="2568076"/>
            <a:ext cx="1984024" cy="288032"/>
          </a:xfrm>
          <a:prstGeom prst="rightArrow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2" name="TextBox 41"/>
          <p:cNvSpPr txBox="1"/>
          <p:nvPr/>
        </p:nvSpPr>
        <p:spPr>
          <a:xfrm>
            <a:off x="4788024" y="1635646"/>
            <a:ext cx="663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002060"/>
                </a:solidFill>
              </a:rPr>
              <a:t>Read</a:t>
            </a:r>
            <a:endParaRPr lang="en-CA" b="1" dirty="0">
              <a:solidFill>
                <a:srgbClr val="00206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761736" y="1923678"/>
            <a:ext cx="663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002060"/>
                </a:solidFill>
              </a:rPr>
              <a:t>Read</a:t>
            </a:r>
            <a:endParaRPr lang="en-CA" b="1" dirty="0">
              <a:solidFill>
                <a:srgbClr val="002060"/>
              </a:solidFill>
            </a:endParaRPr>
          </a:p>
        </p:txBody>
      </p:sp>
      <p:sp>
        <p:nvSpPr>
          <p:cNvPr id="44" name="Right Arrow 43"/>
          <p:cNvSpPr/>
          <p:nvPr/>
        </p:nvSpPr>
        <p:spPr>
          <a:xfrm rot="15425710">
            <a:off x="5625657" y="2231607"/>
            <a:ext cx="1156818" cy="288032"/>
          </a:xfrm>
          <a:prstGeom prst="rightArrow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5" name="TextBox 44"/>
          <p:cNvSpPr txBox="1"/>
          <p:nvPr/>
        </p:nvSpPr>
        <p:spPr>
          <a:xfrm>
            <a:off x="6228184" y="2067694"/>
            <a:ext cx="663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002060"/>
                </a:solidFill>
              </a:rPr>
              <a:t>Read</a:t>
            </a:r>
            <a:endParaRPr lang="en-CA" b="1" dirty="0">
              <a:solidFill>
                <a:srgbClr val="002060"/>
              </a:solidFill>
            </a:endParaRPr>
          </a:p>
        </p:txBody>
      </p:sp>
      <p:sp>
        <p:nvSpPr>
          <p:cNvPr id="46" name="Right Arrow 45"/>
          <p:cNvSpPr/>
          <p:nvPr/>
        </p:nvSpPr>
        <p:spPr>
          <a:xfrm rot="2624714">
            <a:off x="4209417" y="2696265"/>
            <a:ext cx="2336558" cy="288032"/>
          </a:xfrm>
          <a:prstGeom prst="rightArrow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7" name="TextBox 46"/>
          <p:cNvSpPr txBox="1"/>
          <p:nvPr/>
        </p:nvSpPr>
        <p:spPr>
          <a:xfrm>
            <a:off x="5140416" y="3217370"/>
            <a:ext cx="718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FF0000"/>
                </a:solidFill>
              </a:rPr>
              <a:t>Write</a:t>
            </a:r>
            <a:endParaRPr lang="en-CA" b="1" dirty="0">
              <a:solidFill>
                <a:srgbClr val="FF0000"/>
              </a:solidFill>
            </a:endParaRPr>
          </a:p>
        </p:txBody>
      </p:sp>
      <p:sp>
        <p:nvSpPr>
          <p:cNvPr id="48" name="Right Arrow 47"/>
          <p:cNvSpPr/>
          <p:nvPr/>
        </p:nvSpPr>
        <p:spPr>
          <a:xfrm rot="4601001">
            <a:off x="5412981" y="2311405"/>
            <a:ext cx="1172690" cy="288032"/>
          </a:xfrm>
          <a:prstGeom prst="rightArrow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9" name="TextBox 48"/>
          <p:cNvSpPr txBox="1"/>
          <p:nvPr/>
        </p:nvSpPr>
        <p:spPr>
          <a:xfrm>
            <a:off x="5220072" y="2067694"/>
            <a:ext cx="718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FF0000"/>
                </a:solidFill>
              </a:rPr>
              <a:t>Write</a:t>
            </a:r>
            <a:endParaRPr lang="en-CA" b="1" dirty="0">
              <a:solidFill>
                <a:srgbClr val="FF0000"/>
              </a:solidFill>
            </a:endParaRPr>
          </a:p>
        </p:txBody>
      </p:sp>
      <p:sp>
        <p:nvSpPr>
          <p:cNvPr id="50" name="Right Arrow 49"/>
          <p:cNvSpPr/>
          <p:nvPr/>
        </p:nvSpPr>
        <p:spPr>
          <a:xfrm rot="7501438">
            <a:off x="6046468" y="2719503"/>
            <a:ext cx="2318477" cy="288032"/>
          </a:xfrm>
          <a:prstGeom prst="rightArrow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1" name="TextBox 50"/>
          <p:cNvSpPr txBox="1"/>
          <p:nvPr/>
        </p:nvSpPr>
        <p:spPr>
          <a:xfrm>
            <a:off x="6876256" y="3250742"/>
            <a:ext cx="718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FF0000"/>
                </a:solidFill>
              </a:rPr>
              <a:t>Write</a:t>
            </a:r>
            <a:endParaRPr lang="en-CA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02221E-6 L 0.1868 0.09346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" y="47"/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043E-7 L 0.18906 0.08421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" y="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0" grpId="1" animBg="1"/>
      <p:bldP spid="11" grpId="0"/>
      <p:bldP spid="12" grpId="0" animBg="1"/>
      <p:bldP spid="12" grpId="1" animBg="1"/>
      <p:bldP spid="14" grpId="0"/>
      <p:bldP spid="15" grpId="0" animBg="1"/>
      <p:bldP spid="15" grpId="1" animBg="1"/>
      <p:bldP spid="17" grpId="0"/>
      <p:bldP spid="18" grpId="0" animBg="1"/>
      <p:bldP spid="18" grpId="1" animBg="1"/>
      <p:bldP spid="19" grpId="0"/>
      <p:bldP spid="19" grpId="1"/>
      <p:bldP spid="20" grpId="0"/>
      <p:bldP spid="23" grpId="0" animBg="1"/>
      <p:bldP spid="23" grpId="1" animBg="1"/>
      <p:bldP spid="24" grpId="0"/>
      <p:bldP spid="24" grpId="1"/>
      <p:bldP spid="25" grpId="0" animBg="1"/>
      <p:bldP spid="25" grpId="1" animBg="1"/>
      <p:bldP spid="26" grpId="0"/>
      <p:bldP spid="26" grpId="1"/>
      <p:bldP spid="27" grpId="0"/>
      <p:bldP spid="28" grpId="0"/>
      <p:bldP spid="29" grpId="0"/>
      <p:bldP spid="32" grpId="0" animBg="1"/>
      <p:bldP spid="33" grpId="0" animBg="1"/>
      <p:bldP spid="33" grpId="1" animBg="1"/>
      <p:bldP spid="35" grpId="0"/>
      <p:bldP spid="35" grpId="1"/>
      <p:bldP spid="36" grpId="0" animBg="1"/>
      <p:bldP spid="36" grpId="1" animBg="1"/>
      <p:bldP spid="37" grpId="0"/>
      <p:bldP spid="37" grpId="1"/>
      <p:bldP spid="38" grpId="0" animBg="1"/>
      <p:bldP spid="38" grpId="1" animBg="1"/>
      <p:bldP spid="39" grpId="0"/>
      <p:bldP spid="39" grpId="1"/>
      <p:bldP spid="40" grpId="0" animBg="1"/>
      <p:bldP spid="41" grpId="0" animBg="1"/>
      <p:bldP spid="42" grpId="0"/>
      <p:bldP spid="43" grpId="0"/>
      <p:bldP spid="44" grpId="0" animBg="1"/>
      <p:bldP spid="45" grpId="0"/>
      <p:bldP spid="46" grpId="0" animBg="1"/>
      <p:bldP spid="47" grpId="0"/>
      <p:bldP spid="48" grpId="0" animBg="1"/>
      <p:bldP spid="49" grpId="0"/>
      <p:bldP spid="50" grpId="0" animBg="1"/>
      <p:bldP spid="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Heterogeneous Computing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Use of different kinds of processing cores for higher efficiency</a:t>
            </a:r>
          </a:p>
          <a:p>
            <a:pPr lvl="1"/>
            <a:r>
              <a:rPr lang="en-CA" dirty="0" smtClean="0"/>
              <a:t>From high-performance to low-power embedded systems</a:t>
            </a:r>
          </a:p>
          <a:p>
            <a:r>
              <a:rPr lang="en-CA" dirty="0" smtClean="0"/>
              <a:t>High-performance computing style</a:t>
            </a:r>
          </a:p>
          <a:p>
            <a:pPr lvl="1"/>
            <a:r>
              <a:rPr lang="en-CA" dirty="0" smtClean="0"/>
              <a:t>Serial workloads run on multiple out-of-order fast cores</a:t>
            </a:r>
          </a:p>
          <a:p>
            <a:pPr lvl="2"/>
            <a:r>
              <a:rPr lang="en-CA" dirty="0" smtClean="0"/>
              <a:t>Traditional CPUs</a:t>
            </a:r>
          </a:p>
          <a:p>
            <a:pPr lvl="1"/>
            <a:r>
              <a:rPr lang="en-CA" dirty="0" smtClean="0"/>
              <a:t>Parallel workloads run on many in-order slow cores</a:t>
            </a:r>
          </a:p>
          <a:p>
            <a:pPr lvl="2"/>
            <a:r>
              <a:rPr lang="en-CA" dirty="0" smtClean="0"/>
              <a:t>Accelerators: GPUs, FPGAs, </a:t>
            </a:r>
            <a:r>
              <a:rPr lang="en-CA" dirty="0" err="1" smtClean="0"/>
              <a:t>XeonPhi</a:t>
            </a:r>
            <a:r>
              <a:rPr lang="en-CA" dirty="0" smtClean="0"/>
              <a:t>, etc. 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0995-B4CE-4271-A588-D099D60266EA}" type="slidenum">
              <a:rPr lang="en-CA" smtClean="0"/>
              <a:pPr/>
              <a:t>2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Chapter 6: Enhancing cache Directive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Shared Read-Write SMC is very common in CUDA applications:</a:t>
            </a:r>
          </a:p>
          <a:p>
            <a:pPr lvl="1"/>
            <a:r>
              <a:rPr lang="en-CA" dirty="0" smtClean="0"/>
              <a:t>E.g. Reduction, Pathfinder, Hotspot, Dyadic Convolution</a:t>
            </a:r>
          </a:p>
          <a:p>
            <a:r>
              <a:rPr lang="en-CA" dirty="0" smtClean="0"/>
              <a:t>We proposed </a:t>
            </a:r>
            <a:r>
              <a:rPr lang="en-CA" dirty="0" err="1" smtClean="0"/>
              <a:t>fcw</a:t>
            </a:r>
            <a:r>
              <a:rPr lang="en-CA" dirty="0" smtClean="0"/>
              <a:t> directive to address this limitation</a:t>
            </a:r>
          </a:p>
          <a:p>
            <a:pPr lvl="1"/>
            <a:r>
              <a:rPr lang="en-CA" dirty="0" smtClean="0"/>
              <a:t>Shared Read-Write SMC in </a:t>
            </a:r>
            <a:r>
              <a:rPr lang="en-CA" dirty="0" err="1" smtClean="0"/>
              <a:t>OpenACC</a:t>
            </a:r>
            <a:endParaRPr lang="en-CA" dirty="0" smtClean="0"/>
          </a:p>
          <a:p>
            <a:pPr lvl="1"/>
            <a:r>
              <a:rPr lang="en-CA" dirty="0" smtClean="0"/>
              <a:t>Notation is similar to cache directive</a:t>
            </a:r>
          </a:p>
          <a:p>
            <a:pPr lvl="1"/>
            <a:r>
              <a:rPr lang="en-CA" dirty="0" smtClean="0"/>
              <a:t>Introduces an inter-iteration communication model for sharing intermediate results</a:t>
            </a:r>
          </a:p>
          <a:p>
            <a:r>
              <a:rPr lang="en-CA" dirty="0" smtClean="0"/>
              <a:t>Evaluated under six test-cases:</a:t>
            </a:r>
          </a:p>
          <a:p>
            <a:pPr lvl="1"/>
            <a:r>
              <a:rPr lang="en-CA" dirty="0" smtClean="0"/>
              <a:t>Runtime improvement over baseline </a:t>
            </a:r>
            <a:r>
              <a:rPr lang="en-CA" dirty="0" err="1" smtClean="0"/>
              <a:t>OpenACC</a:t>
            </a:r>
            <a:r>
              <a:rPr lang="en-CA" dirty="0" smtClean="0"/>
              <a:t>, at a lower development effort than CUDA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0995-B4CE-4271-A588-D099D60266EA}" type="slidenum">
              <a:rPr lang="en-CA" smtClean="0"/>
              <a:pPr/>
              <a:t>20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This Dissertation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0995-B4CE-4271-A588-D099D60266EA}" type="slidenum">
              <a:rPr lang="en-CA" smtClean="0"/>
              <a:pPr/>
              <a:t>21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4644570" y="4443958"/>
            <a:ext cx="2232248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Performance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12322" y="4443958"/>
            <a:ext cx="2232248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Productivity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12322" y="3795886"/>
            <a:ext cx="4464496" cy="6480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Compare high-level &amp; low-level</a:t>
            </a:r>
          </a:p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programming models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12322" y="3003798"/>
            <a:ext cx="4464496" cy="7920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IPMACC </a:t>
            </a:r>
            <a:r>
              <a:rPr lang="en-CA" sz="1600" dirty="0" err="1" smtClean="0">
                <a:solidFill>
                  <a:schemeClr val="tx1"/>
                </a:solidFill>
              </a:rPr>
              <a:t>OpenACC</a:t>
            </a:r>
            <a:r>
              <a:rPr lang="en-CA" sz="1600" dirty="0" smtClean="0">
                <a:solidFill>
                  <a:schemeClr val="tx1"/>
                </a:solidFill>
              </a:rPr>
              <a:t> Compiler</a:t>
            </a:r>
          </a:p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(</a:t>
            </a:r>
            <a:r>
              <a:rPr lang="en-CA" sz="1600" dirty="0" err="1" smtClean="0">
                <a:solidFill>
                  <a:schemeClr val="tx1"/>
                </a:solidFill>
              </a:rPr>
              <a:t>microbenchmarking</a:t>
            </a:r>
            <a:r>
              <a:rPr lang="en-CA" sz="1600" dirty="0" smtClean="0">
                <a:solidFill>
                  <a:schemeClr val="tx1"/>
                </a:solidFill>
              </a:rPr>
              <a:t> to tune the compiler)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12322" y="2211710"/>
            <a:ext cx="4464496" cy="7920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Major performance bottleneck in</a:t>
            </a:r>
          </a:p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high-level accelerator programming: SMC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80474" y="1851670"/>
            <a:ext cx="3096344" cy="3600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err="1" smtClean="0">
                <a:solidFill>
                  <a:schemeClr val="tx1"/>
                </a:solidFill>
              </a:rPr>
              <a:t>OpenACC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2322" y="1851670"/>
            <a:ext cx="1224136" cy="360040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CUDA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80474" y="1347614"/>
            <a:ext cx="30963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Implementing cache directive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80474" y="843558"/>
            <a:ext cx="30963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Enhancing cache Directive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12322" y="843558"/>
            <a:ext cx="1224136" cy="864096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TELEPORT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16" name="Left Brace 15"/>
          <p:cNvSpPr/>
          <p:nvPr/>
        </p:nvSpPr>
        <p:spPr>
          <a:xfrm>
            <a:off x="1836258" y="843558"/>
            <a:ext cx="288032" cy="792088"/>
          </a:xfrm>
          <a:prstGeom prst="leftBrac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TextBox 16"/>
          <p:cNvSpPr txBox="1"/>
          <p:nvPr/>
        </p:nvSpPr>
        <p:spPr>
          <a:xfrm>
            <a:off x="723753" y="915566"/>
            <a:ext cx="10722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 smtClean="0"/>
              <a:t>Proposed</a:t>
            </a:r>
          </a:p>
          <a:p>
            <a:pPr algn="r"/>
            <a:r>
              <a:rPr lang="en-CA" dirty="0" smtClean="0"/>
              <a:t>Solutions</a:t>
            </a:r>
            <a:endParaRPr lang="en-CA" dirty="0"/>
          </a:p>
        </p:txBody>
      </p:sp>
      <p:sp>
        <p:nvSpPr>
          <p:cNvPr id="18" name="Left Brace 17"/>
          <p:cNvSpPr/>
          <p:nvPr/>
        </p:nvSpPr>
        <p:spPr>
          <a:xfrm>
            <a:off x="1836258" y="4443958"/>
            <a:ext cx="288032" cy="432048"/>
          </a:xfrm>
          <a:prstGeom prst="leftBrac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/>
          <p:nvPr/>
        </p:nvSpPr>
        <p:spPr>
          <a:xfrm>
            <a:off x="889587" y="4470389"/>
            <a:ext cx="874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 smtClean="0"/>
              <a:t>Criteria</a:t>
            </a:r>
            <a:endParaRPr lang="en-CA" dirty="0"/>
          </a:p>
        </p:txBody>
      </p:sp>
      <p:sp>
        <p:nvSpPr>
          <p:cNvPr id="20" name="Left Brace 19"/>
          <p:cNvSpPr/>
          <p:nvPr/>
        </p:nvSpPr>
        <p:spPr>
          <a:xfrm>
            <a:off x="1836258" y="3832170"/>
            <a:ext cx="288032" cy="539779"/>
          </a:xfrm>
          <a:prstGeom prst="leftBrac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TextBox 20"/>
          <p:cNvSpPr txBox="1"/>
          <p:nvPr/>
        </p:nvSpPr>
        <p:spPr>
          <a:xfrm>
            <a:off x="674400" y="3910874"/>
            <a:ext cx="10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 smtClean="0"/>
              <a:t>Approach</a:t>
            </a:r>
            <a:endParaRPr lang="en-CA" dirty="0"/>
          </a:p>
        </p:txBody>
      </p:sp>
      <p:sp>
        <p:nvSpPr>
          <p:cNvPr id="22" name="Left Brace 21"/>
          <p:cNvSpPr/>
          <p:nvPr/>
        </p:nvSpPr>
        <p:spPr>
          <a:xfrm>
            <a:off x="1836258" y="3011055"/>
            <a:ext cx="288032" cy="720080"/>
          </a:xfrm>
          <a:prstGeom prst="leftBrac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TextBox 22"/>
          <p:cNvSpPr txBox="1"/>
          <p:nvPr/>
        </p:nvSpPr>
        <p:spPr>
          <a:xfrm>
            <a:off x="323528" y="3169585"/>
            <a:ext cx="1474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 smtClean="0"/>
              <a:t>Infrastructure</a:t>
            </a:r>
            <a:endParaRPr lang="en-CA" dirty="0"/>
          </a:p>
        </p:txBody>
      </p:sp>
      <p:sp>
        <p:nvSpPr>
          <p:cNvPr id="24" name="Left Brace 23"/>
          <p:cNvSpPr/>
          <p:nvPr/>
        </p:nvSpPr>
        <p:spPr>
          <a:xfrm>
            <a:off x="1836258" y="2283718"/>
            <a:ext cx="288032" cy="648072"/>
          </a:xfrm>
          <a:prstGeom prst="leftBrac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TextBox 24"/>
          <p:cNvSpPr txBox="1"/>
          <p:nvPr/>
        </p:nvSpPr>
        <p:spPr>
          <a:xfrm>
            <a:off x="468106" y="2399830"/>
            <a:ext cx="1327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 smtClean="0"/>
              <a:t>Observation</a:t>
            </a:r>
            <a:endParaRPr lang="en-CA" dirty="0"/>
          </a:p>
        </p:txBody>
      </p:sp>
      <p:cxnSp>
        <p:nvCxnSpPr>
          <p:cNvPr id="27" name="Straight Arrow Connector 26"/>
          <p:cNvCxnSpPr>
            <a:stCxn id="12" idx="0"/>
            <a:endCxn id="15" idx="2"/>
          </p:cNvCxnSpPr>
          <p:nvPr/>
        </p:nvCxnSpPr>
        <p:spPr>
          <a:xfrm flipV="1">
            <a:off x="3024390" y="1707654"/>
            <a:ext cx="0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5364650" y="1707654"/>
            <a:ext cx="0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364650" y="1203598"/>
            <a:ext cx="0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2339752" y="771550"/>
            <a:ext cx="1440160" cy="1008112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3" name="Straight Arrow Connector 42"/>
          <p:cNvCxnSpPr>
            <a:stCxn id="34" idx="6"/>
          </p:cNvCxnSpPr>
          <p:nvPr/>
        </p:nvCxnSpPr>
        <p:spPr>
          <a:xfrm flipV="1">
            <a:off x="3779912" y="794450"/>
            <a:ext cx="3672408" cy="481156"/>
          </a:xfrm>
          <a:prstGeom prst="straightConnector1">
            <a:avLst/>
          </a:prstGeom>
          <a:ln w="28575"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452320" y="627534"/>
            <a:ext cx="1101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Chapter 7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Chapter 7:  TELEPORT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Idea:</a:t>
            </a:r>
          </a:p>
          <a:p>
            <a:pPr lvl="1"/>
            <a:r>
              <a:rPr lang="en-US" dirty="0" smtClean="0"/>
              <a:t>Identify data with sharing opportunities in CUDA kernels</a:t>
            </a:r>
          </a:p>
          <a:p>
            <a:pPr lvl="1"/>
            <a:r>
              <a:rPr lang="en-US" dirty="0" smtClean="0"/>
              <a:t>Fetch the data “automatically” to shared memory</a:t>
            </a:r>
          </a:p>
          <a:p>
            <a:r>
              <a:rPr lang="en-CA" dirty="0" smtClean="0"/>
              <a:t>Advantages:</a:t>
            </a:r>
          </a:p>
          <a:p>
            <a:pPr lvl="1"/>
            <a:r>
              <a:rPr lang="en-US" dirty="0" smtClean="0"/>
              <a:t>No extra development effort</a:t>
            </a:r>
          </a:p>
          <a:p>
            <a:pPr lvl="1"/>
            <a:r>
              <a:rPr lang="en-US" dirty="0" smtClean="0"/>
              <a:t>No extra instruction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0995-B4CE-4271-A588-D099D60266EA}" type="slidenum">
              <a:rPr lang="en-CA" smtClean="0"/>
              <a:pPr/>
              <a:t>22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Chapter 7:  TELEPORT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0042" y="791494"/>
            <a:ext cx="3601879" cy="4271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1154430" y="2674620"/>
            <a:ext cx="822960" cy="25146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sp>
        <p:nvSpPr>
          <p:cNvPr id="9" name="Rectangle 8"/>
          <p:cNvSpPr/>
          <p:nvPr/>
        </p:nvSpPr>
        <p:spPr>
          <a:xfrm>
            <a:off x="731520" y="2880360"/>
            <a:ext cx="822960" cy="25146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/>
        </p:nvSpPr>
        <p:spPr>
          <a:xfrm>
            <a:off x="2354580" y="2880360"/>
            <a:ext cx="822960" cy="25146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845820" y="3451860"/>
            <a:ext cx="822960" cy="25146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sp>
        <p:nvSpPr>
          <p:cNvPr id="13" name="Rectangle 12"/>
          <p:cNvSpPr/>
          <p:nvPr/>
        </p:nvSpPr>
        <p:spPr>
          <a:xfrm>
            <a:off x="1280160" y="3657600"/>
            <a:ext cx="605790" cy="2400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cxnSp>
        <p:nvCxnSpPr>
          <p:cNvPr id="20" name="Straight Arrow Connector 19"/>
          <p:cNvCxnSpPr>
            <a:stCxn id="8" idx="3"/>
          </p:cNvCxnSpPr>
          <p:nvPr/>
        </p:nvCxnSpPr>
        <p:spPr>
          <a:xfrm flipV="1">
            <a:off x="1977390" y="2067694"/>
            <a:ext cx="3314690" cy="7326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" idx="3"/>
          </p:cNvCxnSpPr>
          <p:nvPr/>
        </p:nvCxnSpPr>
        <p:spPr>
          <a:xfrm flipV="1">
            <a:off x="1554480" y="2067694"/>
            <a:ext cx="3737600" cy="9383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0" idx="3"/>
          </p:cNvCxnSpPr>
          <p:nvPr/>
        </p:nvCxnSpPr>
        <p:spPr>
          <a:xfrm flipV="1">
            <a:off x="3177540" y="2067694"/>
            <a:ext cx="2114540" cy="9383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1" idx="3"/>
          </p:cNvCxnSpPr>
          <p:nvPr/>
        </p:nvCxnSpPr>
        <p:spPr>
          <a:xfrm flipV="1">
            <a:off x="1668780" y="3219822"/>
            <a:ext cx="3623300" cy="35776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3" idx="3"/>
          </p:cNvCxnSpPr>
          <p:nvPr/>
        </p:nvCxnSpPr>
        <p:spPr>
          <a:xfrm flipV="1">
            <a:off x="1885950" y="2067694"/>
            <a:ext cx="3406130" cy="170992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186288" y="3265089"/>
            <a:ext cx="628650" cy="25146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1814938" y="2715766"/>
            <a:ext cx="3477142" cy="68751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413443" y="1864861"/>
            <a:ext cx="447479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CA" dirty="0" err="1" smtClean="0">
                <a:solidFill>
                  <a:srgbClr val="0070C0"/>
                </a:solidFill>
                <a:latin typeface="Comic Sans MS" pitchFamily="66" charset="0"/>
              </a:rPr>
              <a:t>tid</a:t>
            </a:r>
            <a:endParaRPr lang="en-CA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413443" y="2492295"/>
            <a:ext cx="203421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CA" dirty="0" err="1" smtClean="0">
                <a:solidFill>
                  <a:srgbClr val="0070C0"/>
                </a:solidFill>
                <a:latin typeface="Comic Sans MS" pitchFamily="66" charset="0"/>
              </a:rPr>
              <a:t>i</a:t>
            </a:r>
            <a:endParaRPr lang="en-CA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413443" y="3017589"/>
            <a:ext cx="339276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Comic Sans MS" pitchFamily="66" charset="0"/>
              </a:rPr>
              <a:t>id</a:t>
            </a:r>
            <a:endParaRPr lang="en-CA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9" name="Left Brace 38"/>
          <p:cNvSpPr/>
          <p:nvPr/>
        </p:nvSpPr>
        <p:spPr>
          <a:xfrm>
            <a:off x="5967919" y="1704354"/>
            <a:ext cx="116732" cy="656618"/>
          </a:xfrm>
          <a:prstGeom prst="leftBrac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sp>
        <p:nvSpPr>
          <p:cNvPr id="40" name="TextBox 39"/>
          <p:cNvSpPr txBox="1"/>
          <p:nvPr/>
        </p:nvSpPr>
        <p:spPr>
          <a:xfrm>
            <a:off x="6143018" y="1689763"/>
            <a:ext cx="2443618" cy="623248"/>
          </a:xfrm>
          <a:prstGeom prst="rect">
            <a:avLst/>
          </a:prstGeom>
          <a:noFill/>
          <a:ln>
            <a:noFill/>
          </a:ln>
        </p:spPr>
        <p:txBody>
          <a:bodyPr wrap="none" lIns="68580" tIns="34290" rIns="68580" bIns="34290" rtlCol="0">
            <a:spAutoFit/>
          </a:bodyPr>
          <a:lstStyle/>
          <a:p>
            <a:r>
              <a:rPr lang="en-CA" dirty="0" err="1" smtClean="0">
                <a:solidFill>
                  <a:srgbClr val="00B050"/>
                </a:solidFill>
                <a:latin typeface="Comic Sans MS" pitchFamily="66" charset="0"/>
              </a:rPr>
              <a:t>blockDim</a:t>
            </a:r>
            <a:r>
              <a:rPr lang="en-CA" dirty="0" smtClean="0">
                <a:solidFill>
                  <a:srgbClr val="00B050"/>
                </a:solidFill>
                <a:latin typeface="Comic Sans MS" pitchFamily="66" charset="0"/>
              </a:rPr>
              <a:t>, </a:t>
            </a:r>
            <a:r>
              <a:rPr lang="en-CA" dirty="0" err="1" smtClean="0">
                <a:solidFill>
                  <a:srgbClr val="00B050"/>
                </a:solidFill>
                <a:latin typeface="Comic Sans MS" pitchFamily="66" charset="0"/>
              </a:rPr>
              <a:t>threadIdx</a:t>
            </a:r>
            <a:r>
              <a:rPr lang="en-CA" dirty="0" smtClean="0">
                <a:solidFill>
                  <a:srgbClr val="00B050"/>
                </a:solidFill>
                <a:latin typeface="Comic Sans MS" pitchFamily="66" charset="0"/>
              </a:rPr>
              <a:t>,</a:t>
            </a:r>
          </a:p>
          <a:p>
            <a:r>
              <a:rPr lang="en-CA" dirty="0" err="1" smtClean="0">
                <a:solidFill>
                  <a:srgbClr val="00B050"/>
                </a:solidFill>
                <a:latin typeface="Comic Sans MS" pitchFamily="66" charset="0"/>
              </a:rPr>
              <a:t>blockIdx</a:t>
            </a:r>
            <a:r>
              <a:rPr lang="en-CA" dirty="0" smtClean="0">
                <a:solidFill>
                  <a:srgbClr val="00B050"/>
                </a:solidFill>
                <a:latin typeface="Comic Sans MS" pitchFamily="66" charset="0"/>
              </a:rPr>
              <a:t>,</a:t>
            </a:r>
            <a:endParaRPr lang="en-CA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019107" y="2506886"/>
            <a:ext cx="3123291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Comic Sans MS" pitchFamily="66" charset="0"/>
              </a:rPr>
              <a:t>Depends on an induction </a:t>
            </a:r>
            <a:r>
              <a:rPr lang="en-CA" dirty="0" err="1" smtClean="0">
                <a:solidFill>
                  <a:srgbClr val="FF0000"/>
                </a:solidFill>
                <a:latin typeface="Comic Sans MS" pitchFamily="66" charset="0"/>
              </a:rPr>
              <a:t>var</a:t>
            </a:r>
            <a:endParaRPr lang="en-CA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019106" y="2988406"/>
            <a:ext cx="1843293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Comic Sans MS" pitchFamily="66" charset="0"/>
              </a:rPr>
              <a:t>Data dependent</a:t>
            </a:r>
            <a:endParaRPr lang="en-CA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968885" y="4494179"/>
            <a:ext cx="4508927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CA" sz="2100" dirty="0" smtClean="0"/>
              <a:t>Kernel&lt;&lt;&lt; NTB, </a:t>
            </a:r>
            <a:r>
              <a:rPr lang="en-CA" sz="2100" dirty="0" err="1" smtClean="0"/>
              <a:t>blockDim</a:t>
            </a:r>
            <a:r>
              <a:rPr lang="en-CA" sz="2100" dirty="0" smtClean="0"/>
              <a:t> &gt;&gt;&gt; ( &lt;</a:t>
            </a:r>
            <a:r>
              <a:rPr lang="en-CA" sz="2100" dirty="0" err="1" smtClean="0"/>
              <a:t>args</a:t>
            </a:r>
            <a:r>
              <a:rPr lang="en-CA" sz="2100" dirty="0" smtClean="0"/>
              <a:t>&gt; );</a:t>
            </a:r>
            <a:endParaRPr lang="en-CA" sz="2100" dirty="0"/>
          </a:p>
        </p:txBody>
      </p:sp>
      <p:sp>
        <p:nvSpPr>
          <p:cNvPr id="50" name="Oval 49"/>
          <p:cNvSpPr/>
          <p:nvPr/>
        </p:nvSpPr>
        <p:spPr>
          <a:xfrm>
            <a:off x="321013" y="787940"/>
            <a:ext cx="685800" cy="51070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cxnSp>
        <p:nvCxnSpPr>
          <p:cNvPr id="52" name="Straight Arrow Connector 51"/>
          <p:cNvCxnSpPr>
            <a:stCxn id="50" idx="5"/>
            <a:endCxn id="43" idx="1"/>
          </p:cNvCxnSpPr>
          <p:nvPr/>
        </p:nvCxnSpPr>
        <p:spPr>
          <a:xfrm>
            <a:off x="906380" y="1223851"/>
            <a:ext cx="3062505" cy="346653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5910943" y="1470196"/>
            <a:ext cx="1426029" cy="65314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CA" b="1" dirty="0" smtClean="0">
                <a:solidFill>
                  <a:srgbClr val="FF0000"/>
                </a:solidFill>
              </a:rPr>
              <a:t>Constant</a:t>
            </a:r>
          </a:p>
          <a:p>
            <a:pPr algn="ctr"/>
            <a:endParaRPr lang="en-CA" b="1" dirty="0" smtClean="0">
              <a:solidFill>
                <a:srgbClr val="FF0000"/>
              </a:solidFill>
            </a:endParaRPr>
          </a:p>
          <a:p>
            <a:pPr algn="ctr"/>
            <a:endParaRPr lang="en-CA" b="1" dirty="0" smtClean="0">
              <a:solidFill>
                <a:srgbClr val="FF0000"/>
              </a:solidFill>
            </a:endParaRPr>
          </a:p>
          <a:p>
            <a:pPr algn="ctr"/>
            <a:endParaRPr lang="en-CA" b="1" dirty="0" smtClean="0">
              <a:solidFill>
                <a:srgbClr val="FF0000"/>
              </a:solidFill>
            </a:endParaRPr>
          </a:p>
          <a:p>
            <a:pPr algn="ctr"/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7173686" y="1470196"/>
            <a:ext cx="1426029" cy="65314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 dirty="0" smtClean="0">
              <a:solidFill>
                <a:srgbClr val="FF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466377" y="827938"/>
            <a:ext cx="1678473" cy="62324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CA" b="1" dirty="0" smtClean="0">
                <a:solidFill>
                  <a:srgbClr val="FF0000"/>
                </a:solidFill>
              </a:rPr>
              <a:t>Min = 0</a:t>
            </a:r>
          </a:p>
          <a:p>
            <a:r>
              <a:rPr lang="en-CA" b="1" dirty="0" smtClean="0">
                <a:solidFill>
                  <a:srgbClr val="FF0000"/>
                </a:solidFill>
              </a:rPr>
              <a:t>Max = </a:t>
            </a:r>
            <a:r>
              <a:rPr lang="en-CA" b="1" dirty="0" err="1" smtClean="0">
                <a:solidFill>
                  <a:srgbClr val="FF0000"/>
                </a:solidFill>
              </a:rPr>
              <a:t>blockDim</a:t>
            </a:r>
            <a:endParaRPr lang="en-CA" b="1" dirty="0">
              <a:solidFill>
                <a:srgbClr val="FF0000"/>
              </a:solidFill>
            </a:endParaRPr>
          </a:p>
        </p:txBody>
      </p:sp>
      <p:sp>
        <p:nvSpPr>
          <p:cNvPr id="60" name="Oval 59"/>
          <p:cNvSpPr/>
          <p:nvPr/>
        </p:nvSpPr>
        <p:spPr>
          <a:xfrm>
            <a:off x="5998029" y="1905625"/>
            <a:ext cx="1426029" cy="65314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 dirty="0" smtClean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920606" y="2569653"/>
            <a:ext cx="1869695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CA" b="1" dirty="0" smtClean="0">
                <a:solidFill>
                  <a:srgbClr val="FF0000"/>
                </a:solidFill>
              </a:rPr>
              <a:t>Known at runtime</a:t>
            </a:r>
            <a:endParaRPr lang="en-CA" b="1" dirty="0">
              <a:solidFill>
                <a:srgbClr val="FF0000"/>
              </a:solidFill>
            </a:endParaRPr>
          </a:p>
        </p:txBody>
      </p:sp>
      <p:sp>
        <p:nvSpPr>
          <p:cNvPr id="62" name="Right Arrow 61"/>
          <p:cNvSpPr/>
          <p:nvPr/>
        </p:nvSpPr>
        <p:spPr>
          <a:xfrm rot="16200000">
            <a:off x="5413444" y="1252017"/>
            <a:ext cx="583659" cy="6128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sp>
        <p:nvSpPr>
          <p:cNvPr id="63" name="TextBox 62"/>
          <p:cNvSpPr txBox="1"/>
          <p:nvPr/>
        </p:nvSpPr>
        <p:spPr>
          <a:xfrm>
            <a:off x="4404563" y="653767"/>
            <a:ext cx="2553455" cy="71558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/>
            <a:r>
              <a:rPr lang="en-CA" sz="2100" b="1" dirty="0" err="1" smtClean="0">
                <a:solidFill>
                  <a:srgbClr val="FF0000"/>
                </a:solidFill>
              </a:rPr>
              <a:t>tid</a:t>
            </a:r>
            <a:r>
              <a:rPr lang="en-CA" sz="2100" b="1" dirty="0" smtClean="0">
                <a:solidFill>
                  <a:srgbClr val="FF0000"/>
                </a:solidFill>
              </a:rPr>
              <a:t> </a:t>
            </a:r>
            <a:r>
              <a:rPr lang="en-CA" sz="2100" b="1" u="sng" dirty="0" smtClean="0">
                <a:solidFill>
                  <a:srgbClr val="FF0000"/>
                </a:solidFill>
              </a:rPr>
              <a:t>range</a:t>
            </a:r>
            <a:r>
              <a:rPr lang="en-CA" sz="2100" b="1" dirty="0" smtClean="0">
                <a:solidFill>
                  <a:srgbClr val="FF0000"/>
                </a:solidFill>
              </a:rPr>
              <a:t> is a function</a:t>
            </a:r>
          </a:p>
          <a:p>
            <a:pPr algn="ctr"/>
            <a:r>
              <a:rPr lang="en-CA" sz="2100" b="1" dirty="0" smtClean="0">
                <a:solidFill>
                  <a:srgbClr val="FF0000"/>
                </a:solidFill>
              </a:rPr>
              <a:t>of </a:t>
            </a:r>
            <a:r>
              <a:rPr lang="en-CA" sz="2100" b="1" dirty="0" err="1" smtClean="0">
                <a:solidFill>
                  <a:srgbClr val="FF0000"/>
                </a:solidFill>
              </a:rPr>
              <a:t>blockIdx</a:t>
            </a:r>
            <a:endParaRPr lang="en-CA" sz="21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3" grpId="0" animBg="1"/>
      <p:bldP spid="13" grpId="1" animBg="1"/>
      <p:bldP spid="33" grpId="0" animBg="1"/>
      <p:bldP spid="33" grpId="1" animBg="1"/>
      <p:bldP spid="36" grpId="0"/>
      <p:bldP spid="37" grpId="0"/>
      <p:bldP spid="37" grpId="1"/>
      <p:bldP spid="38" grpId="0"/>
      <p:bldP spid="38" grpId="1"/>
      <p:bldP spid="39" grpId="0" animBg="1"/>
      <p:bldP spid="40" grpId="0"/>
      <p:bldP spid="41" grpId="0"/>
      <p:bldP spid="41" grpId="1"/>
      <p:bldP spid="42" grpId="0"/>
      <p:bldP spid="42" grpId="1"/>
      <p:bldP spid="43" grpId="0"/>
      <p:bldP spid="50" grpId="0" animBg="1"/>
      <p:bldP spid="57" grpId="0" animBg="1"/>
      <p:bldP spid="57" grpId="1" animBg="1"/>
      <p:bldP spid="58" grpId="0" animBg="1"/>
      <p:bldP spid="58" grpId="1" animBg="1"/>
      <p:bldP spid="59" grpId="0"/>
      <p:bldP spid="59" grpId="1"/>
      <p:bldP spid="60" grpId="0" animBg="1"/>
      <p:bldP spid="60" grpId="1" animBg="1"/>
      <p:bldP spid="61" grpId="0"/>
      <p:bldP spid="61" grpId="1"/>
      <p:bldP spid="62" grpId="0" animBg="1"/>
      <p:bldP spid="62" grpId="1" animBg="1"/>
      <p:bldP spid="63" grpId="0"/>
      <p:bldP spid="63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Chapter 7:  TELEPORT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0042" y="791494"/>
            <a:ext cx="3601879" cy="4271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1154430" y="2674620"/>
            <a:ext cx="822960" cy="25146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sp>
        <p:nvSpPr>
          <p:cNvPr id="9" name="Rectangle 8"/>
          <p:cNvSpPr/>
          <p:nvPr/>
        </p:nvSpPr>
        <p:spPr>
          <a:xfrm>
            <a:off x="731520" y="2880360"/>
            <a:ext cx="822960" cy="25146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/>
        </p:nvSpPr>
        <p:spPr>
          <a:xfrm>
            <a:off x="2354580" y="2880360"/>
            <a:ext cx="822960" cy="25146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sp>
        <p:nvSpPr>
          <p:cNvPr id="13" name="Rectangle 12"/>
          <p:cNvSpPr/>
          <p:nvPr/>
        </p:nvSpPr>
        <p:spPr>
          <a:xfrm>
            <a:off x="1280160" y="3657600"/>
            <a:ext cx="605790" cy="2400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cxnSp>
        <p:nvCxnSpPr>
          <p:cNvPr id="20" name="Straight Arrow Connector 19"/>
          <p:cNvCxnSpPr>
            <a:stCxn id="8" idx="3"/>
            <a:endCxn id="48" idx="2"/>
          </p:cNvCxnSpPr>
          <p:nvPr/>
        </p:nvCxnSpPr>
        <p:spPr>
          <a:xfrm>
            <a:off x="1977390" y="2800350"/>
            <a:ext cx="1714967" cy="108828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" idx="3"/>
            <a:endCxn id="48" idx="2"/>
          </p:cNvCxnSpPr>
          <p:nvPr/>
        </p:nvCxnSpPr>
        <p:spPr>
          <a:xfrm>
            <a:off x="1554480" y="3006090"/>
            <a:ext cx="2137877" cy="88254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0" idx="3"/>
            <a:endCxn id="48" idx="2"/>
          </p:cNvCxnSpPr>
          <p:nvPr/>
        </p:nvCxnSpPr>
        <p:spPr>
          <a:xfrm>
            <a:off x="3177540" y="3006090"/>
            <a:ext cx="514817" cy="88254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3" idx="3"/>
            <a:endCxn id="47" idx="2"/>
          </p:cNvCxnSpPr>
          <p:nvPr/>
        </p:nvCxnSpPr>
        <p:spPr>
          <a:xfrm>
            <a:off x="1885950" y="3777615"/>
            <a:ext cx="1806407" cy="5049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413443" y="1859615"/>
            <a:ext cx="447479" cy="34624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CA" dirty="0" err="1" smtClean="0">
                <a:solidFill>
                  <a:srgbClr val="0070C0"/>
                </a:solidFill>
                <a:latin typeface="Comic Sans MS" pitchFamily="66" charset="0"/>
              </a:rPr>
              <a:t>tid</a:t>
            </a:r>
            <a:endParaRPr lang="en-CA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9" name="Left Brace 38"/>
          <p:cNvSpPr/>
          <p:nvPr/>
        </p:nvSpPr>
        <p:spPr>
          <a:xfrm>
            <a:off x="5967919" y="1699108"/>
            <a:ext cx="116732" cy="656618"/>
          </a:xfrm>
          <a:prstGeom prst="leftBrac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sp>
        <p:nvSpPr>
          <p:cNvPr id="40" name="TextBox 39"/>
          <p:cNvSpPr txBox="1"/>
          <p:nvPr/>
        </p:nvSpPr>
        <p:spPr>
          <a:xfrm>
            <a:off x="6143018" y="1684517"/>
            <a:ext cx="2443618" cy="623248"/>
          </a:xfrm>
          <a:prstGeom prst="rect">
            <a:avLst/>
          </a:prstGeom>
          <a:noFill/>
          <a:ln>
            <a:noFill/>
          </a:ln>
        </p:spPr>
        <p:txBody>
          <a:bodyPr wrap="none" lIns="68580" tIns="34290" rIns="68580" bIns="34290" rtlCol="0">
            <a:spAutoFit/>
          </a:bodyPr>
          <a:lstStyle/>
          <a:p>
            <a:r>
              <a:rPr lang="en-CA" dirty="0" err="1" smtClean="0">
                <a:solidFill>
                  <a:srgbClr val="00B050"/>
                </a:solidFill>
                <a:latin typeface="Comic Sans MS" pitchFamily="66" charset="0"/>
              </a:rPr>
              <a:t>blockDim</a:t>
            </a:r>
            <a:r>
              <a:rPr lang="en-CA" dirty="0" smtClean="0">
                <a:solidFill>
                  <a:srgbClr val="00B050"/>
                </a:solidFill>
                <a:latin typeface="Comic Sans MS" pitchFamily="66" charset="0"/>
              </a:rPr>
              <a:t>, </a:t>
            </a:r>
            <a:r>
              <a:rPr lang="en-CA" dirty="0" err="1" smtClean="0">
                <a:solidFill>
                  <a:srgbClr val="00B050"/>
                </a:solidFill>
                <a:latin typeface="Comic Sans MS" pitchFamily="66" charset="0"/>
              </a:rPr>
              <a:t>threadIdx</a:t>
            </a:r>
            <a:r>
              <a:rPr lang="en-CA" dirty="0" smtClean="0">
                <a:solidFill>
                  <a:srgbClr val="00B050"/>
                </a:solidFill>
                <a:latin typeface="Comic Sans MS" pitchFamily="66" charset="0"/>
              </a:rPr>
              <a:t>,</a:t>
            </a:r>
          </a:p>
          <a:p>
            <a:r>
              <a:rPr lang="en-CA" dirty="0" err="1" smtClean="0">
                <a:solidFill>
                  <a:srgbClr val="00B050"/>
                </a:solidFill>
                <a:latin typeface="Comic Sans MS" pitchFamily="66" charset="0"/>
              </a:rPr>
              <a:t>blockIdx</a:t>
            </a:r>
            <a:r>
              <a:rPr lang="en-CA" dirty="0" smtClean="0">
                <a:solidFill>
                  <a:srgbClr val="00B050"/>
                </a:solidFill>
                <a:latin typeface="Comic Sans MS" pitchFamily="66" charset="0"/>
              </a:rPr>
              <a:t>,</a:t>
            </a:r>
            <a:endParaRPr lang="en-CA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968885" y="4494179"/>
            <a:ext cx="4508927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CA" sz="2100" dirty="0" smtClean="0"/>
              <a:t>Kernel&lt;&lt;&lt; NTB, </a:t>
            </a:r>
            <a:r>
              <a:rPr lang="en-CA" sz="2100" dirty="0" err="1" smtClean="0"/>
              <a:t>blockDim</a:t>
            </a:r>
            <a:r>
              <a:rPr lang="en-CA" sz="2100" dirty="0" smtClean="0"/>
              <a:t> &gt;&gt;&gt; ( &lt;</a:t>
            </a:r>
            <a:r>
              <a:rPr lang="en-CA" sz="2100" dirty="0" err="1" smtClean="0"/>
              <a:t>args</a:t>
            </a:r>
            <a:r>
              <a:rPr lang="en-CA" sz="2100" dirty="0" smtClean="0"/>
              <a:t>&gt; );</a:t>
            </a:r>
            <a:endParaRPr lang="en-CA" sz="2100" dirty="0"/>
          </a:p>
        </p:txBody>
      </p:sp>
      <p:sp>
        <p:nvSpPr>
          <p:cNvPr id="44" name="TextBox 43"/>
          <p:cNvSpPr txBox="1"/>
          <p:nvPr/>
        </p:nvSpPr>
        <p:spPr>
          <a:xfrm>
            <a:off x="3968885" y="4071025"/>
            <a:ext cx="4321824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CA" sz="2100" dirty="0" err="1" smtClean="0"/>
              <a:t>cudaSetCTATracker</a:t>
            </a:r>
            <a:r>
              <a:rPr lang="en-CA" sz="2100" dirty="0" smtClean="0"/>
              <a:t>( cost, </a:t>
            </a:r>
            <a:r>
              <a:rPr lang="en-CA" sz="2100" b="1" dirty="0" smtClean="0"/>
              <a:t>&lt;</a:t>
            </a:r>
            <a:r>
              <a:rPr lang="en-CA" sz="2100" b="1" dirty="0" err="1" smtClean="0"/>
              <a:t>tid</a:t>
            </a:r>
            <a:r>
              <a:rPr lang="en-CA" sz="2100" b="1" dirty="0" smtClean="0"/>
              <a:t> range&gt;</a:t>
            </a:r>
            <a:r>
              <a:rPr lang="en-CA" sz="2100" dirty="0" smtClean="0"/>
              <a:t>);</a:t>
            </a:r>
            <a:endParaRPr lang="en-CA" sz="2100" dirty="0"/>
          </a:p>
        </p:txBody>
      </p:sp>
      <p:sp>
        <p:nvSpPr>
          <p:cNvPr id="45" name="TextBox 44"/>
          <p:cNvSpPr txBox="1"/>
          <p:nvPr/>
        </p:nvSpPr>
        <p:spPr>
          <a:xfrm>
            <a:off x="3968885" y="3662463"/>
            <a:ext cx="454028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CA" sz="2100" dirty="0" err="1" smtClean="0"/>
              <a:t>cudaSetCTATracker</a:t>
            </a:r>
            <a:r>
              <a:rPr lang="en-CA" sz="2100" dirty="0" smtClean="0"/>
              <a:t>( nodes, </a:t>
            </a:r>
            <a:r>
              <a:rPr lang="en-CA" sz="2100" b="1" dirty="0" smtClean="0"/>
              <a:t>&lt;</a:t>
            </a:r>
            <a:r>
              <a:rPr lang="en-CA" sz="2100" b="1" dirty="0" err="1" smtClean="0"/>
              <a:t>tid</a:t>
            </a:r>
            <a:r>
              <a:rPr lang="en-CA" sz="2100" b="1" dirty="0" smtClean="0"/>
              <a:t> range&gt;</a:t>
            </a:r>
            <a:r>
              <a:rPr lang="en-CA" sz="2100" dirty="0" smtClean="0"/>
              <a:t>);</a:t>
            </a:r>
            <a:endParaRPr lang="en-CA" sz="2100" dirty="0"/>
          </a:p>
        </p:txBody>
      </p:sp>
      <p:sp>
        <p:nvSpPr>
          <p:cNvPr id="47" name="Plus 46"/>
          <p:cNvSpPr/>
          <p:nvPr/>
        </p:nvSpPr>
        <p:spPr>
          <a:xfrm>
            <a:off x="3647873" y="4114800"/>
            <a:ext cx="335604" cy="335604"/>
          </a:xfrm>
          <a:prstGeom prst="mathPlus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sp>
        <p:nvSpPr>
          <p:cNvPr id="48" name="Plus 47"/>
          <p:cNvSpPr/>
          <p:nvPr/>
        </p:nvSpPr>
        <p:spPr>
          <a:xfrm>
            <a:off x="3647873" y="3720830"/>
            <a:ext cx="335604" cy="335604"/>
          </a:xfrm>
          <a:prstGeom prst="mathPlus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sp>
        <p:nvSpPr>
          <p:cNvPr id="50" name="Oval 49"/>
          <p:cNvSpPr/>
          <p:nvPr/>
        </p:nvSpPr>
        <p:spPr>
          <a:xfrm>
            <a:off x="321013" y="787940"/>
            <a:ext cx="685800" cy="51070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cxnSp>
        <p:nvCxnSpPr>
          <p:cNvPr id="52" name="Straight Arrow Connector 51"/>
          <p:cNvCxnSpPr>
            <a:stCxn id="50" idx="5"/>
            <a:endCxn id="43" idx="1"/>
          </p:cNvCxnSpPr>
          <p:nvPr/>
        </p:nvCxnSpPr>
        <p:spPr>
          <a:xfrm>
            <a:off x="906380" y="1223851"/>
            <a:ext cx="3062505" cy="346653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3" grpId="0" animBg="1"/>
      <p:bldP spid="13" grpId="1" animBg="1"/>
      <p:bldP spid="36" grpId="0"/>
      <p:bldP spid="39" grpId="0" animBg="1"/>
      <p:bldP spid="40" grpId="0"/>
      <p:bldP spid="44" grpId="0"/>
      <p:bldP spid="45" grpId="0"/>
      <p:bldP spid="47" grpId="0" animBg="1"/>
      <p:bldP spid="48" grpId="0" animBg="1"/>
      <p:bldP spid="5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/>
          <p:cNvSpPr/>
          <p:nvPr/>
        </p:nvSpPr>
        <p:spPr>
          <a:xfrm>
            <a:off x="4009168" y="2734923"/>
            <a:ext cx="3470419" cy="9349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Cache</a:t>
            </a:r>
          </a:p>
          <a:p>
            <a:pPr algn="ctr"/>
            <a:endParaRPr lang="en-US" b="1" baseline="-2500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algn="ctr"/>
            <a:endParaRPr lang="en-US" b="1" baseline="-2500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algn="ctr"/>
            <a:endParaRPr lang="en-CA" sz="2800" b="1" baseline="-25000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6948688" y="3021104"/>
            <a:ext cx="443514" cy="569700"/>
          </a:xfrm>
          <a:prstGeom prst="rect">
            <a:avLst/>
          </a:prstGeom>
          <a:solidFill>
            <a:schemeClr val="accent6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CA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Tag</a:t>
            </a:r>
          </a:p>
          <a:p>
            <a:pPr algn="ctr"/>
            <a:endParaRPr lang="en-CA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Chapter 7:  TELEPORT (2)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968885" y="4071025"/>
            <a:ext cx="4321824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CA" sz="2100" dirty="0" err="1" smtClean="0"/>
              <a:t>cudaSetCTATracker</a:t>
            </a:r>
            <a:r>
              <a:rPr lang="en-CA" sz="2100" dirty="0" smtClean="0"/>
              <a:t>( cost, </a:t>
            </a:r>
            <a:r>
              <a:rPr lang="en-CA" sz="2100" b="1" dirty="0" smtClean="0"/>
              <a:t>&lt;</a:t>
            </a:r>
            <a:r>
              <a:rPr lang="en-CA" sz="2100" b="1" dirty="0" err="1" smtClean="0"/>
              <a:t>tid</a:t>
            </a:r>
            <a:r>
              <a:rPr lang="en-CA" sz="2100" b="1" dirty="0" smtClean="0"/>
              <a:t> range&gt;</a:t>
            </a:r>
            <a:r>
              <a:rPr lang="en-CA" sz="2100" dirty="0" smtClean="0"/>
              <a:t>);</a:t>
            </a:r>
            <a:endParaRPr lang="en-CA" sz="2100" dirty="0"/>
          </a:p>
        </p:txBody>
      </p:sp>
      <p:sp>
        <p:nvSpPr>
          <p:cNvPr id="45" name="TextBox 44"/>
          <p:cNvSpPr txBox="1"/>
          <p:nvPr/>
        </p:nvSpPr>
        <p:spPr>
          <a:xfrm>
            <a:off x="3968885" y="3662463"/>
            <a:ext cx="454028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CA" sz="2100" dirty="0" err="1" smtClean="0"/>
              <a:t>cudaSetCTATracker</a:t>
            </a:r>
            <a:r>
              <a:rPr lang="en-CA" sz="2100" dirty="0" smtClean="0"/>
              <a:t>( nodes, </a:t>
            </a:r>
            <a:r>
              <a:rPr lang="en-CA" sz="2100" b="1" dirty="0" smtClean="0"/>
              <a:t>&lt;</a:t>
            </a:r>
            <a:r>
              <a:rPr lang="en-CA" sz="2100" b="1" dirty="0" err="1" smtClean="0"/>
              <a:t>tid</a:t>
            </a:r>
            <a:r>
              <a:rPr lang="en-CA" sz="2100" b="1" dirty="0" smtClean="0"/>
              <a:t> range&gt;</a:t>
            </a:r>
            <a:r>
              <a:rPr lang="en-CA" sz="2100" dirty="0" smtClean="0"/>
              <a:t>);</a:t>
            </a:r>
            <a:endParaRPr lang="en-CA" sz="2100" dirty="0"/>
          </a:p>
        </p:txBody>
      </p:sp>
      <p:sp>
        <p:nvSpPr>
          <p:cNvPr id="25" name="Rectangle 24"/>
          <p:cNvSpPr/>
          <p:nvPr/>
        </p:nvSpPr>
        <p:spPr>
          <a:xfrm>
            <a:off x="681599" y="647701"/>
            <a:ext cx="2376264" cy="43134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GPU</a:t>
            </a:r>
          </a:p>
          <a:p>
            <a:pPr algn="ctr"/>
            <a:endPara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5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5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CA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53608" y="2343150"/>
            <a:ext cx="746580" cy="8157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SM</a:t>
            </a:r>
            <a:r>
              <a:rPr lang="en-US" sz="12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algn="ctr"/>
            <a:endParaRPr lang="en-US" sz="1200" b="1" baseline="-25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="1" baseline="-25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CA" sz="1200" b="1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53608" y="4531324"/>
            <a:ext cx="648072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MC</a:t>
            </a:r>
            <a:r>
              <a:rPr lang="en-US" sz="12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CA" sz="1200" b="1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337784" y="4531324"/>
            <a:ext cx="648072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MC</a:t>
            </a:r>
            <a:r>
              <a:rPr lang="en-US" sz="12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</a:t>
            </a:r>
            <a:endParaRPr lang="en-CA" sz="1200" b="1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53608" y="3150394"/>
            <a:ext cx="746580" cy="22881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$</a:t>
            </a:r>
            <a:endParaRPr lang="en-CA" sz="1200" b="1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53608" y="4171284"/>
            <a:ext cx="648072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L2$</a:t>
            </a:r>
            <a:endParaRPr lang="en-CA" sz="1200" b="1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337784" y="4171284"/>
            <a:ext cx="648072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L2$</a:t>
            </a:r>
            <a:endParaRPr lang="en-CA" sz="1200" b="1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1113077" y="3379205"/>
            <a:ext cx="0" cy="216024"/>
          </a:xfrm>
          <a:prstGeom prst="straightConnector1">
            <a:avLst/>
          </a:prstGeom>
          <a:ln w="1905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2604955" y="3379205"/>
            <a:ext cx="0" cy="216024"/>
          </a:xfrm>
          <a:prstGeom prst="straightConnector1">
            <a:avLst/>
          </a:prstGeom>
          <a:ln w="1905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2697824" y="3955259"/>
            <a:ext cx="0" cy="216024"/>
          </a:xfrm>
          <a:prstGeom prst="straightConnector1">
            <a:avLst/>
          </a:prstGeom>
          <a:ln w="1905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753608" y="3595220"/>
            <a:ext cx="2232248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Interconnect</a:t>
            </a:r>
            <a:endParaRPr lang="en-CA" sz="1200" b="1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453217" y="3654292"/>
            <a:ext cx="821855" cy="1200326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7200" dirty="0" smtClean="0">
                <a:solidFill>
                  <a:srgbClr val="002060"/>
                </a:solidFill>
                <a:cs typeface="Arial" pitchFamily="34" charset="0"/>
              </a:rPr>
              <a:t>…</a:t>
            </a:r>
            <a:endParaRPr lang="en-CA" sz="7200" dirty="0">
              <a:solidFill>
                <a:srgbClr val="002060"/>
              </a:solidFill>
              <a:cs typeface="Arial" pitchFamily="34" charset="0"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1040474" y="3955259"/>
            <a:ext cx="0" cy="216024"/>
          </a:xfrm>
          <a:prstGeom prst="straightConnector1">
            <a:avLst/>
          </a:prstGeom>
          <a:ln w="1905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57238" y="942975"/>
            <a:ext cx="2250281" cy="13048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Thread Block Dispatcher</a:t>
            </a:r>
          </a:p>
          <a:p>
            <a:pPr algn="ctr"/>
            <a:endParaRPr lang="en-US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="1" baseline="-25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="1" baseline="-25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CA" sz="1200" b="1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58"/>
          <p:cNvGrpSpPr/>
          <p:nvPr/>
        </p:nvGrpSpPr>
        <p:grpSpPr>
          <a:xfrm>
            <a:off x="2442310" y="1930803"/>
            <a:ext cx="397922" cy="251461"/>
            <a:chOff x="1930400" y="4285698"/>
            <a:chExt cx="1658880" cy="1048303"/>
          </a:xfrm>
        </p:grpSpPr>
        <p:sp>
          <p:nvSpPr>
            <p:cNvPr id="60" name="AutoShape 43"/>
            <p:cNvSpPr>
              <a:spLocks noChangeArrowheads="1"/>
            </p:cNvSpPr>
            <p:nvPr/>
          </p:nvSpPr>
          <p:spPr bwMode="auto">
            <a:xfrm>
              <a:off x="1930400" y="4285698"/>
              <a:ext cx="1658880" cy="1048303"/>
            </a:xfrm>
            <a:prstGeom prst="roundRect">
              <a:avLst>
                <a:gd name="adj" fmla="val 16764"/>
              </a:avLst>
            </a:prstGeom>
            <a:solidFill>
              <a:srgbClr val="00B050"/>
            </a:solidFill>
            <a:ln w="36720" cap="flat">
              <a:solidFill>
                <a:srgbClr val="333366"/>
              </a:solidFill>
              <a:round/>
              <a:headEnd/>
              <a:tailEnd/>
            </a:ln>
            <a:effectLst/>
            <a:extLst/>
          </p:spPr>
          <p:txBody>
            <a:bodyPr wrap="none" lIns="82945" tIns="41473" rIns="82945" bIns="41473" anchor="ctr"/>
            <a:lstStyle/>
            <a:p>
              <a:pPr algn="ctr"/>
              <a:r>
                <a:rPr lang="en-US" sz="800" b="1" dirty="0" smtClean="0"/>
                <a:t>Block NTB-1</a:t>
              </a:r>
            </a:p>
            <a:p>
              <a:pPr algn="ctr"/>
              <a:endParaRPr lang="en-US" sz="800" b="1" dirty="0"/>
            </a:p>
            <a:p>
              <a:pPr algn="ctr"/>
              <a:endParaRPr lang="en-US" sz="800" b="1" dirty="0" smtClean="0"/>
            </a:p>
            <a:p>
              <a:pPr algn="ctr"/>
              <a:endParaRPr lang="en-US" sz="800" b="1" dirty="0" smtClean="0"/>
            </a:p>
            <a:p>
              <a:pPr algn="ctr"/>
              <a:endParaRPr lang="en-US" sz="800" b="1" dirty="0"/>
            </a:p>
          </p:txBody>
        </p:sp>
        <p:sp>
          <p:nvSpPr>
            <p:cNvPr id="61" name="Freeform 44"/>
            <p:cNvSpPr>
              <a:spLocks/>
            </p:cNvSpPr>
            <p:nvPr/>
          </p:nvSpPr>
          <p:spPr bwMode="auto">
            <a:xfrm>
              <a:off x="2053280" y="4350506"/>
              <a:ext cx="552960" cy="905855"/>
            </a:xfrm>
            <a:custGeom>
              <a:avLst/>
              <a:gdLst>
                <a:gd name="T0" fmla="*/ 634 w 1271"/>
                <a:gd name="T1" fmla="*/ 0 h 2775"/>
                <a:gd name="T2" fmla="*/ 634 w 1271"/>
                <a:gd name="T3" fmla="*/ 925 h 2775"/>
                <a:gd name="T4" fmla="*/ 634 w 1271"/>
                <a:gd name="T5" fmla="*/ 1849 h 2775"/>
                <a:gd name="T6" fmla="*/ 634 w 1271"/>
                <a:gd name="T7" fmla="*/ 2774 h 2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1" h="2775">
                  <a:moveTo>
                    <a:pt x="634" y="0"/>
                  </a:moveTo>
                  <a:cubicBezTo>
                    <a:pt x="1270" y="462"/>
                    <a:pt x="634" y="925"/>
                    <a:pt x="634" y="925"/>
                  </a:cubicBezTo>
                  <a:cubicBezTo>
                    <a:pt x="634" y="925"/>
                    <a:pt x="0" y="1387"/>
                    <a:pt x="634" y="1849"/>
                  </a:cubicBezTo>
                  <a:cubicBezTo>
                    <a:pt x="1269" y="2311"/>
                    <a:pt x="634" y="2774"/>
                    <a:pt x="634" y="2774"/>
                  </a:cubicBezTo>
                </a:path>
              </a:pathLst>
            </a:custGeom>
            <a:noFill/>
            <a:ln w="36720" cap="flat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2945" tIns="41473" rIns="82945" bIns="41473"/>
            <a:lstStyle/>
            <a:p>
              <a:endParaRPr lang="en-US"/>
            </a:p>
          </p:txBody>
        </p:sp>
        <p:sp>
          <p:nvSpPr>
            <p:cNvPr id="62" name="Freeform 45"/>
            <p:cNvSpPr>
              <a:spLocks/>
            </p:cNvSpPr>
            <p:nvPr/>
          </p:nvSpPr>
          <p:spPr bwMode="auto">
            <a:xfrm>
              <a:off x="2356640" y="4350506"/>
              <a:ext cx="552960" cy="905855"/>
            </a:xfrm>
            <a:custGeom>
              <a:avLst/>
              <a:gdLst>
                <a:gd name="T0" fmla="*/ 636 w 1272"/>
                <a:gd name="T1" fmla="*/ 0 h 2775"/>
                <a:gd name="T2" fmla="*/ 636 w 1272"/>
                <a:gd name="T3" fmla="*/ 925 h 2775"/>
                <a:gd name="T4" fmla="*/ 635 w 1272"/>
                <a:gd name="T5" fmla="*/ 1849 h 2775"/>
                <a:gd name="T6" fmla="*/ 635 w 1272"/>
                <a:gd name="T7" fmla="*/ 2774 h 2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2" h="2775">
                  <a:moveTo>
                    <a:pt x="636" y="0"/>
                  </a:moveTo>
                  <a:cubicBezTo>
                    <a:pt x="1271" y="463"/>
                    <a:pt x="636" y="925"/>
                    <a:pt x="636" y="925"/>
                  </a:cubicBezTo>
                  <a:cubicBezTo>
                    <a:pt x="636" y="925"/>
                    <a:pt x="0" y="1387"/>
                    <a:pt x="635" y="1849"/>
                  </a:cubicBezTo>
                  <a:cubicBezTo>
                    <a:pt x="1270" y="2311"/>
                    <a:pt x="635" y="2774"/>
                    <a:pt x="635" y="2774"/>
                  </a:cubicBezTo>
                </a:path>
              </a:pathLst>
            </a:custGeom>
            <a:noFill/>
            <a:ln w="36720" cap="flat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2945" tIns="41473" rIns="82945" bIns="41473"/>
            <a:lstStyle/>
            <a:p>
              <a:endParaRPr lang="en-US"/>
            </a:p>
          </p:txBody>
        </p:sp>
        <p:sp>
          <p:nvSpPr>
            <p:cNvPr id="63" name="Freeform 46"/>
            <p:cNvSpPr>
              <a:spLocks/>
            </p:cNvSpPr>
            <p:nvPr/>
          </p:nvSpPr>
          <p:spPr bwMode="auto">
            <a:xfrm>
              <a:off x="2661920" y="4350506"/>
              <a:ext cx="552960" cy="907295"/>
            </a:xfrm>
            <a:custGeom>
              <a:avLst/>
              <a:gdLst>
                <a:gd name="T0" fmla="*/ 635 w 1271"/>
                <a:gd name="T1" fmla="*/ 0 h 2776"/>
                <a:gd name="T2" fmla="*/ 635 w 1271"/>
                <a:gd name="T3" fmla="*/ 925 h 2776"/>
                <a:gd name="T4" fmla="*/ 634 w 1271"/>
                <a:gd name="T5" fmla="*/ 1850 h 2776"/>
                <a:gd name="T6" fmla="*/ 635 w 1271"/>
                <a:gd name="T7" fmla="*/ 2775 h 2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1" h="2776">
                  <a:moveTo>
                    <a:pt x="635" y="0"/>
                  </a:moveTo>
                  <a:cubicBezTo>
                    <a:pt x="1270" y="463"/>
                    <a:pt x="635" y="925"/>
                    <a:pt x="635" y="925"/>
                  </a:cubicBezTo>
                  <a:cubicBezTo>
                    <a:pt x="635" y="925"/>
                    <a:pt x="0" y="1388"/>
                    <a:pt x="634" y="1850"/>
                  </a:cubicBezTo>
                  <a:cubicBezTo>
                    <a:pt x="1269" y="2312"/>
                    <a:pt x="635" y="2775"/>
                    <a:pt x="635" y="2775"/>
                  </a:cubicBezTo>
                </a:path>
              </a:pathLst>
            </a:custGeom>
            <a:noFill/>
            <a:ln w="36720" cap="flat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2945" tIns="41473" rIns="82945" bIns="41473"/>
            <a:lstStyle/>
            <a:p>
              <a:endParaRPr lang="en-US"/>
            </a:p>
          </p:txBody>
        </p:sp>
        <p:sp>
          <p:nvSpPr>
            <p:cNvPr id="64" name="Freeform 47"/>
            <p:cNvSpPr>
              <a:spLocks/>
            </p:cNvSpPr>
            <p:nvPr/>
          </p:nvSpPr>
          <p:spPr bwMode="auto">
            <a:xfrm>
              <a:off x="2967200" y="4350506"/>
              <a:ext cx="552960" cy="905855"/>
            </a:xfrm>
            <a:custGeom>
              <a:avLst/>
              <a:gdLst>
                <a:gd name="T0" fmla="*/ 635 w 1272"/>
                <a:gd name="T1" fmla="*/ 0 h 2775"/>
                <a:gd name="T2" fmla="*/ 635 w 1272"/>
                <a:gd name="T3" fmla="*/ 925 h 2775"/>
                <a:gd name="T4" fmla="*/ 634 w 1272"/>
                <a:gd name="T5" fmla="*/ 1849 h 2775"/>
                <a:gd name="T6" fmla="*/ 635 w 1272"/>
                <a:gd name="T7" fmla="*/ 2774 h 2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2" h="2775">
                  <a:moveTo>
                    <a:pt x="635" y="0"/>
                  </a:moveTo>
                  <a:cubicBezTo>
                    <a:pt x="1271" y="462"/>
                    <a:pt x="635" y="925"/>
                    <a:pt x="635" y="925"/>
                  </a:cubicBezTo>
                  <a:cubicBezTo>
                    <a:pt x="635" y="925"/>
                    <a:pt x="0" y="1387"/>
                    <a:pt x="634" y="1849"/>
                  </a:cubicBezTo>
                  <a:cubicBezTo>
                    <a:pt x="1268" y="2312"/>
                    <a:pt x="635" y="2774"/>
                    <a:pt x="635" y="2774"/>
                  </a:cubicBezTo>
                </a:path>
              </a:pathLst>
            </a:custGeom>
            <a:noFill/>
            <a:ln w="36720" cap="flat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2945" tIns="41473" rIns="82945" bIns="41473"/>
            <a:lstStyle/>
            <a:p>
              <a:endParaRPr lang="en-US"/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1708963" y="1193570"/>
            <a:ext cx="822661" cy="1200329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7200" dirty="0" smtClean="0">
                <a:solidFill>
                  <a:srgbClr val="002060"/>
                </a:solidFill>
              </a:rPr>
              <a:t>…</a:t>
            </a:r>
            <a:endParaRPr lang="en-CA" sz="7200" dirty="0">
              <a:solidFill>
                <a:srgbClr val="00206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009168" y="627534"/>
            <a:ext cx="3463275" cy="20331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SM</a:t>
            </a:r>
            <a:r>
              <a:rPr lang="en-US" sz="12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pPr algn="ctr"/>
            <a:endParaRPr lang="en-US" sz="1200" baseline="-25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CA" sz="1200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849038" y="915566"/>
            <a:ext cx="1547813" cy="67850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Ready Threads</a:t>
            </a:r>
          </a:p>
          <a:p>
            <a:pPr algn="ctr"/>
            <a:endParaRPr lang="en-US" sz="1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CA" sz="1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080341" y="2110925"/>
            <a:ext cx="1587034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Load/Store Unit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867401" y="2109626"/>
            <a:ext cx="1526711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Execution Engine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4916325" y="2539207"/>
            <a:ext cx="0" cy="216024"/>
          </a:xfrm>
          <a:prstGeom prst="straightConnector1">
            <a:avLst/>
          </a:prstGeom>
          <a:ln w="1270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4064472" y="3022956"/>
            <a:ext cx="867568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Other caches</a:t>
            </a:r>
          </a:p>
        </p:txBody>
      </p:sp>
      <p:sp>
        <p:nvSpPr>
          <p:cNvPr id="78" name="Rectangle 77"/>
          <p:cNvSpPr/>
          <p:nvPr/>
        </p:nvSpPr>
        <p:spPr>
          <a:xfrm>
            <a:off x="5076056" y="3022956"/>
            <a:ext cx="1872208" cy="567970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Shared Memory</a:t>
            </a:r>
          </a:p>
          <a:p>
            <a:pPr algn="ctr"/>
            <a:endParaRPr lang="en-US" sz="1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081176" y="1746076"/>
            <a:ext cx="3326973" cy="2160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Scoreboard</a:t>
            </a:r>
            <a:endParaRPr lang="en-CA" sz="1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4297200" y="1962101"/>
            <a:ext cx="0" cy="144016"/>
          </a:xfrm>
          <a:prstGeom prst="straightConnector1">
            <a:avLst/>
          </a:prstGeom>
          <a:ln w="1270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5265599" y="1962101"/>
            <a:ext cx="0" cy="144016"/>
          </a:xfrm>
          <a:prstGeom prst="straightConnector1">
            <a:avLst/>
          </a:prstGeom>
          <a:ln w="1270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6003018" y="1962101"/>
            <a:ext cx="0" cy="144016"/>
          </a:xfrm>
          <a:prstGeom prst="straightConnector1">
            <a:avLst/>
          </a:prstGeom>
          <a:ln w="1270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7255556" y="1962101"/>
            <a:ext cx="0" cy="144016"/>
          </a:xfrm>
          <a:prstGeom prst="straightConnector1">
            <a:avLst/>
          </a:prstGeom>
          <a:ln w="1270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6570524" y="1600152"/>
            <a:ext cx="0" cy="144016"/>
          </a:xfrm>
          <a:prstGeom prst="straightConnector1">
            <a:avLst/>
          </a:prstGeom>
          <a:ln w="1270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4079491" y="915566"/>
            <a:ext cx="1545710" cy="678508"/>
          </a:xfrm>
          <a:prstGeom prst="rect">
            <a:avLst/>
          </a:prstGeom>
          <a:solidFill>
            <a:schemeClr val="accent6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On-Hold Thread</a:t>
            </a:r>
          </a:p>
          <a:p>
            <a:pPr algn="ctr"/>
            <a:endParaRPr lang="en-US" sz="1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CA" sz="1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9" name="Straight Arrow Connector 88"/>
          <p:cNvCxnSpPr>
            <a:stCxn id="68" idx="1"/>
            <a:endCxn id="88" idx="3"/>
          </p:cNvCxnSpPr>
          <p:nvPr/>
        </p:nvCxnSpPr>
        <p:spPr>
          <a:xfrm flipH="1">
            <a:off x="5625201" y="1254820"/>
            <a:ext cx="223837" cy="0"/>
          </a:xfrm>
          <a:prstGeom prst="straightConnector1">
            <a:avLst/>
          </a:prstGeom>
          <a:ln w="1270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985837" y="1264443"/>
            <a:ext cx="1871663" cy="464344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CA" b="1" dirty="0" err="1" smtClean="0">
                <a:solidFill>
                  <a:schemeClr val="tx1"/>
                </a:solidFill>
              </a:rPr>
              <a:t>Preloader</a:t>
            </a:r>
            <a:endParaRPr lang="en-CA" b="1" dirty="0" smtClean="0">
              <a:solidFill>
                <a:schemeClr val="tx1"/>
              </a:solidFill>
            </a:endParaRPr>
          </a:p>
          <a:p>
            <a:pPr algn="ctr"/>
            <a:endParaRPr lang="en-CA" b="1" dirty="0">
              <a:solidFill>
                <a:schemeClr val="tx1"/>
              </a:solidFill>
            </a:endParaRPr>
          </a:p>
        </p:txBody>
      </p:sp>
      <p:cxnSp>
        <p:nvCxnSpPr>
          <p:cNvPr id="93" name="Straight Arrow Connector 92"/>
          <p:cNvCxnSpPr>
            <a:endCxn id="42" idx="0"/>
          </p:cNvCxnSpPr>
          <p:nvPr/>
        </p:nvCxnSpPr>
        <p:spPr>
          <a:xfrm flipH="1">
            <a:off x="1869733" y="2250282"/>
            <a:ext cx="9074" cy="1344938"/>
          </a:xfrm>
          <a:prstGeom prst="straightConnector1">
            <a:avLst/>
          </a:prstGeom>
          <a:ln w="1905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2239508" y="2343150"/>
            <a:ext cx="746580" cy="8157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SM</a:t>
            </a:r>
            <a:r>
              <a:rPr lang="en-US" sz="12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pPr algn="ctr"/>
            <a:endParaRPr lang="en-US" sz="1200" b="1" baseline="-25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="1" baseline="-25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CA" sz="1200" b="1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2239508" y="3157538"/>
            <a:ext cx="746580" cy="2216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$</a:t>
            </a:r>
            <a:endParaRPr lang="en-CA" sz="1200" b="1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Group 98"/>
          <p:cNvGrpSpPr/>
          <p:nvPr/>
        </p:nvGrpSpPr>
        <p:grpSpPr>
          <a:xfrm>
            <a:off x="1387075" y="1942027"/>
            <a:ext cx="397922" cy="251461"/>
            <a:chOff x="1930400" y="4285698"/>
            <a:chExt cx="1658880" cy="1048303"/>
          </a:xfrm>
        </p:grpSpPr>
        <p:sp>
          <p:nvSpPr>
            <p:cNvPr id="100" name="AutoShape 43"/>
            <p:cNvSpPr>
              <a:spLocks noChangeArrowheads="1"/>
            </p:cNvSpPr>
            <p:nvPr/>
          </p:nvSpPr>
          <p:spPr bwMode="auto">
            <a:xfrm>
              <a:off x="1930400" y="4285698"/>
              <a:ext cx="1658880" cy="1048303"/>
            </a:xfrm>
            <a:prstGeom prst="roundRect">
              <a:avLst>
                <a:gd name="adj" fmla="val 16764"/>
              </a:avLst>
            </a:prstGeom>
            <a:solidFill>
              <a:srgbClr val="00B050"/>
            </a:solidFill>
            <a:ln w="36720" cap="flat">
              <a:solidFill>
                <a:srgbClr val="333366"/>
              </a:solidFill>
              <a:round/>
              <a:headEnd/>
              <a:tailEnd/>
            </a:ln>
            <a:effectLst/>
            <a:extLst/>
          </p:spPr>
          <p:txBody>
            <a:bodyPr wrap="none" lIns="82945" tIns="41473" rIns="82945" bIns="41473" anchor="ctr"/>
            <a:lstStyle/>
            <a:p>
              <a:pPr algn="ctr"/>
              <a:r>
                <a:rPr lang="en-US" sz="800" b="1" dirty="0" smtClean="0"/>
                <a:t>Block 1</a:t>
              </a:r>
            </a:p>
            <a:p>
              <a:pPr algn="ctr"/>
              <a:endParaRPr lang="en-US" sz="800" b="1" dirty="0"/>
            </a:p>
            <a:p>
              <a:pPr algn="ctr"/>
              <a:endParaRPr lang="en-US" sz="800" b="1" dirty="0" smtClean="0"/>
            </a:p>
            <a:p>
              <a:pPr algn="ctr"/>
              <a:endParaRPr lang="en-US" sz="800" b="1" dirty="0" smtClean="0"/>
            </a:p>
            <a:p>
              <a:pPr algn="ctr"/>
              <a:endParaRPr lang="en-US" sz="800" b="1" dirty="0"/>
            </a:p>
          </p:txBody>
        </p:sp>
        <p:sp>
          <p:nvSpPr>
            <p:cNvPr id="101" name="Freeform 44"/>
            <p:cNvSpPr>
              <a:spLocks/>
            </p:cNvSpPr>
            <p:nvPr/>
          </p:nvSpPr>
          <p:spPr bwMode="auto">
            <a:xfrm>
              <a:off x="2053280" y="4350506"/>
              <a:ext cx="552960" cy="905855"/>
            </a:xfrm>
            <a:custGeom>
              <a:avLst/>
              <a:gdLst>
                <a:gd name="T0" fmla="*/ 634 w 1271"/>
                <a:gd name="T1" fmla="*/ 0 h 2775"/>
                <a:gd name="T2" fmla="*/ 634 w 1271"/>
                <a:gd name="T3" fmla="*/ 925 h 2775"/>
                <a:gd name="T4" fmla="*/ 634 w 1271"/>
                <a:gd name="T5" fmla="*/ 1849 h 2775"/>
                <a:gd name="T6" fmla="*/ 634 w 1271"/>
                <a:gd name="T7" fmla="*/ 2774 h 2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1" h="2775">
                  <a:moveTo>
                    <a:pt x="634" y="0"/>
                  </a:moveTo>
                  <a:cubicBezTo>
                    <a:pt x="1270" y="462"/>
                    <a:pt x="634" y="925"/>
                    <a:pt x="634" y="925"/>
                  </a:cubicBezTo>
                  <a:cubicBezTo>
                    <a:pt x="634" y="925"/>
                    <a:pt x="0" y="1387"/>
                    <a:pt x="634" y="1849"/>
                  </a:cubicBezTo>
                  <a:cubicBezTo>
                    <a:pt x="1269" y="2311"/>
                    <a:pt x="634" y="2774"/>
                    <a:pt x="634" y="2774"/>
                  </a:cubicBezTo>
                </a:path>
              </a:pathLst>
            </a:custGeom>
            <a:noFill/>
            <a:ln w="36720" cap="flat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2945" tIns="41473" rIns="82945" bIns="41473"/>
            <a:lstStyle/>
            <a:p>
              <a:endParaRPr lang="en-US"/>
            </a:p>
          </p:txBody>
        </p:sp>
        <p:sp>
          <p:nvSpPr>
            <p:cNvPr id="102" name="Freeform 45"/>
            <p:cNvSpPr>
              <a:spLocks/>
            </p:cNvSpPr>
            <p:nvPr/>
          </p:nvSpPr>
          <p:spPr bwMode="auto">
            <a:xfrm>
              <a:off x="2356640" y="4350506"/>
              <a:ext cx="552960" cy="905855"/>
            </a:xfrm>
            <a:custGeom>
              <a:avLst/>
              <a:gdLst>
                <a:gd name="T0" fmla="*/ 636 w 1272"/>
                <a:gd name="T1" fmla="*/ 0 h 2775"/>
                <a:gd name="T2" fmla="*/ 636 w 1272"/>
                <a:gd name="T3" fmla="*/ 925 h 2775"/>
                <a:gd name="T4" fmla="*/ 635 w 1272"/>
                <a:gd name="T5" fmla="*/ 1849 h 2775"/>
                <a:gd name="T6" fmla="*/ 635 w 1272"/>
                <a:gd name="T7" fmla="*/ 2774 h 2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2" h="2775">
                  <a:moveTo>
                    <a:pt x="636" y="0"/>
                  </a:moveTo>
                  <a:cubicBezTo>
                    <a:pt x="1271" y="463"/>
                    <a:pt x="636" y="925"/>
                    <a:pt x="636" y="925"/>
                  </a:cubicBezTo>
                  <a:cubicBezTo>
                    <a:pt x="636" y="925"/>
                    <a:pt x="0" y="1387"/>
                    <a:pt x="635" y="1849"/>
                  </a:cubicBezTo>
                  <a:cubicBezTo>
                    <a:pt x="1270" y="2311"/>
                    <a:pt x="635" y="2774"/>
                    <a:pt x="635" y="2774"/>
                  </a:cubicBezTo>
                </a:path>
              </a:pathLst>
            </a:custGeom>
            <a:noFill/>
            <a:ln w="36720" cap="flat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2945" tIns="41473" rIns="82945" bIns="41473"/>
            <a:lstStyle/>
            <a:p>
              <a:endParaRPr lang="en-US"/>
            </a:p>
          </p:txBody>
        </p:sp>
        <p:sp>
          <p:nvSpPr>
            <p:cNvPr id="103" name="Freeform 46"/>
            <p:cNvSpPr>
              <a:spLocks/>
            </p:cNvSpPr>
            <p:nvPr/>
          </p:nvSpPr>
          <p:spPr bwMode="auto">
            <a:xfrm>
              <a:off x="2661920" y="4350506"/>
              <a:ext cx="552960" cy="907295"/>
            </a:xfrm>
            <a:custGeom>
              <a:avLst/>
              <a:gdLst>
                <a:gd name="T0" fmla="*/ 635 w 1271"/>
                <a:gd name="T1" fmla="*/ 0 h 2776"/>
                <a:gd name="T2" fmla="*/ 635 w 1271"/>
                <a:gd name="T3" fmla="*/ 925 h 2776"/>
                <a:gd name="T4" fmla="*/ 634 w 1271"/>
                <a:gd name="T5" fmla="*/ 1850 h 2776"/>
                <a:gd name="T6" fmla="*/ 635 w 1271"/>
                <a:gd name="T7" fmla="*/ 2775 h 2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1" h="2776">
                  <a:moveTo>
                    <a:pt x="635" y="0"/>
                  </a:moveTo>
                  <a:cubicBezTo>
                    <a:pt x="1270" y="463"/>
                    <a:pt x="635" y="925"/>
                    <a:pt x="635" y="925"/>
                  </a:cubicBezTo>
                  <a:cubicBezTo>
                    <a:pt x="635" y="925"/>
                    <a:pt x="0" y="1388"/>
                    <a:pt x="634" y="1850"/>
                  </a:cubicBezTo>
                  <a:cubicBezTo>
                    <a:pt x="1269" y="2312"/>
                    <a:pt x="635" y="2775"/>
                    <a:pt x="635" y="2775"/>
                  </a:cubicBezTo>
                </a:path>
              </a:pathLst>
            </a:custGeom>
            <a:noFill/>
            <a:ln w="36720" cap="flat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2945" tIns="41473" rIns="82945" bIns="41473"/>
            <a:lstStyle/>
            <a:p>
              <a:endParaRPr lang="en-US"/>
            </a:p>
          </p:txBody>
        </p:sp>
        <p:sp>
          <p:nvSpPr>
            <p:cNvPr id="104" name="Freeform 47"/>
            <p:cNvSpPr>
              <a:spLocks/>
            </p:cNvSpPr>
            <p:nvPr/>
          </p:nvSpPr>
          <p:spPr bwMode="auto">
            <a:xfrm>
              <a:off x="2967200" y="4350506"/>
              <a:ext cx="552960" cy="905855"/>
            </a:xfrm>
            <a:custGeom>
              <a:avLst/>
              <a:gdLst>
                <a:gd name="T0" fmla="*/ 635 w 1272"/>
                <a:gd name="T1" fmla="*/ 0 h 2775"/>
                <a:gd name="T2" fmla="*/ 635 w 1272"/>
                <a:gd name="T3" fmla="*/ 925 h 2775"/>
                <a:gd name="T4" fmla="*/ 634 w 1272"/>
                <a:gd name="T5" fmla="*/ 1849 h 2775"/>
                <a:gd name="T6" fmla="*/ 635 w 1272"/>
                <a:gd name="T7" fmla="*/ 2774 h 2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2" h="2775">
                  <a:moveTo>
                    <a:pt x="635" y="0"/>
                  </a:moveTo>
                  <a:cubicBezTo>
                    <a:pt x="1271" y="462"/>
                    <a:pt x="635" y="925"/>
                    <a:pt x="635" y="925"/>
                  </a:cubicBezTo>
                  <a:cubicBezTo>
                    <a:pt x="635" y="925"/>
                    <a:pt x="0" y="1387"/>
                    <a:pt x="634" y="1849"/>
                  </a:cubicBezTo>
                  <a:cubicBezTo>
                    <a:pt x="1268" y="2312"/>
                    <a:pt x="635" y="2774"/>
                    <a:pt x="635" y="2774"/>
                  </a:cubicBezTo>
                </a:path>
              </a:pathLst>
            </a:custGeom>
            <a:noFill/>
            <a:ln w="36720" cap="flat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2945" tIns="41473" rIns="82945" bIns="41473"/>
            <a:lstStyle/>
            <a:p>
              <a:endParaRPr lang="en-US"/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3968885" y="4494179"/>
            <a:ext cx="4508927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CA" sz="2100" dirty="0" smtClean="0"/>
              <a:t>Kernel&lt;&lt;&lt; NTB, </a:t>
            </a:r>
            <a:r>
              <a:rPr lang="en-CA" sz="2100" dirty="0" err="1" smtClean="0"/>
              <a:t>blockDim</a:t>
            </a:r>
            <a:r>
              <a:rPr lang="en-CA" sz="2100" dirty="0" smtClean="0"/>
              <a:t> &gt;&gt;&gt; ( &lt;</a:t>
            </a:r>
            <a:r>
              <a:rPr lang="en-CA" sz="2100" dirty="0" err="1" smtClean="0"/>
              <a:t>args</a:t>
            </a:r>
            <a:r>
              <a:rPr lang="en-CA" sz="2100" dirty="0" smtClean="0"/>
              <a:t>&gt; );</a:t>
            </a:r>
            <a:endParaRPr lang="en-CA" sz="2100" dirty="0"/>
          </a:p>
        </p:txBody>
      </p:sp>
      <p:sp>
        <p:nvSpPr>
          <p:cNvPr id="47" name="Plus 46"/>
          <p:cNvSpPr/>
          <p:nvPr/>
        </p:nvSpPr>
        <p:spPr>
          <a:xfrm>
            <a:off x="3647873" y="4114800"/>
            <a:ext cx="335604" cy="335604"/>
          </a:xfrm>
          <a:prstGeom prst="mathPlus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sp>
        <p:nvSpPr>
          <p:cNvPr id="48" name="Plus 47"/>
          <p:cNvSpPr/>
          <p:nvPr/>
        </p:nvSpPr>
        <p:spPr>
          <a:xfrm>
            <a:off x="3647873" y="3720830"/>
            <a:ext cx="335604" cy="335604"/>
          </a:xfrm>
          <a:prstGeom prst="mathPlus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sp>
        <p:nvSpPr>
          <p:cNvPr id="110" name="Right Arrow 109"/>
          <p:cNvSpPr/>
          <p:nvPr/>
        </p:nvSpPr>
        <p:spPr>
          <a:xfrm>
            <a:off x="3286125" y="3800475"/>
            <a:ext cx="346135" cy="17145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sp>
        <p:nvSpPr>
          <p:cNvPr id="111" name="Right Arrow 110"/>
          <p:cNvSpPr/>
          <p:nvPr/>
        </p:nvSpPr>
        <p:spPr>
          <a:xfrm>
            <a:off x="3286125" y="4186238"/>
            <a:ext cx="346135" cy="17145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sp>
        <p:nvSpPr>
          <p:cNvPr id="112" name="Right Arrow 111"/>
          <p:cNvSpPr/>
          <p:nvPr/>
        </p:nvSpPr>
        <p:spPr>
          <a:xfrm>
            <a:off x="3286125" y="4622006"/>
            <a:ext cx="346135" cy="17145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cxnSp>
        <p:nvCxnSpPr>
          <p:cNvPr id="114" name="Straight Connector 113"/>
          <p:cNvCxnSpPr/>
          <p:nvPr/>
        </p:nvCxnSpPr>
        <p:spPr>
          <a:xfrm flipV="1">
            <a:off x="2986088" y="142875"/>
            <a:ext cx="1021556" cy="21859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V="1">
            <a:off x="2978944" y="2650332"/>
            <a:ext cx="1028700" cy="50720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2993232" y="2736056"/>
            <a:ext cx="1021556" cy="41433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2986088" y="3378994"/>
            <a:ext cx="1028700" cy="29289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>
            <a:off x="6393543" y="1962101"/>
            <a:ext cx="0" cy="144016"/>
          </a:xfrm>
          <a:prstGeom prst="straightConnector1">
            <a:avLst/>
          </a:prstGeom>
          <a:ln w="1270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>
            <a:off x="6812643" y="1962101"/>
            <a:ext cx="0" cy="144016"/>
          </a:xfrm>
          <a:prstGeom prst="straightConnector1">
            <a:avLst/>
          </a:prstGeom>
          <a:ln w="1270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52"/>
          <p:cNvGrpSpPr/>
          <p:nvPr/>
        </p:nvGrpSpPr>
        <p:grpSpPr>
          <a:xfrm>
            <a:off x="894157" y="1942027"/>
            <a:ext cx="397922" cy="251461"/>
            <a:chOff x="1930400" y="4285698"/>
            <a:chExt cx="1658880" cy="1048303"/>
          </a:xfrm>
        </p:grpSpPr>
        <p:sp>
          <p:nvSpPr>
            <p:cNvPr id="54" name="AutoShape 43"/>
            <p:cNvSpPr>
              <a:spLocks noChangeArrowheads="1"/>
            </p:cNvSpPr>
            <p:nvPr/>
          </p:nvSpPr>
          <p:spPr bwMode="auto">
            <a:xfrm>
              <a:off x="1930400" y="4285698"/>
              <a:ext cx="1658880" cy="1048303"/>
            </a:xfrm>
            <a:prstGeom prst="roundRect">
              <a:avLst>
                <a:gd name="adj" fmla="val 16764"/>
              </a:avLst>
            </a:prstGeom>
            <a:solidFill>
              <a:srgbClr val="00B050"/>
            </a:solidFill>
            <a:ln w="36720" cap="flat">
              <a:solidFill>
                <a:srgbClr val="333366"/>
              </a:solidFill>
              <a:round/>
              <a:headEnd/>
              <a:tailEnd/>
            </a:ln>
            <a:effectLst/>
            <a:extLst/>
          </p:spPr>
          <p:txBody>
            <a:bodyPr wrap="none" lIns="82945" tIns="41473" rIns="82945" bIns="41473" anchor="ctr"/>
            <a:lstStyle/>
            <a:p>
              <a:pPr algn="ctr"/>
              <a:r>
                <a:rPr lang="en-US" sz="800" b="1" dirty="0" smtClean="0"/>
                <a:t>Block 0</a:t>
              </a:r>
            </a:p>
            <a:p>
              <a:pPr algn="ctr"/>
              <a:endParaRPr lang="en-US" sz="800" b="1" dirty="0"/>
            </a:p>
            <a:p>
              <a:pPr algn="ctr"/>
              <a:endParaRPr lang="en-US" sz="800" b="1" dirty="0" smtClean="0"/>
            </a:p>
            <a:p>
              <a:pPr algn="ctr"/>
              <a:endParaRPr lang="en-US" sz="800" b="1" dirty="0" smtClean="0"/>
            </a:p>
            <a:p>
              <a:pPr algn="ctr"/>
              <a:endParaRPr lang="en-US" sz="800" b="1" dirty="0"/>
            </a:p>
          </p:txBody>
        </p:sp>
        <p:sp>
          <p:nvSpPr>
            <p:cNvPr id="55" name="Freeform 44"/>
            <p:cNvSpPr>
              <a:spLocks/>
            </p:cNvSpPr>
            <p:nvPr/>
          </p:nvSpPr>
          <p:spPr bwMode="auto">
            <a:xfrm>
              <a:off x="2053280" y="4350506"/>
              <a:ext cx="552960" cy="905855"/>
            </a:xfrm>
            <a:custGeom>
              <a:avLst/>
              <a:gdLst>
                <a:gd name="T0" fmla="*/ 634 w 1271"/>
                <a:gd name="T1" fmla="*/ 0 h 2775"/>
                <a:gd name="T2" fmla="*/ 634 w 1271"/>
                <a:gd name="T3" fmla="*/ 925 h 2775"/>
                <a:gd name="T4" fmla="*/ 634 w 1271"/>
                <a:gd name="T5" fmla="*/ 1849 h 2775"/>
                <a:gd name="T6" fmla="*/ 634 w 1271"/>
                <a:gd name="T7" fmla="*/ 2774 h 2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1" h="2775">
                  <a:moveTo>
                    <a:pt x="634" y="0"/>
                  </a:moveTo>
                  <a:cubicBezTo>
                    <a:pt x="1270" y="462"/>
                    <a:pt x="634" y="925"/>
                    <a:pt x="634" y="925"/>
                  </a:cubicBezTo>
                  <a:cubicBezTo>
                    <a:pt x="634" y="925"/>
                    <a:pt x="0" y="1387"/>
                    <a:pt x="634" y="1849"/>
                  </a:cubicBezTo>
                  <a:cubicBezTo>
                    <a:pt x="1269" y="2311"/>
                    <a:pt x="634" y="2774"/>
                    <a:pt x="634" y="2774"/>
                  </a:cubicBezTo>
                </a:path>
              </a:pathLst>
            </a:custGeom>
            <a:noFill/>
            <a:ln w="36720" cap="flat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2945" tIns="41473" rIns="82945" bIns="41473"/>
            <a:lstStyle/>
            <a:p>
              <a:endParaRPr lang="en-US"/>
            </a:p>
          </p:txBody>
        </p:sp>
        <p:sp>
          <p:nvSpPr>
            <p:cNvPr id="56" name="Freeform 45"/>
            <p:cNvSpPr>
              <a:spLocks/>
            </p:cNvSpPr>
            <p:nvPr/>
          </p:nvSpPr>
          <p:spPr bwMode="auto">
            <a:xfrm>
              <a:off x="2356640" y="4350506"/>
              <a:ext cx="552960" cy="905855"/>
            </a:xfrm>
            <a:custGeom>
              <a:avLst/>
              <a:gdLst>
                <a:gd name="T0" fmla="*/ 636 w 1272"/>
                <a:gd name="T1" fmla="*/ 0 h 2775"/>
                <a:gd name="T2" fmla="*/ 636 w 1272"/>
                <a:gd name="T3" fmla="*/ 925 h 2775"/>
                <a:gd name="T4" fmla="*/ 635 w 1272"/>
                <a:gd name="T5" fmla="*/ 1849 h 2775"/>
                <a:gd name="T6" fmla="*/ 635 w 1272"/>
                <a:gd name="T7" fmla="*/ 2774 h 2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2" h="2775">
                  <a:moveTo>
                    <a:pt x="636" y="0"/>
                  </a:moveTo>
                  <a:cubicBezTo>
                    <a:pt x="1271" y="463"/>
                    <a:pt x="636" y="925"/>
                    <a:pt x="636" y="925"/>
                  </a:cubicBezTo>
                  <a:cubicBezTo>
                    <a:pt x="636" y="925"/>
                    <a:pt x="0" y="1387"/>
                    <a:pt x="635" y="1849"/>
                  </a:cubicBezTo>
                  <a:cubicBezTo>
                    <a:pt x="1270" y="2311"/>
                    <a:pt x="635" y="2774"/>
                    <a:pt x="635" y="2774"/>
                  </a:cubicBezTo>
                </a:path>
              </a:pathLst>
            </a:custGeom>
            <a:noFill/>
            <a:ln w="36720" cap="flat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2945" tIns="41473" rIns="82945" bIns="41473"/>
            <a:lstStyle/>
            <a:p>
              <a:endParaRPr lang="en-US"/>
            </a:p>
          </p:txBody>
        </p:sp>
        <p:sp>
          <p:nvSpPr>
            <p:cNvPr id="57" name="Freeform 46"/>
            <p:cNvSpPr>
              <a:spLocks/>
            </p:cNvSpPr>
            <p:nvPr/>
          </p:nvSpPr>
          <p:spPr bwMode="auto">
            <a:xfrm>
              <a:off x="2661920" y="4350506"/>
              <a:ext cx="552960" cy="907295"/>
            </a:xfrm>
            <a:custGeom>
              <a:avLst/>
              <a:gdLst>
                <a:gd name="T0" fmla="*/ 635 w 1271"/>
                <a:gd name="T1" fmla="*/ 0 h 2776"/>
                <a:gd name="T2" fmla="*/ 635 w 1271"/>
                <a:gd name="T3" fmla="*/ 925 h 2776"/>
                <a:gd name="T4" fmla="*/ 634 w 1271"/>
                <a:gd name="T5" fmla="*/ 1850 h 2776"/>
                <a:gd name="T6" fmla="*/ 635 w 1271"/>
                <a:gd name="T7" fmla="*/ 2775 h 2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1" h="2776">
                  <a:moveTo>
                    <a:pt x="635" y="0"/>
                  </a:moveTo>
                  <a:cubicBezTo>
                    <a:pt x="1270" y="463"/>
                    <a:pt x="635" y="925"/>
                    <a:pt x="635" y="925"/>
                  </a:cubicBezTo>
                  <a:cubicBezTo>
                    <a:pt x="635" y="925"/>
                    <a:pt x="0" y="1388"/>
                    <a:pt x="634" y="1850"/>
                  </a:cubicBezTo>
                  <a:cubicBezTo>
                    <a:pt x="1269" y="2312"/>
                    <a:pt x="635" y="2775"/>
                    <a:pt x="635" y="2775"/>
                  </a:cubicBezTo>
                </a:path>
              </a:pathLst>
            </a:custGeom>
            <a:noFill/>
            <a:ln w="36720" cap="flat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2945" tIns="41473" rIns="82945" bIns="41473"/>
            <a:lstStyle/>
            <a:p>
              <a:endParaRPr lang="en-US"/>
            </a:p>
          </p:txBody>
        </p:sp>
        <p:sp>
          <p:nvSpPr>
            <p:cNvPr id="58" name="Freeform 47"/>
            <p:cNvSpPr>
              <a:spLocks/>
            </p:cNvSpPr>
            <p:nvPr/>
          </p:nvSpPr>
          <p:spPr bwMode="auto">
            <a:xfrm>
              <a:off x="2967200" y="4350506"/>
              <a:ext cx="552960" cy="905855"/>
            </a:xfrm>
            <a:custGeom>
              <a:avLst/>
              <a:gdLst>
                <a:gd name="T0" fmla="*/ 635 w 1272"/>
                <a:gd name="T1" fmla="*/ 0 h 2775"/>
                <a:gd name="T2" fmla="*/ 635 w 1272"/>
                <a:gd name="T3" fmla="*/ 925 h 2775"/>
                <a:gd name="T4" fmla="*/ 634 w 1272"/>
                <a:gd name="T5" fmla="*/ 1849 h 2775"/>
                <a:gd name="T6" fmla="*/ 635 w 1272"/>
                <a:gd name="T7" fmla="*/ 2774 h 2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2" h="2775">
                  <a:moveTo>
                    <a:pt x="635" y="0"/>
                  </a:moveTo>
                  <a:cubicBezTo>
                    <a:pt x="1271" y="462"/>
                    <a:pt x="635" y="925"/>
                    <a:pt x="635" y="925"/>
                  </a:cubicBezTo>
                  <a:cubicBezTo>
                    <a:pt x="635" y="925"/>
                    <a:pt x="0" y="1387"/>
                    <a:pt x="634" y="1849"/>
                  </a:cubicBezTo>
                  <a:cubicBezTo>
                    <a:pt x="1268" y="2312"/>
                    <a:pt x="635" y="2774"/>
                    <a:pt x="635" y="2774"/>
                  </a:cubicBezTo>
                </a:path>
              </a:pathLst>
            </a:custGeom>
            <a:noFill/>
            <a:ln w="36720" cap="flat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2945" tIns="41473" rIns="82945" bIns="41473"/>
            <a:lstStyle/>
            <a:p>
              <a:endParaRPr lang="en-US"/>
            </a:p>
          </p:txBody>
        </p:sp>
      </p:grpSp>
      <p:sp>
        <p:nvSpPr>
          <p:cNvPr id="126" name="Rectangle 125"/>
          <p:cNvSpPr/>
          <p:nvPr/>
        </p:nvSpPr>
        <p:spPr>
          <a:xfrm>
            <a:off x="1828800" y="1724025"/>
            <a:ext cx="171450" cy="1524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sp>
        <p:nvSpPr>
          <p:cNvPr id="127" name="Rectangle 126"/>
          <p:cNvSpPr/>
          <p:nvPr/>
        </p:nvSpPr>
        <p:spPr>
          <a:xfrm>
            <a:off x="762000" y="4305300"/>
            <a:ext cx="638175" cy="142875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sp>
        <p:nvSpPr>
          <p:cNvPr id="128" name="Rectangle 127"/>
          <p:cNvSpPr/>
          <p:nvPr/>
        </p:nvSpPr>
        <p:spPr>
          <a:xfrm>
            <a:off x="1828800" y="1724025"/>
            <a:ext cx="171450" cy="152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sp>
        <p:nvSpPr>
          <p:cNvPr id="129" name="Rectangle 128"/>
          <p:cNvSpPr/>
          <p:nvPr/>
        </p:nvSpPr>
        <p:spPr>
          <a:xfrm>
            <a:off x="762000" y="4305300"/>
            <a:ext cx="638175" cy="142875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1.48148E-6 L -0.26719 -0.45139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" y="-2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0007 L -0.15716 -0.5257 " pathEditMode="relative" ptsTypes="AA">
                                      <p:cBhvr>
                                        <p:cTn id="67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6 1.85185E-6 C 0.0362 -0.025 0.0724 -0.05 0.08542 0.00556 C 0.09844 0.06111 0.06511 0.27847 0.07813 0.33333 C 0.09115 0.38819 0.14883 0.36319 0.16355 0.33519 C 0.17826 0.30718 0.1724 0.23588 0.16667 0.16481 " pathEditMode="relative" ptsTypes="aaaaA">
                                      <p:cBhvr>
                                        <p:cTn id="9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667 0.16472 C 0.27223 0.13418 0.37778 0.10395 0.41875 0.05553 C 0.45973 0.0071 0.43612 -0.05953 0.4125 -0.12584 " pathEditMode="relative" rAng="0" ptsTypes="aaA">
                                      <p:cBhvr>
                                        <p:cTn id="1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" y="-1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429 0.1625 0.00872 0.325 -0.0073 0.38889 C -0.02331 0.45277 -0.08139 0.36412 -0.09584 0.38333 C -0.11029 0.40254 -0.09636 0.48356 -0.09375 0.5037 " pathEditMode="relative" ptsTypes="aaaA">
                                      <p:cBhvr>
                                        <p:cTn id="152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9488E-6 C -0.0165 -0.04504 -0.03264 -0.08976 -0.00417 -0.11012 C 0.02413 -0.13079 0.14149 -0.10765 0.17083 -0.12277 C 0.20017 -0.13819 0.09861 -0.18785 0.17083 -0.20235 C 0.24322 -0.21654 0.53229 -0.2079 0.60416 -0.20944 " pathEditMode="relative" rAng="0" ptsTypes="aaaaA">
                                      <p:cBhvr>
                                        <p:cTn id="162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" y="-1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429 0.1625 0.00872 0.325 -0.0073 0.38889 C -0.02331 0.45277 -0.08139 0.36412 -0.09584 0.38333 C -0.11029 0.40254 -0.09636 0.48356 -0.09375 0.5037 " pathEditMode="relative" ptsTypes="aaaA">
                                      <p:cBhvr>
                                        <p:cTn id="170" dur="2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61 0.00308 C -0.01632 -0.04781 -0.02952 -0.09902 -0.00347 -0.11752 C 0.02291 -0.13603 0.12882 -0.09532 0.15521 -0.10827 C 0.18177 -0.12122 0.0809 -0.18415 0.15521 -0.19525 C 0.22968 -0.20636 0.52847 -0.18477 0.60139 -0.1749 " pathEditMode="relative" rAng="0" ptsTypes="aaaaA">
                                      <p:cBhvr>
                                        <p:cTn id="180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" y="-1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25 -0.12584 C 0.44462 -0.13849 0.47691 -0.15083 0.51146 -0.15175 C 0.54601 -0.15299 0.58282 -0.14343 0.6198 -0.13325 " pathEditMode="relative" rAng="0" ptsTypes="aaA">
                                      <p:cBhvr>
                                        <p:cTn id="18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83" grpId="0" animBg="1"/>
      <p:bldP spid="44" grpId="0"/>
      <p:bldP spid="45" grpId="0"/>
      <p:bldP spid="25" grpId="0" animBg="1"/>
      <p:bldP spid="26" grpId="0" animBg="1"/>
      <p:bldP spid="30" grpId="0" animBg="1"/>
      <p:bldP spid="31" grpId="0" animBg="1"/>
      <p:bldP spid="32" grpId="0" animBg="1"/>
      <p:bldP spid="34" grpId="0" animBg="1"/>
      <p:bldP spid="35" grpId="0" animBg="1"/>
      <p:bldP spid="42" grpId="0" animBg="1"/>
      <p:bldP spid="46" grpId="0"/>
      <p:bldP spid="51" grpId="0" animBg="1"/>
      <p:bldP spid="65" grpId="0"/>
      <p:bldP spid="66" grpId="0" animBg="1"/>
      <p:bldP spid="68" grpId="0" animBg="1"/>
      <p:bldP spid="71" grpId="0" animBg="1"/>
      <p:bldP spid="72" grpId="0" animBg="1"/>
      <p:bldP spid="76" grpId="0" animBg="1"/>
      <p:bldP spid="78" grpId="0" animBg="1"/>
      <p:bldP spid="79" grpId="0" animBg="1"/>
      <p:bldP spid="88" grpId="0" animBg="1"/>
      <p:bldP spid="92" grpId="0" animBg="1"/>
      <p:bldP spid="96" grpId="0" animBg="1"/>
      <p:bldP spid="97" grpId="0" animBg="1"/>
      <p:bldP spid="109" grpId="0"/>
      <p:bldP spid="47" grpId="0" animBg="1"/>
      <p:bldP spid="48" grpId="0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26" grpId="0" animBg="1"/>
      <p:bldP spid="126" grpId="1" animBg="1"/>
      <p:bldP spid="126" grpId="2" animBg="1"/>
      <p:bldP spid="127" grpId="0" animBg="1"/>
      <p:bldP spid="127" grpId="1" animBg="1"/>
      <p:bldP spid="128" grpId="0" animBg="1"/>
      <p:bldP spid="128" grpId="1" animBg="1"/>
      <p:bldP spid="128" grpId="2" animBg="1"/>
      <p:bldP spid="129" grpId="0" animBg="1"/>
      <p:bldP spid="129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Chapter 7:  TELEPORT (3)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Used GPGPU-</a:t>
            </a:r>
            <a:r>
              <a:rPr lang="en-CA" dirty="0" err="1" smtClean="0"/>
              <a:t>sim</a:t>
            </a:r>
            <a:r>
              <a:rPr lang="en-CA" dirty="0" smtClean="0"/>
              <a:t> 3.2.2 for modeling TELEPORT</a:t>
            </a:r>
          </a:p>
          <a:p>
            <a:r>
              <a:rPr lang="en-CA" dirty="0" smtClean="0"/>
              <a:t>Analyzed 16 benchmarks:</a:t>
            </a:r>
          </a:p>
          <a:p>
            <a:pPr lvl="1"/>
            <a:r>
              <a:rPr lang="en-CA" dirty="0" smtClean="0"/>
              <a:t>Limited evaluations to 5 test-cases</a:t>
            </a:r>
          </a:p>
          <a:p>
            <a:r>
              <a:rPr lang="en-CA" dirty="0" smtClean="0"/>
              <a:t>Three methods are compared:</a:t>
            </a:r>
          </a:p>
          <a:p>
            <a:pPr lvl="1"/>
            <a:r>
              <a:rPr lang="en-CA" dirty="0" smtClean="0"/>
              <a:t>Baseline no-SMC CUDA</a:t>
            </a:r>
          </a:p>
          <a:p>
            <a:pPr lvl="1"/>
            <a:r>
              <a:rPr lang="en-CA" dirty="0" smtClean="0"/>
              <a:t>Baseline no-SMC CUDA + TELEPORT</a:t>
            </a:r>
          </a:p>
          <a:p>
            <a:pPr lvl="1"/>
            <a:r>
              <a:rPr lang="en-CA" dirty="0" smtClean="0"/>
              <a:t>Hand-optimized CUDA</a:t>
            </a:r>
          </a:p>
          <a:p>
            <a:r>
              <a:rPr lang="en-CA" dirty="0" smtClean="0"/>
              <a:t>Evaluations show advantages in:</a:t>
            </a:r>
          </a:p>
          <a:p>
            <a:pPr lvl="1"/>
            <a:r>
              <a:rPr lang="en-CA" dirty="0" smtClean="0"/>
              <a:t>Development effort, runtime, dynamic instructions, DRAM accesses, DRAM row locality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0995-B4CE-4271-A588-D099D60266EA}" type="slidenum">
              <a:rPr lang="en-CA" smtClean="0"/>
              <a:pPr/>
              <a:t>26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Conclusion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Developed &amp; introduced IPMACC </a:t>
            </a:r>
            <a:r>
              <a:rPr lang="en-CA" dirty="0" err="1" smtClean="0"/>
              <a:t>OpenACC</a:t>
            </a:r>
            <a:r>
              <a:rPr lang="en-CA" dirty="0" smtClean="0"/>
              <a:t> compiler</a:t>
            </a:r>
          </a:p>
          <a:p>
            <a:r>
              <a:rPr lang="en-CA" dirty="0" smtClean="0"/>
              <a:t>Derived set of micro-</a:t>
            </a:r>
            <a:r>
              <a:rPr lang="en-CA" dirty="0" err="1" smtClean="0"/>
              <a:t>benchmarkings</a:t>
            </a:r>
            <a:r>
              <a:rPr lang="en-CA" dirty="0" smtClean="0"/>
              <a:t> to understand GPUs</a:t>
            </a:r>
          </a:p>
          <a:p>
            <a:r>
              <a:rPr lang="en-CA" dirty="0" smtClean="0"/>
              <a:t>First work investigating cache directive implementation aspect</a:t>
            </a:r>
          </a:p>
          <a:p>
            <a:r>
              <a:rPr lang="en-CA" dirty="0" smtClean="0"/>
              <a:t>Proposed a directive to address cache directive limitations</a:t>
            </a:r>
          </a:p>
          <a:p>
            <a:r>
              <a:rPr lang="en-CA" dirty="0" smtClean="0"/>
              <a:t>Proposed a hardware/software alternative to CUDA shared memory programming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0995-B4CE-4271-A588-D099D60266EA}" type="slidenum">
              <a:rPr lang="en-CA" smtClean="0"/>
              <a:pPr/>
              <a:t>27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List of Publications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771550"/>
            <a:ext cx="8640960" cy="3816424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CA" sz="900" b="1" dirty="0" smtClean="0"/>
              <a:t>Efficient Implementation of </a:t>
            </a:r>
            <a:r>
              <a:rPr lang="en-CA" sz="900" b="1" dirty="0" err="1" smtClean="0"/>
              <a:t>OpenACC</a:t>
            </a:r>
            <a:r>
              <a:rPr lang="en-CA" sz="900" b="1" dirty="0" smtClean="0"/>
              <a:t> cache Directive on NVIDIA GPUs</a:t>
            </a:r>
            <a:r>
              <a:rPr lang="en-CA" sz="900" dirty="0" smtClean="0"/>
              <a:t/>
            </a:r>
            <a:br>
              <a:rPr lang="en-CA" sz="900" dirty="0" smtClean="0"/>
            </a:br>
            <a:r>
              <a:rPr lang="en-CA" sz="900" dirty="0" smtClean="0"/>
              <a:t>Ahmad </a:t>
            </a:r>
            <a:r>
              <a:rPr lang="en-CA" sz="900" dirty="0" err="1" smtClean="0"/>
              <a:t>Lashgar</a:t>
            </a:r>
            <a:r>
              <a:rPr lang="en-CA" sz="900" dirty="0" smtClean="0"/>
              <a:t> and </a:t>
            </a:r>
            <a:r>
              <a:rPr lang="en-CA" sz="900" dirty="0" err="1" smtClean="0"/>
              <a:t>Amirali</a:t>
            </a:r>
            <a:r>
              <a:rPr lang="en-CA" sz="900" dirty="0" smtClean="0"/>
              <a:t> </a:t>
            </a:r>
            <a:r>
              <a:rPr lang="en-CA" sz="900" dirty="0" err="1" smtClean="0"/>
              <a:t>Baniasadi</a:t>
            </a:r>
            <a:r>
              <a:rPr lang="en-CA" sz="900" dirty="0" smtClean="0"/>
              <a:t/>
            </a:r>
            <a:br>
              <a:rPr lang="en-CA" sz="900" dirty="0" smtClean="0"/>
            </a:br>
            <a:r>
              <a:rPr lang="en-CA" sz="900" dirty="0" smtClean="0"/>
              <a:t>To appear in the International Journal of High Performance Computing and Networking (</a:t>
            </a:r>
            <a:r>
              <a:rPr lang="en-CA" sz="900" dirty="0" smtClean="0">
                <a:hlinkClick r:id="rId2"/>
              </a:rPr>
              <a:t>IJHPCN</a:t>
            </a:r>
            <a:r>
              <a:rPr lang="en-CA" sz="900" dirty="0" smtClean="0"/>
              <a:t>), Special Issue on High-level Programming Approaches for Accelerators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900" b="1" dirty="0" err="1" smtClean="0"/>
              <a:t>OpenACC</a:t>
            </a:r>
            <a:r>
              <a:rPr lang="en-CA" sz="900" b="1" dirty="0" smtClean="0"/>
              <a:t> cache Directive: Opportunities and Optimizations</a:t>
            </a:r>
            <a:r>
              <a:rPr lang="en-CA" sz="900" dirty="0" smtClean="0"/>
              <a:t/>
            </a:r>
            <a:br>
              <a:rPr lang="en-CA" sz="900" dirty="0" smtClean="0"/>
            </a:br>
            <a:r>
              <a:rPr lang="en-CA" sz="900" dirty="0" smtClean="0"/>
              <a:t>Ahmad </a:t>
            </a:r>
            <a:r>
              <a:rPr lang="en-CA" sz="900" dirty="0" err="1" smtClean="0"/>
              <a:t>Lashgar</a:t>
            </a:r>
            <a:r>
              <a:rPr lang="en-CA" sz="900" dirty="0" smtClean="0"/>
              <a:t> and </a:t>
            </a:r>
            <a:r>
              <a:rPr lang="en-CA" sz="900" dirty="0" err="1" smtClean="0"/>
              <a:t>Amirali</a:t>
            </a:r>
            <a:r>
              <a:rPr lang="en-CA" sz="900" dirty="0" smtClean="0"/>
              <a:t> </a:t>
            </a:r>
            <a:r>
              <a:rPr lang="en-CA" sz="900" dirty="0" err="1" smtClean="0"/>
              <a:t>Baniasadi</a:t>
            </a:r>
            <a:r>
              <a:rPr lang="en-CA" sz="900" dirty="0" smtClean="0"/>
              <a:t/>
            </a:r>
            <a:br>
              <a:rPr lang="en-CA" sz="900" dirty="0" smtClean="0"/>
            </a:br>
            <a:r>
              <a:rPr lang="en-CA" sz="900" dirty="0" smtClean="0"/>
              <a:t>In proceedings of </a:t>
            </a:r>
            <a:r>
              <a:rPr lang="en-CA" sz="900" dirty="0" smtClean="0">
                <a:hlinkClick r:id="rId3"/>
              </a:rPr>
              <a:t>WACCPD 2016</a:t>
            </a:r>
            <a:r>
              <a:rPr lang="en-CA" sz="900" dirty="0" smtClean="0"/>
              <a:t>, (in conjunction with </a:t>
            </a:r>
            <a:r>
              <a:rPr lang="en-CA" sz="900" dirty="0" smtClean="0">
                <a:hlinkClick r:id="rId4"/>
              </a:rPr>
              <a:t>SC 2016</a:t>
            </a:r>
            <a:r>
              <a:rPr lang="en-CA" sz="900" dirty="0" smtClean="0"/>
              <a:t>), Salt Lake City, Utah, USA, November 14, 2016.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900" b="1" dirty="0" smtClean="0"/>
              <a:t>Employing Compression Solutions under </a:t>
            </a:r>
            <a:r>
              <a:rPr lang="en-CA" sz="900" b="1" dirty="0" err="1" smtClean="0"/>
              <a:t>OpenACC</a:t>
            </a:r>
            <a:r>
              <a:rPr lang="en-CA" sz="900" dirty="0" smtClean="0"/>
              <a:t/>
            </a:r>
            <a:br>
              <a:rPr lang="en-CA" sz="900" dirty="0" smtClean="0"/>
            </a:br>
            <a:r>
              <a:rPr lang="en-CA" sz="900" dirty="0" err="1" smtClean="0"/>
              <a:t>Ebad</a:t>
            </a:r>
            <a:r>
              <a:rPr lang="en-CA" sz="900" dirty="0" smtClean="0"/>
              <a:t> </a:t>
            </a:r>
            <a:r>
              <a:rPr lang="en-CA" sz="900" dirty="0" err="1" smtClean="0"/>
              <a:t>Salehi</a:t>
            </a:r>
            <a:r>
              <a:rPr lang="en-CA" sz="900" dirty="0" smtClean="0"/>
              <a:t>, Ahmad </a:t>
            </a:r>
            <a:r>
              <a:rPr lang="en-CA" sz="900" dirty="0" err="1" smtClean="0"/>
              <a:t>Lashgar</a:t>
            </a:r>
            <a:r>
              <a:rPr lang="en-CA" sz="900" dirty="0" smtClean="0"/>
              <a:t>, and </a:t>
            </a:r>
            <a:r>
              <a:rPr lang="en-CA" sz="900" dirty="0" err="1" smtClean="0"/>
              <a:t>Amirali</a:t>
            </a:r>
            <a:r>
              <a:rPr lang="en-CA" sz="900" dirty="0" smtClean="0"/>
              <a:t> </a:t>
            </a:r>
            <a:r>
              <a:rPr lang="en-CA" sz="900" dirty="0" err="1" smtClean="0"/>
              <a:t>Baniasadi</a:t>
            </a:r>
            <a:r>
              <a:rPr lang="en-CA" sz="900" dirty="0" smtClean="0"/>
              <a:t/>
            </a:r>
            <a:br>
              <a:rPr lang="en-CA" sz="900" dirty="0" smtClean="0"/>
            </a:br>
            <a:r>
              <a:rPr lang="en-CA" sz="900" dirty="0" smtClean="0"/>
              <a:t>In proceedings of </a:t>
            </a:r>
            <a:r>
              <a:rPr lang="en-CA" sz="900" dirty="0" smtClean="0">
                <a:hlinkClick r:id="rId5"/>
              </a:rPr>
              <a:t>HIPC 2016</a:t>
            </a:r>
            <a:r>
              <a:rPr lang="en-CA" sz="900" dirty="0" smtClean="0"/>
              <a:t>, (in conjunction with </a:t>
            </a:r>
            <a:r>
              <a:rPr lang="en-CA" sz="900" dirty="0" smtClean="0">
                <a:hlinkClick r:id="rId6"/>
              </a:rPr>
              <a:t>IPDPS 2016</a:t>
            </a:r>
            <a:r>
              <a:rPr lang="en-CA" sz="900" dirty="0" smtClean="0"/>
              <a:t>), Chicago, Illinois, USA, May 23-27, 2016.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900" b="1" dirty="0" smtClean="0"/>
              <a:t>A Case Study in Reverse Engineering GPGPUs: Outstanding Memory Handling Resources</a:t>
            </a:r>
            <a:r>
              <a:rPr lang="en-CA" sz="900" dirty="0" smtClean="0"/>
              <a:t/>
            </a:r>
            <a:br>
              <a:rPr lang="en-CA" sz="900" dirty="0" smtClean="0"/>
            </a:br>
            <a:r>
              <a:rPr lang="en-CA" sz="900" dirty="0" smtClean="0"/>
              <a:t>Ahmad </a:t>
            </a:r>
            <a:r>
              <a:rPr lang="en-CA" sz="900" dirty="0" err="1" smtClean="0"/>
              <a:t>Lashgar</a:t>
            </a:r>
            <a:r>
              <a:rPr lang="en-CA" sz="900" dirty="0" smtClean="0"/>
              <a:t>, </a:t>
            </a:r>
            <a:r>
              <a:rPr lang="en-CA" sz="900" dirty="0" err="1" smtClean="0"/>
              <a:t>Ebad</a:t>
            </a:r>
            <a:r>
              <a:rPr lang="en-CA" sz="900" dirty="0" smtClean="0"/>
              <a:t> </a:t>
            </a:r>
            <a:r>
              <a:rPr lang="en-CA" sz="900" dirty="0" err="1" smtClean="0"/>
              <a:t>Salehi</a:t>
            </a:r>
            <a:r>
              <a:rPr lang="en-CA" sz="900" dirty="0" smtClean="0"/>
              <a:t>, and </a:t>
            </a:r>
            <a:r>
              <a:rPr lang="en-CA" sz="900" dirty="0" err="1" smtClean="0"/>
              <a:t>Amirali</a:t>
            </a:r>
            <a:r>
              <a:rPr lang="en-CA" sz="900" dirty="0" smtClean="0"/>
              <a:t> </a:t>
            </a:r>
            <a:r>
              <a:rPr lang="en-CA" sz="900" dirty="0" err="1" smtClean="0"/>
              <a:t>Baniasadi</a:t>
            </a:r>
            <a:r>
              <a:rPr lang="en-CA" sz="900" dirty="0" smtClean="0"/>
              <a:t/>
            </a:r>
            <a:br>
              <a:rPr lang="en-CA" sz="900" dirty="0" smtClean="0"/>
            </a:br>
            <a:r>
              <a:rPr lang="en-CA" sz="900" dirty="0" smtClean="0"/>
              <a:t>ACM SIGARCH Computer Architecture News - HEART '15, Volume 43 Issue 4 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900" b="1" dirty="0" smtClean="0"/>
              <a:t>Employing Software-Managed Caches in </a:t>
            </a:r>
            <a:r>
              <a:rPr lang="en-CA" sz="900" b="1" dirty="0" err="1" smtClean="0"/>
              <a:t>OpenACC</a:t>
            </a:r>
            <a:r>
              <a:rPr lang="en-CA" sz="900" b="1" dirty="0" smtClean="0"/>
              <a:t>: Opportunities and Benefits</a:t>
            </a:r>
            <a:r>
              <a:rPr lang="en-CA" sz="900" dirty="0" smtClean="0"/>
              <a:t/>
            </a:r>
            <a:br>
              <a:rPr lang="en-CA" sz="900" dirty="0" smtClean="0"/>
            </a:br>
            <a:r>
              <a:rPr lang="en-CA" sz="900" dirty="0" smtClean="0"/>
              <a:t>Ahmad </a:t>
            </a:r>
            <a:r>
              <a:rPr lang="en-CA" sz="900" dirty="0" err="1" smtClean="0"/>
              <a:t>Lashgar</a:t>
            </a:r>
            <a:r>
              <a:rPr lang="en-CA" sz="900" dirty="0" smtClean="0"/>
              <a:t> and </a:t>
            </a:r>
            <a:r>
              <a:rPr lang="en-CA" sz="900" dirty="0" err="1" smtClean="0"/>
              <a:t>Amirali</a:t>
            </a:r>
            <a:r>
              <a:rPr lang="en-CA" sz="900" dirty="0" smtClean="0"/>
              <a:t> </a:t>
            </a:r>
            <a:r>
              <a:rPr lang="en-CA" sz="900" dirty="0" err="1" smtClean="0"/>
              <a:t>Baniasadi</a:t>
            </a:r>
            <a:r>
              <a:rPr lang="en-CA" sz="900" dirty="0" smtClean="0"/>
              <a:t/>
            </a:r>
            <a:br>
              <a:rPr lang="en-CA" sz="900" dirty="0" smtClean="0"/>
            </a:br>
            <a:r>
              <a:rPr lang="en-CA" sz="900" dirty="0" smtClean="0"/>
              <a:t>ACM Transactions on Modeling and Performance Evaluation of Computing Systems (</a:t>
            </a:r>
            <a:r>
              <a:rPr lang="en-CA" sz="900" dirty="0" smtClean="0">
                <a:hlinkClick r:id="rId7"/>
              </a:rPr>
              <a:t>ACM </a:t>
            </a:r>
            <a:r>
              <a:rPr lang="en-CA" sz="900" dirty="0" err="1" smtClean="0">
                <a:hlinkClick r:id="rId7"/>
              </a:rPr>
              <a:t>ToMPECS</a:t>
            </a:r>
            <a:r>
              <a:rPr lang="en-CA" sz="900" dirty="0" smtClean="0"/>
              <a:t>), Volume 1 Issue 1, March 2016 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900" b="1" dirty="0" smtClean="0"/>
              <a:t>Rethinking </a:t>
            </a:r>
            <a:r>
              <a:rPr lang="en-CA" sz="900" b="1" dirty="0" err="1" smtClean="0"/>
              <a:t>Prefetching</a:t>
            </a:r>
            <a:r>
              <a:rPr lang="en-CA" sz="900" b="1" dirty="0" smtClean="0"/>
              <a:t> in GPGPUs: Exploiting Unique Opportunities</a:t>
            </a:r>
            <a:r>
              <a:rPr lang="en-CA" sz="900" dirty="0" smtClean="0"/>
              <a:t/>
            </a:r>
            <a:br>
              <a:rPr lang="en-CA" sz="900" dirty="0" smtClean="0"/>
            </a:br>
            <a:r>
              <a:rPr lang="en-CA" sz="900" dirty="0" smtClean="0"/>
              <a:t>Ahmad </a:t>
            </a:r>
            <a:r>
              <a:rPr lang="en-CA" sz="900" dirty="0" err="1" smtClean="0"/>
              <a:t>Lashgar</a:t>
            </a:r>
            <a:r>
              <a:rPr lang="en-CA" sz="900" dirty="0" smtClean="0"/>
              <a:t> and </a:t>
            </a:r>
            <a:r>
              <a:rPr lang="en-CA" sz="900" dirty="0" err="1" smtClean="0"/>
              <a:t>Amirali</a:t>
            </a:r>
            <a:r>
              <a:rPr lang="en-CA" sz="900" dirty="0" smtClean="0"/>
              <a:t> </a:t>
            </a:r>
            <a:r>
              <a:rPr lang="en-CA" sz="900" dirty="0" err="1" smtClean="0"/>
              <a:t>Baniasadi</a:t>
            </a:r>
            <a:r>
              <a:rPr lang="en-CA" sz="900" dirty="0" smtClean="0"/>
              <a:t/>
            </a:r>
            <a:br>
              <a:rPr lang="en-CA" sz="900" dirty="0" smtClean="0"/>
            </a:br>
            <a:r>
              <a:rPr lang="en-CA" sz="900" dirty="0" smtClean="0"/>
              <a:t>In proceedings of </a:t>
            </a:r>
            <a:r>
              <a:rPr lang="en-CA" sz="900" dirty="0" smtClean="0">
                <a:hlinkClick r:id="rId8"/>
              </a:rPr>
              <a:t>HPCC’17</a:t>
            </a:r>
            <a:r>
              <a:rPr lang="en-CA" sz="900" dirty="0" smtClean="0"/>
              <a:t>, New York, NY, USA, August 24-26, 2015.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900" b="1" dirty="0" smtClean="0"/>
              <a:t>Understanding Outstanding Memory Request Handling Resources in GPGPUs</a:t>
            </a:r>
            <a:r>
              <a:rPr lang="en-CA" sz="900" dirty="0" smtClean="0"/>
              <a:t/>
            </a:r>
            <a:br>
              <a:rPr lang="en-CA" sz="900" dirty="0" smtClean="0"/>
            </a:br>
            <a:r>
              <a:rPr lang="en-CA" sz="900" dirty="0" smtClean="0"/>
              <a:t>Ahmad </a:t>
            </a:r>
            <a:r>
              <a:rPr lang="en-CA" sz="900" dirty="0" err="1" smtClean="0"/>
              <a:t>Lashgar</a:t>
            </a:r>
            <a:r>
              <a:rPr lang="en-CA" sz="900" dirty="0" smtClean="0"/>
              <a:t>, </a:t>
            </a:r>
            <a:r>
              <a:rPr lang="en-CA" sz="900" dirty="0" err="1" smtClean="0"/>
              <a:t>Ebad</a:t>
            </a:r>
            <a:r>
              <a:rPr lang="en-CA" sz="900" dirty="0" smtClean="0"/>
              <a:t> </a:t>
            </a:r>
            <a:r>
              <a:rPr lang="en-CA" sz="900" dirty="0" err="1" smtClean="0"/>
              <a:t>Salehi</a:t>
            </a:r>
            <a:r>
              <a:rPr lang="en-CA" sz="900" dirty="0" smtClean="0"/>
              <a:t>, and </a:t>
            </a:r>
            <a:r>
              <a:rPr lang="en-CA" sz="900" dirty="0" err="1" smtClean="0"/>
              <a:t>Amirali</a:t>
            </a:r>
            <a:r>
              <a:rPr lang="en-CA" sz="900" dirty="0" smtClean="0"/>
              <a:t> </a:t>
            </a:r>
            <a:r>
              <a:rPr lang="en-CA" sz="900" dirty="0" err="1" smtClean="0"/>
              <a:t>Baniasadi</a:t>
            </a:r>
            <a:r>
              <a:rPr lang="en-CA" sz="900" dirty="0" smtClean="0"/>
              <a:t/>
            </a:r>
            <a:br>
              <a:rPr lang="en-CA" sz="900" dirty="0" smtClean="0"/>
            </a:br>
            <a:r>
              <a:rPr lang="en-CA" sz="900" dirty="0" smtClean="0"/>
              <a:t>In proceedings of </a:t>
            </a:r>
            <a:r>
              <a:rPr lang="en-CA" sz="900" dirty="0" smtClean="0">
                <a:hlinkClick r:id="rId9"/>
              </a:rPr>
              <a:t>HEART’6</a:t>
            </a:r>
            <a:r>
              <a:rPr lang="en-CA" sz="900" dirty="0" smtClean="0"/>
              <a:t> </a:t>
            </a:r>
            <a:r>
              <a:rPr lang="en-CA" sz="900" b="1" dirty="0" smtClean="0">
                <a:solidFill>
                  <a:srgbClr val="FF0000"/>
                </a:solidFill>
              </a:rPr>
              <a:t>[Best Paper Candidate]</a:t>
            </a:r>
            <a:r>
              <a:rPr lang="en-CA" sz="900" b="1" dirty="0" smtClean="0"/>
              <a:t>,</a:t>
            </a:r>
            <a:r>
              <a:rPr lang="en-CA" sz="900" b="1" dirty="0" smtClean="0">
                <a:solidFill>
                  <a:srgbClr val="FF0000"/>
                </a:solidFill>
              </a:rPr>
              <a:t> </a:t>
            </a:r>
            <a:r>
              <a:rPr lang="en-CA" sz="900" dirty="0" smtClean="0"/>
              <a:t>Boston MA, USA, June 1-2, 2015.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900" b="1" dirty="0" smtClean="0"/>
              <a:t>IPMACC: Translating </a:t>
            </a:r>
            <a:r>
              <a:rPr lang="en-CA" sz="900" b="1" dirty="0" err="1" smtClean="0"/>
              <a:t>OpenACC</a:t>
            </a:r>
            <a:r>
              <a:rPr lang="en-CA" sz="900" b="1" dirty="0" smtClean="0"/>
              <a:t> API to </a:t>
            </a:r>
            <a:r>
              <a:rPr lang="en-CA" sz="900" b="1" dirty="0" err="1" smtClean="0"/>
              <a:t>OpenCL</a:t>
            </a:r>
            <a:r>
              <a:rPr lang="en-CA" sz="900" dirty="0" smtClean="0"/>
              <a:t/>
            </a:r>
            <a:br>
              <a:rPr lang="en-CA" sz="900" dirty="0" smtClean="0"/>
            </a:br>
            <a:r>
              <a:rPr lang="en-CA" sz="900" dirty="0" smtClean="0"/>
              <a:t>Ahmad </a:t>
            </a:r>
            <a:r>
              <a:rPr lang="en-CA" sz="900" dirty="0" err="1" smtClean="0"/>
              <a:t>Lashgar</a:t>
            </a:r>
            <a:r>
              <a:rPr lang="en-CA" sz="900" dirty="0" smtClean="0"/>
              <a:t>, </a:t>
            </a:r>
            <a:r>
              <a:rPr lang="en-CA" sz="900" dirty="0" err="1" smtClean="0"/>
              <a:t>Alireza</a:t>
            </a:r>
            <a:r>
              <a:rPr lang="en-CA" sz="900" dirty="0" smtClean="0"/>
              <a:t> </a:t>
            </a:r>
            <a:r>
              <a:rPr lang="en-CA" sz="900" dirty="0" err="1" smtClean="0"/>
              <a:t>Majidi</a:t>
            </a:r>
            <a:r>
              <a:rPr lang="en-CA" sz="900" dirty="0" smtClean="0"/>
              <a:t>, and </a:t>
            </a:r>
            <a:r>
              <a:rPr lang="en-CA" sz="900" dirty="0" err="1" smtClean="0"/>
              <a:t>Amirali</a:t>
            </a:r>
            <a:r>
              <a:rPr lang="en-CA" sz="900" dirty="0" smtClean="0"/>
              <a:t> </a:t>
            </a:r>
            <a:r>
              <a:rPr lang="en-CA" sz="900" dirty="0" err="1" smtClean="0"/>
              <a:t>Baniasadi</a:t>
            </a:r>
            <a:r>
              <a:rPr lang="en-CA" sz="900" dirty="0" smtClean="0"/>
              <a:t/>
            </a:r>
            <a:br>
              <a:rPr lang="en-CA" sz="900" dirty="0" smtClean="0"/>
            </a:br>
            <a:r>
              <a:rPr lang="en-CA" sz="900" dirty="0" smtClean="0"/>
              <a:t>In poster session of the 3rd International Workshop on </a:t>
            </a:r>
            <a:r>
              <a:rPr lang="en-CA" sz="900" dirty="0" err="1" smtClean="0"/>
              <a:t>OpenCL</a:t>
            </a:r>
            <a:r>
              <a:rPr lang="en-CA" sz="900" dirty="0" smtClean="0"/>
              <a:t> (</a:t>
            </a:r>
            <a:r>
              <a:rPr lang="en-CA" sz="900" dirty="0" smtClean="0">
                <a:hlinkClick r:id="rId10"/>
              </a:rPr>
              <a:t>IWOCL</a:t>
            </a:r>
            <a:r>
              <a:rPr lang="en-CA" sz="900" dirty="0" smtClean="0"/>
              <a:t>)</a:t>
            </a:r>
            <a:br>
              <a:rPr lang="en-CA" sz="900" dirty="0" smtClean="0"/>
            </a:br>
            <a:r>
              <a:rPr lang="en-CA" sz="900" dirty="0" smtClean="0"/>
              <a:t>Stanford University, California, USA, May 11-13, 2015.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900" b="1" dirty="0" smtClean="0"/>
              <a:t>A Case Against Small Data Types on GPGPUs</a:t>
            </a:r>
            <a:r>
              <a:rPr lang="en-CA" sz="900" dirty="0" smtClean="0"/>
              <a:t/>
            </a:r>
            <a:br>
              <a:rPr lang="en-CA" sz="900" dirty="0" smtClean="0"/>
            </a:br>
            <a:r>
              <a:rPr lang="en-CA" sz="900" dirty="0" smtClean="0"/>
              <a:t>Ahmad </a:t>
            </a:r>
            <a:r>
              <a:rPr lang="en-CA" sz="900" dirty="0" err="1" smtClean="0"/>
              <a:t>Lashgar</a:t>
            </a:r>
            <a:r>
              <a:rPr lang="en-CA" sz="900" dirty="0" smtClean="0"/>
              <a:t> and </a:t>
            </a:r>
            <a:r>
              <a:rPr lang="en-CA" sz="900" dirty="0" err="1" smtClean="0"/>
              <a:t>Amirali</a:t>
            </a:r>
            <a:r>
              <a:rPr lang="en-CA" sz="900" dirty="0" smtClean="0"/>
              <a:t> </a:t>
            </a:r>
            <a:r>
              <a:rPr lang="en-CA" sz="900" dirty="0" err="1" smtClean="0"/>
              <a:t>Baniasadi</a:t>
            </a:r>
            <a:r>
              <a:rPr lang="en-CA" sz="900" dirty="0" smtClean="0"/>
              <a:t/>
            </a:r>
            <a:br>
              <a:rPr lang="en-CA" sz="900" dirty="0" smtClean="0"/>
            </a:br>
            <a:r>
              <a:rPr lang="en-CA" sz="900" dirty="0" smtClean="0"/>
              <a:t>In proceedings of IEEE </a:t>
            </a:r>
            <a:r>
              <a:rPr lang="en-CA" sz="900" dirty="0" smtClean="0">
                <a:hlinkClick r:id="rId11"/>
              </a:rPr>
              <a:t>ASAP’25</a:t>
            </a:r>
            <a:r>
              <a:rPr lang="en-CA" sz="900" dirty="0" smtClean="0"/>
              <a:t>, IBM Research, Zurich, Switzerland, June 18-20, 2014.</a:t>
            </a:r>
            <a:endParaRPr lang="en-CA" sz="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0995-B4CE-4271-A588-D099D60266EA}" type="slidenum">
              <a:rPr lang="en-CA" smtClean="0"/>
              <a:pPr/>
              <a:t>28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0995-B4CE-4271-A588-D099D60266EA}" type="slidenum">
              <a:rPr lang="en-CA" smtClean="0"/>
              <a:pPr/>
              <a:t>29</a:t>
            </a:fld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3923928" y="2355726"/>
            <a:ext cx="12352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Thank You!</a:t>
            </a:r>
          </a:p>
          <a:p>
            <a:r>
              <a:rPr lang="en-US" dirty="0" smtClean="0"/>
              <a:t>Questions?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Accelerator Hardware/Software Stack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Scope of this work: </a:t>
            </a:r>
            <a:r>
              <a:rPr lang="en-CA" dirty="0" err="1" smtClean="0"/>
              <a:t>OpenACC</a:t>
            </a:r>
            <a:r>
              <a:rPr lang="en-CA" dirty="0" smtClean="0"/>
              <a:t>-over-CUDA for NVIDIA GPUs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0995-B4CE-4271-A588-D099D60266EA}" type="slidenum">
              <a:rPr lang="en-CA" smtClean="0"/>
              <a:pPr/>
              <a:t>3</a:t>
            </a:fld>
            <a:endParaRPr lang="en-CA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39" y="1275606"/>
            <a:ext cx="6302099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Hardware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NVIDIA-like GPGPU </a:t>
            </a:r>
            <a:r>
              <a:rPr lang="en-CA" dirty="0" err="1" smtClean="0"/>
              <a:t>Microarchitecture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0995-B4CE-4271-A588-D099D60266EA}" type="slidenum">
              <a:rPr lang="en-CA" smtClean="0"/>
              <a:pPr/>
              <a:t>4</a:t>
            </a:fld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1403648" y="1199949"/>
            <a:ext cx="2376264" cy="31582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GPU</a:t>
            </a:r>
          </a:p>
          <a:p>
            <a:pPr algn="ctr"/>
            <a:endParaRPr lang="en-US" sz="1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CA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03648" y="4614350"/>
            <a:ext cx="2376264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DRAM</a:t>
            </a:r>
            <a:endParaRPr lang="en-CA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96461" y="1978437"/>
            <a:ext cx="580038" cy="6437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Core</a:t>
            </a:r>
            <a:r>
              <a:rPr lang="en-US" sz="12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pPr algn="ctr"/>
            <a:endParaRPr lang="en-US" sz="1200" b="1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="1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CA" sz="1200" b="1" baseline="-25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18093" y="1979298"/>
            <a:ext cx="585788" cy="64293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1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Core</a:t>
            </a:r>
            <a:r>
              <a:rPr lang="en-US" sz="1200" b="1" baseline="-25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</a:t>
            </a:r>
            <a:endParaRPr lang="en-US" sz="1200" b="1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="1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="1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CA" sz="1200" b="1" baseline="-25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95947" y="1414898"/>
            <a:ext cx="822661" cy="1200329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7200" dirty="0" smtClean="0">
                <a:solidFill>
                  <a:srgbClr val="002060"/>
                </a:solidFill>
              </a:rPr>
              <a:t>…</a:t>
            </a:r>
            <a:endParaRPr lang="en-CA" sz="7200" dirty="0">
              <a:solidFill>
                <a:srgbClr val="00206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93517" y="3994662"/>
            <a:ext cx="648072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MC</a:t>
            </a:r>
            <a:r>
              <a:rPr lang="en-US" sz="12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CA" sz="1200" b="1" baseline="-25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59832" y="3994662"/>
            <a:ext cx="648072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MC</a:t>
            </a:r>
            <a:r>
              <a:rPr lang="en-US" sz="12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</a:t>
            </a:r>
            <a:endParaRPr lang="en-CA" sz="1200" b="1" baseline="-25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96461" y="2622235"/>
            <a:ext cx="580038" cy="2202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L1$</a:t>
            </a:r>
            <a:endParaRPr lang="en-CA" sz="1200" b="1" baseline="-25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18193" y="2622235"/>
            <a:ext cx="585689" cy="2202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L1$</a:t>
            </a:r>
            <a:endParaRPr lang="en-CA" sz="1200" b="1" baseline="-25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93517" y="3634622"/>
            <a:ext cx="648072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L2$</a:t>
            </a:r>
            <a:endParaRPr lang="en-CA" sz="1200" b="1" baseline="-25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59832" y="3634622"/>
            <a:ext cx="648072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L2$</a:t>
            </a:r>
            <a:endParaRPr lang="en-CA" sz="1200" b="1" baseline="-25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763688" y="2842533"/>
            <a:ext cx="0" cy="216024"/>
          </a:xfrm>
          <a:prstGeom prst="straightConnector1">
            <a:avLst/>
          </a:prstGeom>
          <a:ln w="952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419872" y="2842533"/>
            <a:ext cx="0" cy="216024"/>
          </a:xfrm>
          <a:prstGeom prst="straightConnector1">
            <a:avLst/>
          </a:prstGeom>
          <a:ln w="952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419872" y="3418597"/>
            <a:ext cx="0" cy="216024"/>
          </a:xfrm>
          <a:prstGeom prst="straightConnector1">
            <a:avLst/>
          </a:prstGeom>
          <a:ln w="952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500035" y="3058557"/>
            <a:ext cx="2200275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Interconnect</a:t>
            </a:r>
            <a:endParaRPr lang="en-CA" sz="1200" b="1" baseline="-25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75266" y="3117629"/>
            <a:ext cx="821855" cy="1200326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7200" dirty="0" smtClean="0">
                <a:solidFill>
                  <a:srgbClr val="002060"/>
                </a:solidFill>
                <a:cs typeface="Arial" pitchFamily="34" charset="0"/>
              </a:rPr>
              <a:t>…</a:t>
            </a:r>
            <a:endParaRPr lang="en-CA" sz="7200" dirty="0">
              <a:solidFill>
                <a:srgbClr val="002060"/>
              </a:solidFill>
              <a:cs typeface="Arial" pitchFamily="34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1763688" y="4365309"/>
            <a:ext cx="0" cy="249041"/>
          </a:xfrm>
          <a:prstGeom prst="straightConnector1">
            <a:avLst/>
          </a:prstGeom>
          <a:ln w="952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419872" y="4358166"/>
            <a:ext cx="0" cy="256184"/>
          </a:xfrm>
          <a:prstGeom prst="straightConnector1">
            <a:avLst/>
          </a:prstGeom>
          <a:ln w="952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283968" y="1190929"/>
            <a:ext cx="3463275" cy="29100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SM</a:t>
            </a:r>
            <a:r>
              <a:rPr lang="en-US" sz="1200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</a:t>
            </a:r>
          </a:p>
          <a:p>
            <a:pPr algn="ctr"/>
            <a:endParaRPr lang="en-US" sz="1200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CA" sz="1200" baseline="-25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283968" y="4182302"/>
            <a:ext cx="3470419" cy="792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L1 Cache</a:t>
            </a:r>
          </a:p>
          <a:p>
            <a:pPr algn="ctr"/>
            <a:endParaRPr lang="en-US" sz="1100" b="1" dirty="0" smtClean="0">
              <a:solidFill>
                <a:srgbClr val="002060"/>
              </a:solidFill>
              <a:latin typeface="+mj-lt"/>
              <a:cs typeface="Arial" pitchFamily="34" charset="0"/>
            </a:endParaRPr>
          </a:p>
          <a:p>
            <a:pPr algn="ctr"/>
            <a:endParaRPr lang="en-US" sz="1100" b="1" baseline="-25000" dirty="0" smtClean="0">
              <a:solidFill>
                <a:srgbClr val="002060"/>
              </a:solidFill>
              <a:latin typeface="+mj-lt"/>
              <a:cs typeface="Arial" pitchFamily="34" charset="0"/>
            </a:endParaRPr>
          </a:p>
          <a:p>
            <a:pPr algn="ctr"/>
            <a:endParaRPr lang="en-US" sz="1100" b="1" baseline="-25000" dirty="0" smtClean="0">
              <a:solidFill>
                <a:srgbClr val="002060"/>
              </a:solidFill>
              <a:latin typeface="+mj-lt"/>
              <a:cs typeface="Arial" pitchFamily="34" charset="0"/>
            </a:endParaRPr>
          </a:p>
          <a:p>
            <a:pPr algn="ctr"/>
            <a:endParaRPr lang="en-US" sz="1100" b="1" baseline="-25000" dirty="0" smtClean="0">
              <a:solidFill>
                <a:srgbClr val="002060"/>
              </a:solidFill>
              <a:latin typeface="+mj-lt"/>
              <a:cs typeface="Arial" pitchFamily="34" charset="0"/>
            </a:endParaRPr>
          </a:p>
          <a:p>
            <a:pPr algn="ctr"/>
            <a:endParaRPr lang="en-CA" sz="1100" b="1" baseline="-25000" dirty="0">
              <a:solidFill>
                <a:srgbClr val="002060"/>
              </a:solidFill>
              <a:latin typeface="+mj-lt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356343" y="1300641"/>
            <a:ext cx="3324225" cy="752475"/>
          </a:xfrm>
          <a:prstGeom prst="rect">
            <a:avLst/>
          </a:pr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en-US" sz="11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1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Ready Thread Blocks</a:t>
            </a:r>
          </a:p>
          <a:p>
            <a:pPr algn="ctr"/>
            <a:endParaRPr lang="en-US" sz="11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1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CA" sz="1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 rot="16200000">
            <a:off x="3878493" y="3096145"/>
            <a:ext cx="1387014" cy="432048"/>
          </a:xfrm>
          <a:prstGeom prst="rect">
            <a:avLst/>
          </a:pr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Load/Store Unit</a:t>
            </a:r>
          </a:p>
        </p:txBody>
      </p:sp>
      <p:sp>
        <p:nvSpPr>
          <p:cNvPr id="27" name="Rectangle 26"/>
          <p:cNvSpPr/>
          <p:nvPr/>
        </p:nvSpPr>
        <p:spPr>
          <a:xfrm rot="16200000">
            <a:off x="4498837" y="3095817"/>
            <a:ext cx="1387800" cy="432048"/>
          </a:xfrm>
          <a:prstGeom prst="rect">
            <a:avLst/>
          </a:pr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1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Arith</a:t>
            </a:r>
            <a:r>
              <a:rPr lang="en-US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/Logic</a:t>
            </a:r>
          </a:p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SIMD</a:t>
            </a:r>
          </a:p>
        </p:txBody>
      </p:sp>
      <p:sp>
        <p:nvSpPr>
          <p:cNvPr id="28" name="Rectangle 27"/>
          <p:cNvSpPr/>
          <p:nvPr/>
        </p:nvSpPr>
        <p:spPr>
          <a:xfrm rot="16200000">
            <a:off x="5131482" y="3098272"/>
            <a:ext cx="1387800" cy="432048"/>
          </a:xfrm>
          <a:prstGeom prst="rect">
            <a:avLst/>
          </a:pr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Floating Point</a:t>
            </a:r>
          </a:p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SIMD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803977" y="2294858"/>
            <a:ext cx="1031047" cy="1107992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6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en-CA" sz="6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3707905" y="1186341"/>
            <a:ext cx="591289" cy="792097"/>
          </a:xfrm>
          <a:prstGeom prst="line">
            <a:avLst/>
          </a:prstGeom>
          <a:ln w="1905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707905" y="2842533"/>
            <a:ext cx="576063" cy="2131857"/>
          </a:xfrm>
          <a:prstGeom prst="line">
            <a:avLst/>
          </a:prstGeom>
          <a:ln w="1905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341075" y="4470334"/>
            <a:ext cx="774308" cy="431186"/>
          </a:xfrm>
          <a:prstGeom prst="rect">
            <a:avLst/>
          </a:pr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Data cache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172533" y="4470334"/>
            <a:ext cx="828675" cy="431186"/>
          </a:xfrm>
          <a:prstGeom prst="rect">
            <a:avLst/>
          </a:pr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Constant cache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863220" y="4470334"/>
            <a:ext cx="805124" cy="431186"/>
          </a:xfrm>
          <a:prstGeom prst="rect">
            <a:avLst/>
          </a:pr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Shared Memory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355976" y="2228758"/>
            <a:ext cx="3326973" cy="216024"/>
          </a:xfrm>
          <a:prstGeom prst="rect">
            <a:avLst/>
          </a:pr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Scoreboard &amp; </a:t>
            </a:r>
            <a:r>
              <a:rPr lang="en-US" sz="11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Registerfile</a:t>
            </a:r>
            <a:endParaRPr lang="en-CA" sz="1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053595" y="4470334"/>
            <a:ext cx="747713" cy="431186"/>
          </a:xfrm>
          <a:prstGeom prst="rect">
            <a:avLst/>
          </a:pr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Texture</a:t>
            </a:r>
          </a:p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cache</a:t>
            </a:r>
          </a:p>
        </p:txBody>
      </p:sp>
      <p:sp>
        <p:nvSpPr>
          <p:cNvPr id="37" name="Rectangle 36"/>
          <p:cNvSpPr/>
          <p:nvPr/>
        </p:nvSpPr>
        <p:spPr>
          <a:xfrm rot="16200000">
            <a:off x="5760132" y="3095816"/>
            <a:ext cx="1387800" cy="432048"/>
          </a:xfrm>
          <a:prstGeom prst="rect">
            <a:avLst/>
          </a:pr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Special </a:t>
            </a:r>
            <a:r>
              <a:rPr lang="en-US" sz="11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Fcn</a:t>
            </a:r>
            <a:endParaRPr lang="en-US" sz="11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SIMD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1762522" y="3418597"/>
            <a:ext cx="0" cy="216024"/>
          </a:xfrm>
          <a:prstGeom prst="straightConnector1">
            <a:avLst/>
          </a:prstGeom>
          <a:ln w="952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1497428" y="1249093"/>
            <a:ext cx="2209855" cy="6801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Thread Block Dispatcher</a:t>
            </a:r>
          </a:p>
          <a:p>
            <a:pPr algn="ctr"/>
            <a:endParaRPr lang="en-US" sz="7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="1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="1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CA" sz="1200" b="1" baseline="-25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0" name="Group 72"/>
          <p:cNvGrpSpPr/>
          <p:nvPr/>
        </p:nvGrpSpPr>
        <p:grpSpPr>
          <a:xfrm>
            <a:off x="1694786" y="1604418"/>
            <a:ext cx="397922" cy="251461"/>
            <a:chOff x="1930400" y="4285698"/>
            <a:chExt cx="1658880" cy="1048303"/>
          </a:xfrm>
        </p:grpSpPr>
        <p:sp>
          <p:nvSpPr>
            <p:cNvPr id="41" name="AutoShape 43"/>
            <p:cNvSpPr>
              <a:spLocks noChangeArrowheads="1"/>
            </p:cNvSpPr>
            <p:nvPr/>
          </p:nvSpPr>
          <p:spPr bwMode="auto">
            <a:xfrm>
              <a:off x="1930400" y="4285698"/>
              <a:ext cx="1658880" cy="1048303"/>
            </a:xfrm>
            <a:prstGeom prst="roundRect">
              <a:avLst>
                <a:gd name="adj" fmla="val 16764"/>
              </a:avLst>
            </a:prstGeom>
            <a:solidFill>
              <a:srgbClr val="00B050"/>
            </a:solidFill>
            <a:ln w="36720" cap="flat">
              <a:solidFill>
                <a:srgbClr val="333366"/>
              </a:solidFill>
              <a:round/>
              <a:headEnd/>
              <a:tailEnd/>
            </a:ln>
            <a:effectLst/>
            <a:extLst/>
          </p:spPr>
          <p:txBody>
            <a:bodyPr wrap="none" lIns="82945" tIns="41473" rIns="82945" bIns="41473" anchor="ctr"/>
            <a:lstStyle/>
            <a:p>
              <a:pPr algn="ctr"/>
              <a:r>
                <a:rPr lang="en-US" sz="800" b="1" dirty="0" smtClean="0">
                  <a:solidFill>
                    <a:srgbClr val="002060"/>
                  </a:solidFill>
                </a:rPr>
                <a:t>Block 0</a:t>
              </a:r>
            </a:p>
            <a:p>
              <a:pPr algn="ctr"/>
              <a:endParaRPr lang="en-US" sz="800" b="1" dirty="0">
                <a:solidFill>
                  <a:srgbClr val="002060"/>
                </a:solidFill>
              </a:endParaRPr>
            </a:p>
            <a:p>
              <a:pPr algn="ctr"/>
              <a:endParaRPr lang="en-US" sz="800" b="1" dirty="0" smtClean="0">
                <a:solidFill>
                  <a:srgbClr val="002060"/>
                </a:solidFill>
              </a:endParaRPr>
            </a:p>
            <a:p>
              <a:pPr algn="ctr"/>
              <a:endParaRPr lang="en-US" sz="800" b="1" dirty="0" smtClean="0">
                <a:solidFill>
                  <a:srgbClr val="002060"/>
                </a:solidFill>
              </a:endParaRPr>
            </a:p>
            <a:p>
              <a:pPr algn="ctr"/>
              <a:endParaRPr lang="en-US" sz="800" b="1" dirty="0">
                <a:solidFill>
                  <a:srgbClr val="002060"/>
                </a:solidFill>
              </a:endParaRPr>
            </a:p>
          </p:txBody>
        </p:sp>
        <p:sp>
          <p:nvSpPr>
            <p:cNvPr id="42" name="Freeform 44"/>
            <p:cNvSpPr>
              <a:spLocks/>
            </p:cNvSpPr>
            <p:nvPr/>
          </p:nvSpPr>
          <p:spPr bwMode="auto">
            <a:xfrm>
              <a:off x="2053280" y="4350506"/>
              <a:ext cx="552960" cy="905855"/>
            </a:xfrm>
            <a:custGeom>
              <a:avLst/>
              <a:gdLst>
                <a:gd name="T0" fmla="*/ 634 w 1271"/>
                <a:gd name="T1" fmla="*/ 0 h 2775"/>
                <a:gd name="T2" fmla="*/ 634 w 1271"/>
                <a:gd name="T3" fmla="*/ 925 h 2775"/>
                <a:gd name="T4" fmla="*/ 634 w 1271"/>
                <a:gd name="T5" fmla="*/ 1849 h 2775"/>
                <a:gd name="T6" fmla="*/ 634 w 1271"/>
                <a:gd name="T7" fmla="*/ 2774 h 2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1" h="2775">
                  <a:moveTo>
                    <a:pt x="634" y="0"/>
                  </a:moveTo>
                  <a:cubicBezTo>
                    <a:pt x="1270" y="462"/>
                    <a:pt x="634" y="925"/>
                    <a:pt x="634" y="925"/>
                  </a:cubicBezTo>
                  <a:cubicBezTo>
                    <a:pt x="634" y="925"/>
                    <a:pt x="0" y="1387"/>
                    <a:pt x="634" y="1849"/>
                  </a:cubicBezTo>
                  <a:cubicBezTo>
                    <a:pt x="1269" y="2311"/>
                    <a:pt x="634" y="2774"/>
                    <a:pt x="634" y="2774"/>
                  </a:cubicBezTo>
                </a:path>
              </a:pathLst>
            </a:custGeom>
            <a:noFill/>
            <a:ln w="36720" cap="flat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2945" tIns="41473" rIns="82945" bIns="41473"/>
            <a:lstStyle/>
            <a:p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43" name="Freeform 45"/>
            <p:cNvSpPr>
              <a:spLocks/>
            </p:cNvSpPr>
            <p:nvPr/>
          </p:nvSpPr>
          <p:spPr bwMode="auto">
            <a:xfrm>
              <a:off x="2356640" y="4350506"/>
              <a:ext cx="552960" cy="905855"/>
            </a:xfrm>
            <a:custGeom>
              <a:avLst/>
              <a:gdLst>
                <a:gd name="T0" fmla="*/ 636 w 1272"/>
                <a:gd name="T1" fmla="*/ 0 h 2775"/>
                <a:gd name="T2" fmla="*/ 636 w 1272"/>
                <a:gd name="T3" fmla="*/ 925 h 2775"/>
                <a:gd name="T4" fmla="*/ 635 w 1272"/>
                <a:gd name="T5" fmla="*/ 1849 h 2775"/>
                <a:gd name="T6" fmla="*/ 635 w 1272"/>
                <a:gd name="T7" fmla="*/ 2774 h 2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2" h="2775">
                  <a:moveTo>
                    <a:pt x="636" y="0"/>
                  </a:moveTo>
                  <a:cubicBezTo>
                    <a:pt x="1271" y="463"/>
                    <a:pt x="636" y="925"/>
                    <a:pt x="636" y="925"/>
                  </a:cubicBezTo>
                  <a:cubicBezTo>
                    <a:pt x="636" y="925"/>
                    <a:pt x="0" y="1387"/>
                    <a:pt x="635" y="1849"/>
                  </a:cubicBezTo>
                  <a:cubicBezTo>
                    <a:pt x="1270" y="2311"/>
                    <a:pt x="635" y="2774"/>
                    <a:pt x="635" y="2774"/>
                  </a:cubicBezTo>
                </a:path>
              </a:pathLst>
            </a:custGeom>
            <a:noFill/>
            <a:ln w="36720" cap="flat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2945" tIns="41473" rIns="82945" bIns="41473"/>
            <a:lstStyle/>
            <a:p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44" name="Freeform 46"/>
            <p:cNvSpPr>
              <a:spLocks/>
            </p:cNvSpPr>
            <p:nvPr/>
          </p:nvSpPr>
          <p:spPr bwMode="auto">
            <a:xfrm>
              <a:off x="2661920" y="4350506"/>
              <a:ext cx="552960" cy="907295"/>
            </a:xfrm>
            <a:custGeom>
              <a:avLst/>
              <a:gdLst>
                <a:gd name="T0" fmla="*/ 635 w 1271"/>
                <a:gd name="T1" fmla="*/ 0 h 2776"/>
                <a:gd name="T2" fmla="*/ 635 w 1271"/>
                <a:gd name="T3" fmla="*/ 925 h 2776"/>
                <a:gd name="T4" fmla="*/ 634 w 1271"/>
                <a:gd name="T5" fmla="*/ 1850 h 2776"/>
                <a:gd name="T6" fmla="*/ 635 w 1271"/>
                <a:gd name="T7" fmla="*/ 2775 h 2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1" h="2776">
                  <a:moveTo>
                    <a:pt x="635" y="0"/>
                  </a:moveTo>
                  <a:cubicBezTo>
                    <a:pt x="1270" y="463"/>
                    <a:pt x="635" y="925"/>
                    <a:pt x="635" y="925"/>
                  </a:cubicBezTo>
                  <a:cubicBezTo>
                    <a:pt x="635" y="925"/>
                    <a:pt x="0" y="1388"/>
                    <a:pt x="634" y="1850"/>
                  </a:cubicBezTo>
                  <a:cubicBezTo>
                    <a:pt x="1269" y="2312"/>
                    <a:pt x="635" y="2775"/>
                    <a:pt x="635" y="2775"/>
                  </a:cubicBezTo>
                </a:path>
              </a:pathLst>
            </a:custGeom>
            <a:noFill/>
            <a:ln w="36720" cap="flat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2945" tIns="41473" rIns="82945" bIns="41473"/>
            <a:lstStyle/>
            <a:p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45" name="Freeform 47"/>
            <p:cNvSpPr>
              <a:spLocks/>
            </p:cNvSpPr>
            <p:nvPr/>
          </p:nvSpPr>
          <p:spPr bwMode="auto">
            <a:xfrm>
              <a:off x="2967200" y="4350506"/>
              <a:ext cx="552960" cy="905855"/>
            </a:xfrm>
            <a:custGeom>
              <a:avLst/>
              <a:gdLst>
                <a:gd name="T0" fmla="*/ 635 w 1272"/>
                <a:gd name="T1" fmla="*/ 0 h 2775"/>
                <a:gd name="T2" fmla="*/ 635 w 1272"/>
                <a:gd name="T3" fmla="*/ 925 h 2775"/>
                <a:gd name="T4" fmla="*/ 634 w 1272"/>
                <a:gd name="T5" fmla="*/ 1849 h 2775"/>
                <a:gd name="T6" fmla="*/ 635 w 1272"/>
                <a:gd name="T7" fmla="*/ 2774 h 2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2" h="2775">
                  <a:moveTo>
                    <a:pt x="635" y="0"/>
                  </a:moveTo>
                  <a:cubicBezTo>
                    <a:pt x="1271" y="462"/>
                    <a:pt x="635" y="925"/>
                    <a:pt x="635" y="925"/>
                  </a:cubicBezTo>
                  <a:cubicBezTo>
                    <a:pt x="635" y="925"/>
                    <a:pt x="0" y="1387"/>
                    <a:pt x="634" y="1849"/>
                  </a:cubicBezTo>
                  <a:cubicBezTo>
                    <a:pt x="1268" y="2312"/>
                    <a:pt x="635" y="2774"/>
                    <a:pt x="635" y="2774"/>
                  </a:cubicBezTo>
                </a:path>
              </a:pathLst>
            </a:custGeom>
            <a:noFill/>
            <a:ln w="36720" cap="flat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2945" tIns="41473" rIns="82945" bIns="41473"/>
            <a:lstStyle/>
            <a:p>
              <a:endParaRPr lang="en-US">
                <a:solidFill>
                  <a:srgbClr val="002060"/>
                </a:solidFill>
              </a:endParaRPr>
            </a:p>
          </p:txBody>
        </p:sp>
      </p:grpSp>
      <p:grpSp>
        <p:nvGrpSpPr>
          <p:cNvPr id="46" name="Group 91"/>
          <p:cNvGrpSpPr/>
          <p:nvPr/>
        </p:nvGrpSpPr>
        <p:grpSpPr>
          <a:xfrm>
            <a:off x="3164359" y="1612245"/>
            <a:ext cx="397922" cy="251461"/>
            <a:chOff x="1930400" y="4285698"/>
            <a:chExt cx="1658880" cy="1048303"/>
          </a:xfrm>
        </p:grpSpPr>
        <p:sp>
          <p:nvSpPr>
            <p:cNvPr id="47" name="AutoShape 43"/>
            <p:cNvSpPr>
              <a:spLocks noChangeArrowheads="1"/>
            </p:cNvSpPr>
            <p:nvPr/>
          </p:nvSpPr>
          <p:spPr bwMode="auto">
            <a:xfrm>
              <a:off x="1930400" y="4285698"/>
              <a:ext cx="1658880" cy="1048303"/>
            </a:xfrm>
            <a:prstGeom prst="roundRect">
              <a:avLst>
                <a:gd name="adj" fmla="val 16764"/>
              </a:avLst>
            </a:prstGeom>
            <a:solidFill>
              <a:srgbClr val="00B050"/>
            </a:solidFill>
            <a:ln w="36720" cap="flat">
              <a:solidFill>
                <a:srgbClr val="333366"/>
              </a:solidFill>
              <a:round/>
              <a:headEnd/>
              <a:tailEnd/>
            </a:ln>
            <a:effectLst/>
            <a:extLst/>
          </p:spPr>
          <p:txBody>
            <a:bodyPr wrap="none" lIns="82945" tIns="41473" rIns="82945" bIns="41473" anchor="ctr"/>
            <a:lstStyle/>
            <a:p>
              <a:pPr algn="ctr"/>
              <a:r>
                <a:rPr lang="en-US" sz="800" b="1" dirty="0" smtClean="0">
                  <a:solidFill>
                    <a:srgbClr val="002060"/>
                  </a:solidFill>
                </a:rPr>
                <a:t>Block K-1</a:t>
              </a:r>
            </a:p>
            <a:p>
              <a:pPr algn="ctr"/>
              <a:endParaRPr lang="en-US" sz="800" b="1" dirty="0">
                <a:solidFill>
                  <a:srgbClr val="002060"/>
                </a:solidFill>
              </a:endParaRPr>
            </a:p>
            <a:p>
              <a:pPr algn="ctr"/>
              <a:endParaRPr lang="en-US" sz="800" b="1" dirty="0" smtClean="0">
                <a:solidFill>
                  <a:srgbClr val="002060"/>
                </a:solidFill>
              </a:endParaRPr>
            </a:p>
            <a:p>
              <a:pPr algn="ctr"/>
              <a:endParaRPr lang="en-US" sz="800" b="1" dirty="0" smtClean="0">
                <a:solidFill>
                  <a:srgbClr val="002060"/>
                </a:solidFill>
              </a:endParaRPr>
            </a:p>
            <a:p>
              <a:pPr algn="ctr"/>
              <a:endParaRPr lang="en-US" sz="800" b="1" dirty="0">
                <a:solidFill>
                  <a:srgbClr val="002060"/>
                </a:solidFill>
              </a:endParaRPr>
            </a:p>
          </p:txBody>
        </p:sp>
        <p:sp>
          <p:nvSpPr>
            <p:cNvPr id="48" name="Freeform 44"/>
            <p:cNvSpPr>
              <a:spLocks/>
            </p:cNvSpPr>
            <p:nvPr/>
          </p:nvSpPr>
          <p:spPr bwMode="auto">
            <a:xfrm>
              <a:off x="2053280" y="4350506"/>
              <a:ext cx="552960" cy="905855"/>
            </a:xfrm>
            <a:custGeom>
              <a:avLst/>
              <a:gdLst>
                <a:gd name="T0" fmla="*/ 634 w 1271"/>
                <a:gd name="T1" fmla="*/ 0 h 2775"/>
                <a:gd name="T2" fmla="*/ 634 w 1271"/>
                <a:gd name="T3" fmla="*/ 925 h 2775"/>
                <a:gd name="T4" fmla="*/ 634 w 1271"/>
                <a:gd name="T5" fmla="*/ 1849 h 2775"/>
                <a:gd name="T6" fmla="*/ 634 w 1271"/>
                <a:gd name="T7" fmla="*/ 2774 h 2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1" h="2775">
                  <a:moveTo>
                    <a:pt x="634" y="0"/>
                  </a:moveTo>
                  <a:cubicBezTo>
                    <a:pt x="1270" y="462"/>
                    <a:pt x="634" y="925"/>
                    <a:pt x="634" y="925"/>
                  </a:cubicBezTo>
                  <a:cubicBezTo>
                    <a:pt x="634" y="925"/>
                    <a:pt x="0" y="1387"/>
                    <a:pt x="634" y="1849"/>
                  </a:cubicBezTo>
                  <a:cubicBezTo>
                    <a:pt x="1269" y="2311"/>
                    <a:pt x="634" y="2774"/>
                    <a:pt x="634" y="2774"/>
                  </a:cubicBezTo>
                </a:path>
              </a:pathLst>
            </a:custGeom>
            <a:noFill/>
            <a:ln w="36720" cap="flat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2945" tIns="41473" rIns="82945" bIns="41473"/>
            <a:lstStyle/>
            <a:p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49" name="Freeform 45"/>
            <p:cNvSpPr>
              <a:spLocks/>
            </p:cNvSpPr>
            <p:nvPr/>
          </p:nvSpPr>
          <p:spPr bwMode="auto">
            <a:xfrm>
              <a:off x="2356640" y="4350506"/>
              <a:ext cx="552960" cy="905855"/>
            </a:xfrm>
            <a:custGeom>
              <a:avLst/>
              <a:gdLst>
                <a:gd name="T0" fmla="*/ 636 w 1272"/>
                <a:gd name="T1" fmla="*/ 0 h 2775"/>
                <a:gd name="T2" fmla="*/ 636 w 1272"/>
                <a:gd name="T3" fmla="*/ 925 h 2775"/>
                <a:gd name="T4" fmla="*/ 635 w 1272"/>
                <a:gd name="T5" fmla="*/ 1849 h 2775"/>
                <a:gd name="T6" fmla="*/ 635 w 1272"/>
                <a:gd name="T7" fmla="*/ 2774 h 2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2" h="2775">
                  <a:moveTo>
                    <a:pt x="636" y="0"/>
                  </a:moveTo>
                  <a:cubicBezTo>
                    <a:pt x="1271" y="463"/>
                    <a:pt x="636" y="925"/>
                    <a:pt x="636" y="925"/>
                  </a:cubicBezTo>
                  <a:cubicBezTo>
                    <a:pt x="636" y="925"/>
                    <a:pt x="0" y="1387"/>
                    <a:pt x="635" y="1849"/>
                  </a:cubicBezTo>
                  <a:cubicBezTo>
                    <a:pt x="1270" y="2311"/>
                    <a:pt x="635" y="2774"/>
                    <a:pt x="635" y="2774"/>
                  </a:cubicBezTo>
                </a:path>
              </a:pathLst>
            </a:custGeom>
            <a:noFill/>
            <a:ln w="36720" cap="flat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2945" tIns="41473" rIns="82945" bIns="41473"/>
            <a:lstStyle/>
            <a:p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50" name="Freeform 46"/>
            <p:cNvSpPr>
              <a:spLocks/>
            </p:cNvSpPr>
            <p:nvPr/>
          </p:nvSpPr>
          <p:spPr bwMode="auto">
            <a:xfrm>
              <a:off x="2661920" y="4350506"/>
              <a:ext cx="552960" cy="907295"/>
            </a:xfrm>
            <a:custGeom>
              <a:avLst/>
              <a:gdLst>
                <a:gd name="T0" fmla="*/ 635 w 1271"/>
                <a:gd name="T1" fmla="*/ 0 h 2776"/>
                <a:gd name="T2" fmla="*/ 635 w 1271"/>
                <a:gd name="T3" fmla="*/ 925 h 2776"/>
                <a:gd name="T4" fmla="*/ 634 w 1271"/>
                <a:gd name="T5" fmla="*/ 1850 h 2776"/>
                <a:gd name="T6" fmla="*/ 635 w 1271"/>
                <a:gd name="T7" fmla="*/ 2775 h 2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1" h="2776">
                  <a:moveTo>
                    <a:pt x="635" y="0"/>
                  </a:moveTo>
                  <a:cubicBezTo>
                    <a:pt x="1270" y="463"/>
                    <a:pt x="635" y="925"/>
                    <a:pt x="635" y="925"/>
                  </a:cubicBezTo>
                  <a:cubicBezTo>
                    <a:pt x="635" y="925"/>
                    <a:pt x="0" y="1388"/>
                    <a:pt x="634" y="1850"/>
                  </a:cubicBezTo>
                  <a:cubicBezTo>
                    <a:pt x="1269" y="2312"/>
                    <a:pt x="635" y="2775"/>
                    <a:pt x="635" y="2775"/>
                  </a:cubicBezTo>
                </a:path>
              </a:pathLst>
            </a:custGeom>
            <a:noFill/>
            <a:ln w="36720" cap="flat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2945" tIns="41473" rIns="82945" bIns="41473"/>
            <a:lstStyle/>
            <a:p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51" name="Freeform 47"/>
            <p:cNvSpPr>
              <a:spLocks/>
            </p:cNvSpPr>
            <p:nvPr/>
          </p:nvSpPr>
          <p:spPr bwMode="auto">
            <a:xfrm>
              <a:off x="2967200" y="4350506"/>
              <a:ext cx="552960" cy="905855"/>
            </a:xfrm>
            <a:custGeom>
              <a:avLst/>
              <a:gdLst>
                <a:gd name="T0" fmla="*/ 635 w 1272"/>
                <a:gd name="T1" fmla="*/ 0 h 2775"/>
                <a:gd name="T2" fmla="*/ 635 w 1272"/>
                <a:gd name="T3" fmla="*/ 925 h 2775"/>
                <a:gd name="T4" fmla="*/ 634 w 1272"/>
                <a:gd name="T5" fmla="*/ 1849 h 2775"/>
                <a:gd name="T6" fmla="*/ 635 w 1272"/>
                <a:gd name="T7" fmla="*/ 2774 h 2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2" h="2775">
                  <a:moveTo>
                    <a:pt x="635" y="0"/>
                  </a:moveTo>
                  <a:cubicBezTo>
                    <a:pt x="1271" y="462"/>
                    <a:pt x="635" y="925"/>
                    <a:pt x="635" y="925"/>
                  </a:cubicBezTo>
                  <a:cubicBezTo>
                    <a:pt x="635" y="925"/>
                    <a:pt x="0" y="1387"/>
                    <a:pt x="634" y="1849"/>
                  </a:cubicBezTo>
                  <a:cubicBezTo>
                    <a:pt x="1268" y="2312"/>
                    <a:pt x="635" y="2774"/>
                    <a:pt x="635" y="2774"/>
                  </a:cubicBezTo>
                </a:path>
              </a:pathLst>
            </a:custGeom>
            <a:noFill/>
            <a:ln w="36720" cap="flat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2945" tIns="41473" rIns="82945" bIns="41473"/>
            <a:lstStyle/>
            <a:p>
              <a:endParaRPr lang="en-US">
                <a:solidFill>
                  <a:srgbClr val="002060"/>
                </a:solidFill>
              </a:endParaRPr>
            </a:p>
          </p:txBody>
        </p:sp>
      </p:grpSp>
      <p:cxnSp>
        <p:nvCxnSpPr>
          <p:cNvPr id="52" name="Straight Arrow Connector 51"/>
          <p:cNvCxnSpPr/>
          <p:nvPr/>
        </p:nvCxnSpPr>
        <p:spPr>
          <a:xfrm flipH="1">
            <a:off x="2263169" y="1929291"/>
            <a:ext cx="5159" cy="1129266"/>
          </a:xfrm>
          <a:prstGeom prst="straightConnector1">
            <a:avLst/>
          </a:prstGeom>
          <a:ln w="952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4572001" y="2438878"/>
            <a:ext cx="3418" cy="184547"/>
          </a:xfrm>
          <a:prstGeom prst="straightConnector1">
            <a:avLst/>
          </a:prstGeom>
          <a:ln w="952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5191126" y="2438878"/>
            <a:ext cx="3418" cy="184547"/>
          </a:xfrm>
          <a:prstGeom prst="straightConnector1">
            <a:avLst/>
          </a:prstGeom>
          <a:ln w="952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5834063" y="2438878"/>
            <a:ext cx="3418" cy="184547"/>
          </a:xfrm>
          <a:prstGeom prst="straightConnector1">
            <a:avLst/>
          </a:prstGeom>
          <a:ln w="952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6467476" y="2438878"/>
            <a:ext cx="3418" cy="184547"/>
          </a:xfrm>
          <a:prstGeom prst="straightConnector1">
            <a:avLst/>
          </a:prstGeom>
          <a:ln w="952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>
            <a:off x="5167313" y="2043591"/>
            <a:ext cx="3418" cy="184547"/>
          </a:xfrm>
          <a:prstGeom prst="straightConnector1">
            <a:avLst/>
          </a:prstGeom>
          <a:ln w="952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6786563" y="2043591"/>
            <a:ext cx="3418" cy="184547"/>
          </a:xfrm>
          <a:prstGeom prst="straightConnector1">
            <a:avLst/>
          </a:prstGeom>
          <a:ln w="952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>
            <a:off x="4572000" y="4000979"/>
            <a:ext cx="3420" cy="469355"/>
          </a:xfrm>
          <a:prstGeom prst="straightConnector1">
            <a:avLst/>
          </a:prstGeom>
          <a:ln w="952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570656" y="4333783"/>
            <a:ext cx="2752725" cy="0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7319734" y="4333556"/>
            <a:ext cx="0" cy="144000"/>
          </a:xfrm>
          <a:prstGeom prst="straightConnector1">
            <a:avLst/>
          </a:prstGeom>
          <a:ln w="95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195947" y="771550"/>
            <a:ext cx="822657" cy="1200327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sz="7200" dirty="0" smtClean="0">
                <a:solidFill>
                  <a:srgbClr val="002060"/>
                </a:solidFill>
              </a:rPr>
              <a:t>…</a:t>
            </a:r>
            <a:endParaRPr lang="en-CA" sz="7200" dirty="0">
              <a:solidFill>
                <a:srgbClr val="002060"/>
              </a:solidFill>
            </a:endParaRPr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5508104" y="4333556"/>
            <a:ext cx="0" cy="144000"/>
          </a:xfrm>
          <a:prstGeom prst="straightConnector1">
            <a:avLst/>
          </a:prstGeom>
          <a:ln w="95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>
            <a:off x="6372200" y="4333556"/>
            <a:ext cx="0" cy="144000"/>
          </a:xfrm>
          <a:prstGeom prst="straightConnector1">
            <a:avLst/>
          </a:prstGeom>
          <a:ln w="95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Software Interface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771550"/>
            <a:ext cx="4464496" cy="3823073"/>
          </a:xfrm>
        </p:spPr>
        <p:txBody>
          <a:bodyPr>
            <a:normAutofit/>
          </a:bodyPr>
          <a:lstStyle/>
          <a:p>
            <a:r>
              <a:rPr lang="en-CA" dirty="0" err="1" smtClean="0"/>
              <a:t>OpenACC</a:t>
            </a:r>
            <a:endParaRPr lang="en-CA" dirty="0" smtClean="0"/>
          </a:p>
          <a:p>
            <a:pPr lvl="1"/>
            <a:r>
              <a:rPr lang="en-CA" sz="2000" dirty="0" smtClean="0"/>
              <a:t>Higher Productivity</a:t>
            </a:r>
          </a:p>
          <a:p>
            <a:pPr>
              <a:buNone/>
            </a:pPr>
            <a:endParaRPr lang="en-CA" sz="1000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buNone/>
            </a:pPr>
            <a:endParaRPr lang="en-CA" sz="1000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buNone/>
            </a:pPr>
            <a:endParaRPr lang="en-CA" sz="1000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buNone/>
            </a:pPr>
            <a:endParaRPr lang="en-CA" sz="1000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buNone/>
            </a:pPr>
            <a:endParaRPr lang="en-CA" sz="1000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buNone/>
            </a:pPr>
            <a:r>
              <a:rPr lang="en-CA" sz="1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000" b="1" dirty="0" smtClean="0">
                <a:latin typeface="Courier New" pitchFamily="49" charset="0"/>
                <a:cs typeface="Courier New" pitchFamily="49" charset="0"/>
              </a:rPr>
              <a:t> main(){</a:t>
            </a:r>
          </a:p>
          <a:p>
            <a:pPr lvl="0">
              <a:buNone/>
            </a:pPr>
            <a:r>
              <a:rPr lang="en-CA" sz="1000" b="1" dirty="0" smtClean="0">
                <a:latin typeface="Courier New" pitchFamily="49" charset="0"/>
                <a:cs typeface="Courier New" pitchFamily="49" charset="0"/>
              </a:rPr>
              <a:t>  ...</a:t>
            </a:r>
          </a:p>
          <a:p>
            <a:pPr>
              <a:buNone/>
            </a:pPr>
            <a:r>
              <a:rPr lang="en-CA" sz="1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#</a:t>
            </a:r>
            <a:r>
              <a:rPr lang="en-CA" sz="1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pragma</a:t>
            </a:r>
            <a:r>
              <a:rPr lang="en-CA" sz="1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acc kernels </a:t>
            </a:r>
            <a:r>
              <a:rPr lang="en-CA" sz="1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copyin</a:t>
            </a:r>
            <a:r>
              <a:rPr lang="en-CA" sz="1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(a[0:LEN])</a:t>
            </a:r>
            <a:r>
              <a:rPr lang="en-CA" sz="1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copyout</a:t>
            </a:r>
            <a:r>
              <a:rPr lang="en-CA" sz="1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(b[0:LEN])</a:t>
            </a:r>
          </a:p>
          <a:p>
            <a:pPr>
              <a:buNone/>
            </a:pPr>
            <a:r>
              <a:rPr lang="en-CA" sz="1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#</a:t>
            </a:r>
            <a:r>
              <a:rPr lang="en-CA" sz="1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pragma</a:t>
            </a:r>
            <a:r>
              <a:rPr lang="en-CA" sz="1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acc loop independent</a:t>
            </a:r>
          </a:p>
          <a:p>
            <a:pPr>
              <a:buNone/>
            </a:pPr>
            <a:r>
              <a:rPr lang="en-CA" sz="1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for(</a:t>
            </a:r>
            <a:r>
              <a:rPr lang="en-CA" sz="1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sz="1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=0; </a:t>
            </a:r>
            <a:r>
              <a:rPr lang="en-CA" sz="1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sz="1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&lt;LEN; ++</a:t>
            </a:r>
            <a:r>
              <a:rPr lang="en-CA" sz="1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sz="1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CA" sz="1000" b="1" dirty="0" smtClean="0">
                <a:latin typeface="Courier New" pitchFamily="49" charset="0"/>
                <a:cs typeface="Courier New" pitchFamily="49" charset="0"/>
              </a:rPr>
              <a:t>    b[</a:t>
            </a:r>
            <a:r>
              <a:rPr lang="en-CA" sz="1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sz="1000" b="1" dirty="0" smtClean="0">
                <a:latin typeface="Courier New" pitchFamily="49" charset="0"/>
                <a:cs typeface="Courier New" pitchFamily="49" charset="0"/>
              </a:rPr>
              <a:t>] = a[</a:t>
            </a:r>
            <a:r>
              <a:rPr lang="en-CA" sz="1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sz="1000" b="1" dirty="0" smtClean="0">
                <a:latin typeface="Courier New" pitchFamily="49" charset="0"/>
                <a:cs typeface="Courier New" pitchFamily="49" charset="0"/>
              </a:rPr>
              <a:t>]+10;</a:t>
            </a:r>
          </a:p>
          <a:p>
            <a:pPr>
              <a:buNone/>
            </a:pPr>
            <a:r>
              <a:rPr lang="en-CA" sz="1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r>
              <a:rPr lang="en-CA" sz="1000" b="1" dirty="0" smtClean="0">
                <a:latin typeface="Courier New" pitchFamily="49" charset="0"/>
                <a:cs typeface="Courier New" pitchFamily="49" charset="0"/>
              </a:rPr>
              <a:t>  ...</a:t>
            </a:r>
          </a:p>
          <a:p>
            <a:pPr>
              <a:buNone/>
            </a:pPr>
            <a:r>
              <a:rPr lang="en-CA" sz="1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0995-B4CE-4271-A588-D099D60266EA}" type="slidenum">
              <a:rPr lang="en-CA" smtClean="0"/>
              <a:pPr/>
              <a:t>5</a:t>
            </a:fld>
            <a:endParaRPr lang="en-CA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0" y="771550"/>
            <a:ext cx="4320480" cy="38230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CA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771550"/>
            <a:ext cx="4320480" cy="38230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CA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771550"/>
            <a:ext cx="4320480" cy="43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C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CUDA</a:t>
            </a:r>
          </a:p>
          <a:p>
            <a:pPr marL="800100" lvl="1" indent="-342900">
              <a:spcBef>
                <a:spcPct val="20000"/>
              </a:spcBef>
              <a:buFont typeface="Verdana" pitchFamily="34" charset="0"/>
              <a:buChar char="–"/>
            </a:pPr>
            <a:r>
              <a:rPr lang="en-CA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Higher Performance</a:t>
            </a:r>
            <a:endParaRPr kumimoji="0" lang="en-CA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</a:pPr>
            <a:endParaRPr lang="en-CA" sz="1000" dirty="0" smtClean="0">
              <a:latin typeface="Courier New" pitchFamily="49" charset="0"/>
              <a:ea typeface="Verdana" pitchFamily="34" charset="0"/>
              <a:cs typeface="Courier New" pitchFamily="49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CA" sz="1000" b="1" dirty="0" smtClean="0">
                <a:solidFill>
                  <a:srgbClr val="7030A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__global__ void </a:t>
            </a:r>
            <a:r>
              <a:rPr lang="en-CA" sz="1000" b="1" dirty="0" err="1" smtClean="0">
                <a:solidFill>
                  <a:srgbClr val="7030A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matrixMul</a:t>
            </a:r>
            <a:r>
              <a:rPr lang="en-CA" sz="1000" b="1" dirty="0" smtClean="0">
                <a:solidFill>
                  <a:srgbClr val="7030A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(</a:t>
            </a:r>
            <a:r>
              <a:rPr lang="en-CA" sz="1000" b="1" dirty="0" err="1" smtClean="0">
                <a:solidFill>
                  <a:srgbClr val="7030A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int</a:t>
            </a:r>
            <a:r>
              <a:rPr lang="en-CA" sz="1000" b="1" dirty="0" smtClean="0">
                <a:solidFill>
                  <a:srgbClr val="7030A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 *a, </a:t>
            </a:r>
            <a:r>
              <a:rPr lang="en-CA" sz="1000" b="1" dirty="0" err="1" smtClean="0">
                <a:solidFill>
                  <a:srgbClr val="7030A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int</a:t>
            </a:r>
            <a:r>
              <a:rPr lang="en-CA" sz="1000" b="1" dirty="0" smtClean="0">
                <a:solidFill>
                  <a:srgbClr val="7030A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 *b, </a:t>
            </a:r>
            <a:r>
              <a:rPr lang="en-CA" sz="1000" b="1" dirty="0" err="1" smtClean="0">
                <a:solidFill>
                  <a:srgbClr val="7030A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int</a:t>
            </a:r>
            <a:r>
              <a:rPr lang="en-CA" sz="1000" b="1" dirty="0" smtClean="0">
                <a:solidFill>
                  <a:srgbClr val="7030A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 </a:t>
            </a:r>
            <a:r>
              <a:rPr lang="en-CA" sz="1000" b="1" dirty="0" err="1" smtClean="0">
                <a:solidFill>
                  <a:srgbClr val="7030A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len</a:t>
            </a:r>
            <a:r>
              <a:rPr lang="en-CA" sz="1000" b="1" dirty="0" smtClean="0">
                <a:solidFill>
                  <a:srgbClr val="7030A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){</a:t>
            </a:r>
          </a:p>
          <a:p>
            <a:pPr marL="342900" lvl="0" indent="-342900">
              <a:spcBef>
                <a:spcPct val="20000"/>
              </a:spcBef>
            </a:pPr>
            <a:r>
              <a:rPr lang="en-CA" sz="1000" b="1" dirty="0" smtClean="0">
                <a:solidFill>
                  <a:srgbClr val="00206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  </a:t>
            </a:r>
            <a:r>
              <a:rPr lang="en-CA" sz="1000" b="1" dirty="0" err="1" smtClean="0">
                <a:solidFill>
                  <a:srgbClr val="00206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int</a:t>
            </a:r>
            <a:r>
              <a:rPr lang="en-CA" sz="1000" b="1" dirty="0" smtClean="0">
                <a:solidFill>
                  <a:srgbClr val="00206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 </a:t>
            </a:r>
            <a:r>
              <a:rPr lang="en-CA" sz="1000" b="1" dirty="0" err="1" smtClean="0">
                <a:solidFill>
                  <a:srgbClr val="00206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i</a:t>
            </a:r>
            <a:r>
              <a:rPr lang="en-CA" sz="1000" b="1" dirty="0" smtClean="0">
                <a:solidFill>
                  <a:srgbClr val="00206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=</a:t>
            </a:r>
            <a:r>
              <a:rPr lang="en-CA" sz="1000" b="1" dirty="0" err="1" smtClean="0">
                <a:solidFill>
                  <a:srgbClr val="00206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threadIdx.x+blockIdx.x</a:t>
            </a:r>
            <a:r>
              <a:rPr lang="en-CA" sz="1000" b="1" dirty="0" smtClean="0">
                <a:solidFill>
                  <a:srgbClr val="00206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*</a:t>
            </a:r>
            <a:r>
              <a:rPr lang="en-CA" sz="1000" b="1" dirty="0" err="1" smtClean="0">
                <a:solidFill>
                  <a:srgbClr val="00206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blockDim.x</a:t>
            </a:r>
            <a:r>
              <a:rPr lang="en-CA" sz="1000" b="1" dirty="0" smtClean="0">
                <a:solidFill>
                  <a:srgbClr val="00206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;</a:t>
            </a:r>
          </a:p>
          <a:p>
            <a:pPr marL="342900" lvl="0" indent="-342900">
              <a:spcBef>
                <a:spcPct val="20000"/>
              </a:spcBef>
            </a:pPr>
            <a:r>
              <a:rPr lang="en-CA" sz="1000" b="1" dirty="0" smtClean="0">
                <a:latin typeface="Courier New" pitchFamily="49" charset="0"/>
                <a:ea typeface="Verdana" pitchFamily="34" charset="0"/>
                <a:cs typeface="Courier New" pitchFamily="49" charset="0"/>
              </a:rPr>
              <a:t>  b[</a:t>
            </a:r>
            <a:r>
              <a:rPr lang="en-CA" sz="1000" b="1" dirty="0" err="1" smtClean="0">
                <a:latin typeface="Courier New" pitchFamily="49" charset="0"/>
                <a:ea typeface="Verdana" pitchFamily="34" charset="0"/>
                <a:cs typeface="Courier New" pitchFamily="49" charset="0"/>
              </a:rPr>
              <a:t>i</a:t>
            </a:r>
            <a:r>
              <a:rPr lang="en-CA" sz="1000" b="1" dirty="0" smtClean="0">
                <a:latin typeface="Courier New" pitchFamily="49" charset="0"/>
                <a:ea typeface="Verdana" pitchFamily="34" charset="0"/>
                <a:cs typeface="Courier New" pitchFamily="49" charset="0"/>
              </a:rPr>
              <a:t>] = a[</a:t>
            </a:r>
            <a:r>
              <a:rPr lang="en-CA" sz="1000" b="1" dirty="0" err="1" smtClean="0">
                <a:latin typeface="Courier New" pitchFamily="49" charset="0"/>
                <a:ea typeface="Verdana" pitchFamily="34" charset="0"/>
                <a:cs typeface="Courier New" pitchFamily="49" charset="0"/>
              </a:rPr>
              <a:t>i</a:t>
            </a:r>
            <a:r>
              <a:rPr lang="en-CA" sz="1000" b="1" dirty="0" smtClean="0">
                <a:latin typeface="Courier New" pitchFamily="49" charset="0"/>
                <a:ea typeface="Verdana" pitchFamily="34" charset="0"/>
                <a:cs typeface="Courier New" pitchFamily="49" charset="0"/>
              </a:rPr>
              <a:t>]+10;</a:t>
            </a:r>
          </a:p>
          <a:p>
            <a:pPr marL="342900" lvl="0" indent="-342900">
              <a:spcBef>
                <a:spcPct val="20000"/>
              </a:spcBef>
            </a:pPr>
            <a:r>
              <a:rPr lang="en-CA" sz="1000" b="1" dirty="0" smtClean="0">
                <a:solidFill>
                  <a:srgbClr val="7030A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}</a:t>
            </a:r>
          </a:p>
          <a:p>
            <a:pPr marL="342900" lvl="0" indent="-342900">
              <a:spcBef>
                <a:spcPct val="20000"/>
              </a:spcBef>
            </a:pPr>
            <a:r>
              <a:rPr lang="en-CA" sz="1000" b="1" dirty="0" err="1" smtClean="0">
                <a:latin typeface="Courier New" pitchFamily="49" charset="0"/>
                <a:ea typeface="Verdana" pitchFamily="34" charset="0"/>
                <a:cs typeface="Courier New" pitchFamily="49" charset="0"/>
              </a:rPr>
              <a:t>int</a:t>
            </a:r>
            <a:r>
              <a:rPr lang="en-CA" sz="1000" b="1" dirty="0" smtClean="0">
                <a:latin typeface="Courier New" pitchFamily="49" charset="0"/>
                <a:ea typeface="Verdana" pitchFamily="34" charset="0"/>
                <a:cs typeface="Courier New" pitchFamily="49" charset="0"/>
              </a:rPr>
              <a:t> main(){</a:t>
            </a:r>
          </a:p>
          <a:p>
            <a:pPr marL="342900" lvl="0" indent="-342900">
              <a:spcBef>
                <a:spcPct val="20000"/>
              </a:spcBef>
            </a:pPr>
            <a:r>
              <a:rPr lang="en-CA" sz="1000" b="1" dirty="0" smtClean="0">
                <a:latin typeface="Courier New" pitchFamily="49" charset="0"/>
                <a:ea typeface="Verdana" pitchFamily="34" charset="0"/>
                <a:cs typeface="Courier New" pitchFamily="49" charset="0"/>
              </a:rPr>
              <a:t>  ...</a:t>
            </a:r>
          </a:p>
          <a:p>
            <a:pPr marL="342900" lvl="0" indent="-342900">
              <a:spcBef>
                <a:spcPct val="20000"/>
              </a:spcBef>
            </a:pPr>
            <a:r>
              <a:rPr lang="en-CA" sz="1000" b="1" dirty="0" smtClean="0">
                <a:solidFill>
                  <a:srgbClr val="00B05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  bytes=LEN*</a:t>
            </a:r>
            <a:r>
              <a:rPr lang="en-CA" sz="1000" b="1" dirty="0" err="1" smtClean="0">
                <a:solidFill>
                  <a:srgbClr val="00B05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sizeof</a:t>
            </a:r>
            <a:r>
              <a:rPr lang="en-CA" sz="1000" b="1" dirty="0" smtClean="0">
                <a:solidFill>
                  <a:srgbClr val="00B05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(</a:t>
            </a:r>
            <a:r>
              <a:rPr lang="en-CA" sz="1000" b="1" dirty="0" err="1" smtClean="0">
                <a:solidFill>
                  <a:srgbClr val="00B05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int</a:t>
            </a:r>
            <a:r>
              <a:rPr lang="en-CA" sz="1000" b="1" dirty="0" smtClean="0">
                <a:solidFill>
                  <a:srgbClr val="00B05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CA" sz="1000" b="1" dirty="0" smtClean="0">
                <a:solidFill>
                  <a:srgbClr val="00B05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  </a:t>
            </a:r>
            <a:r>
              <a:rPr lang="en-CA" sz="1000" b="1" dirty="0" err="1" smtClean="0">
                <a:solidFill>
                  <a:srgbClr val="00B05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cudaMalloc</a:t>
            </a:r>
            <a:r>
              <a:rPr lang="en-CA" sz="1000" b="1" dirty="0" smtClean="0">
                <a:solidFill>
                  <a:srgbClr val="00B05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(&amp;</a:t>
            </a:r>
            <a:r>
              <a:rPr lang="en-CA" sz="1000" b="1" dirty="0" err="1" smtClean="0">
                <a:solidFill>
                  <a:srgbClr val="00B05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a_d</a:t>
            </a:r>
            <a:r>
              <a:rPr lang="en-CA" sz="1000" b="1" dirty="0" smtClean="0">
                <a:solidFill>
                  <a:srgbClr val="00B05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, bytes);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CA" sz="1000" b="1" dirty="0" smtClean="0">
                <a:solidFill>
                  <a:srgbClr val="0070C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  </a:t>
            </a:r>
            <a:r>
              <a:rPr lang="en-CA" sz="1000" b="1" dirty="0" err="1" smtClean="0">
                <a:solidFill>
                  <a:srgbClr val="0070C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cudaMalloc</a:t>
            </a:r>
            <a:r>
              <a:rPr lang="en-CA" sz="1000" b="1" dirty="0" smtClean="0">
                <a:solidFill>
                  <a:srgbClr val="0070C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(&amp;</a:t>
            </a:r>
            <a:r>
              <a:rPr lang="en-CA" sz="1000" b="1" dirty="0" err="1" smtClean="0">
                <a:solidFill>
                  <a:srgbClr val="0070C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b_d</a:t>
            </a:r>
            <a:r>
              <a:rPr lang="en-CA" sz="1000" b="1" dirty="0" smtClean="0">
                <a:solidFill>
                  <a:srgbClr val="0070C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, bytes);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CA" sz="1000" b="1" dirty="0" smtClean="0">
                <a:solidFill>
                  <a:srgbClr val="00B05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  </a:t>
            </a:r>
            <a:r>
              <a:rPr lang="en-CA" sz="1000" b="1" dirty="0" err="1" smtClean="0">
                <a:solidFill>
                  <a:srgbClr val="00B05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cudaMemcpy</a:t>
            </a:r>
            <a:r>
              <a:rPr lang="en-CA" sz="1000" b="1" dirty="0" smtClean="0">
                <a:solidFill>
                  <a:srgbClr val="00B05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(</a:t>
            </a:r>
            <a:r>
              <a:rPr lang="en-CA" sz="1000" b="1" dirty="0" err="1" smtClean="0">
                <a:solidFill>
                  <a:srgbClr val="00B05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a_d</a:t>
            </a:r>
            <a:r>
              <a:rPr lang="en-CA" sz="1000" b="1" dirty="0" smtClean="0">
                <a:solidFill>
                  <a:srgbClr val="00B05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, a, bytes, </a:t>
            </a:r>
            <a:r>
              <a:rPr lang="en-CA" sz="1000" b="1" dirty="0" err="1" smtClean="0">
                <a:solidFill>
                  <a:srgbClr val="00B05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cudaMemcpyHostToDevice</a:t>
            </a:r>
            <a:r>
              <a:rPr lang="en-CA" sz="1000" b="1" dirty="0" smtClean="0">
                <a:solidFill>
                  <a:srgbClr val="00B05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CA" sz="1000" b="1" dirty="0" smtClean="0">
                <a:solidFill>
                  <a:srgbClr val="7030A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  dim3 </a:t>
            </a:r>
            <a:r>
              <a:rPr lang="en-CA" sz="1000" b="1" dirty="0" err="1" smtClean="0">
                <a:solidFill>
                  <a:srgbClr val="7030A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gridSize</a:t>
            </a:r>
            <a:r>
              <a:rPr lang="en-CA" sz="1000" b="1" dirty="0" smtClean="0">
                <a:solidFill>
                  <a:srgbClr val="7030A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(LEN/16,LEN/16);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CA" sz="1000" b="1" dirty="0" smtClean="0">
                <a:solidFill>
                  <a:srgbClr val="7030A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  dim3 </a:t>
            </a:r>
            <a:r>
              <a:rPr lang="en-CA" sz="1000" b="1" dirty="0" err="1" smtClean="0">
                <a:solidFill>
                  <a:srgbClr val="7030A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blockSize</a:t>
            </a:r>
            <a:r>
              <a:rPr lang="en-CA" sz="1000" b="1" dirty="0" smtClean="0">
                <a:solidFill>
                  <a:srgbClr val="7030A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(16,16);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CA" sz="1000" b="1" dirty="0" smtClean="0">
                <a:solidFill>
                  <a:srgbClr val="7030A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  </a:t>
            </a:r>
            <a:r>
              <a:rPr lang="en-CA" sz="1000" b="1" dirty="0" err="1" smtClean="0">
                <a:solidFill>
                  <a:srgbClr val="7030A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matrixMul</a:t>
            </a:r>
            <a:r>
              <a:rPr lang="en-CA" sz="1000" b="1" dirty="0" smtClean="0">
                <a:solidFill>
                  <a:srgbClr val="7030A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&lt;&lt;&lt;</a:t>
            </a:r>
            <a:r>
              <a:rPr lang="en-CA" sz="1000" b="1" dirty="0" err="1" smtClean="0">
                <a:solidFill>
                  <a:srgbClr val="7030A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gridSize,blockSize</a:t>
            </a:r>
            <a:r>
              <a:rPr lang="en-CA" sz="1000" b="1" dirty="0" smtClean="0">
                <a:solidFill>
                  <a:srgbClr val="7030A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&gt;&gt;&gt;(</a:t>
            </a:r>
            <a:r>
              <a:rPr lang="en-CA" sz="1000" b="1" dirty="0" err="1" smtClean="0">
                <a:solidFill>
                  <a:srgbClr val="7030A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a_d,b_d,LEN</a:t>
            </a:r>
            <a:r>
              <a:rPr lang="en-CA" sz="1000" b="1" dirty="0" smtClean="0">
                <a:solidFill>
                  <a:srgbClr val="7030A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CA" sz="1000" b="1" dirty="0" smtClean="0">
                <a:solidFill>
                  <a:srgbClr val="0070C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  </a:t>
            </a:r>
            <a:r>
              <a:rPr lang="en-CA" sz="1000" b="1" dirty="0" err="1" smtClean="0">
                <a:solidFill>
                  <a:srgbClr val="0070C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cudaMemcpy</a:t>
            </a:r>
            <a:r>
              <a:rPr lang="en-CA" sz="1000" b="1" dirty="0" smtClean="0">
                <a:solidFill>
                  <a:srgbClr val="0070C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(c, </a:t>
            </a:r>
            <a:r>
              <a:rPr lang="en-CA" sz="1000" b="1" dirty="0" err="1" smtClean="0">
                <a:solidFill>
                  <a:srgbClr val="0070C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b_d</a:t>
            </a:r>
            <a:r>
              <a:rPr lang="en-CA" sz="1000" b="1" dirty="0" smtClean="0">
                <a:solidFill>
                  <a:srgbClr val="0070C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, bytes, </a:t>
            </a:r>
            <a:r>
              <a:rPr lang="en-CA" sz="1000" b="1" dirty="0" err="1" smtClean="0">
                <a:solidFill>
                  <a:srgbClr val="0070C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cudaMemcpyDeviceToHost</a:t>
            </a:r>
            <a:r>
              <a:rPr lang="en-CA" sz="1000" b="1" dirty="0" smtClean="0">
                <a:solidFill>
                  <a:srgbClr val="0070C0"/>
                </a:solidFill>
                <a:latin typeface="Courier New" pitchFamily="49" charset="0"/>
                <a:ea typeface="Verdana" pitchFamily="34" charset="0"/>
                <a:cs typeface="Courier New" pitchFamily="49" charset="0"/>
              </a:rPr>
              <a:t>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CA" sz="1000" b="1" dirty="0" smtClean="0">
                <a:latin typeface="Courier New" pitchFamily="49" charset="0"/>
                <a:ea typeface="Verdana" pitchFamily="34" charset="0"/>
                <a:cs typeface="Courier New" pitchFamily="49" charset="0"/>
              </a:rPr>
              <a:t>  ...</a:t>
            </a:r>
          </a:p>
          <a:p>
            <a:pPr marL="342900" lvl="0" indent="-342900">
              <a:spcBef>
                <a:spcPct val="20000"/>
              </a:spcBef>
            </a:pPr>
            <a:r>
              <a:rPr lang="en-CA" sz="1000" b="1" dirty="0" smtClean="0">
                <a:latin typeface="Courier New" pitchFamily="49" charset="0"/>
                <a:ea typeface="Verdana" pitchFamily="34" charset="0"/>
                <a:cs typeface="Courier New" pitchFamily="49" charset="0"/>
              </a:rPr>
              <a:t>}</a:t>
            </a:r>
            <a:endParaRPr kumimoji="0" lang="en-CA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Verdana" pitchFamily="34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ontent Placeholder 2"/>
          <p:cNvSpPr>
            <a:spLocks noGrp="1"/>
          </p:cNvSpPr>
          <p:nvPr>
            <p:ph idx="1"/>
          </p:nvPr>
        </p:nvSpPr>
        <p:spPr>
          <a:xfrm>
            <a:off x="251520" y="771550"/>
            <a:ext cx="4464496" cy="3823073"/>
          </a:xfrm>
        </p:spPr>
        <p:txBody>
          <a:bodyPr>
            <a:normAutofit lnSpcReduction="10000"/>
          </a:bodyPr>
          <a:lstStyle/>
          <a:p>
            <a:r>
              <a:rPr lang="en-CA" dirty="0" err="1" smtClean="0"/>
              <a:t>OpenACC</a:t>
            </a:r>
            <a:endParaRPr lang="en-CA" dirty="0" smtClean="0"/>
          </a:p>
          <a:p>
            <a:pPr>
              <a:buNone/>
            </a:pPr>
            <a:r>
              <a:rPr lang="en-CA" sz="1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None/>
            </a:pPr>
            <a:r>
              <a:rPr lang="en-CA" sz="1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CA" sz="14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pragma</a:t>
            </a:r>
            <a:r>
              <a:rPr lang="en-CA" sz="1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acc cache(a[i:256])</a:t>
            </a:r>
          </a:p>
          <a:p>
            <a:pPr>
              <a:buNone/>
            </a:pPr>
            <a:r>
              <a:rPr lang="en-CA" sz="1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CA" sz="1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 sum += a[</a:t>
            </a:r>
            <a:r>
              <a:rPr lang="en-CA" sz="14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sz="1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] + ... + a[i+255];</a:t>
            </a:r>
          </a:p>
          <a:p>
            <a:pPr>
              <a:buNone/>
            </a:pPr>
            <a:r>
              <a:rPr lang="en-CA" sz="1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CA" sz="1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 lvl="0">
              <a:defRPr/>
            </a:pPr>
            <a:r>
              <a:rPr lang="en-CA" dirty="0" smtClean="0"/>
              <a:t>CUDA</a:t>
            </a:r>
          </a:p>
          <a:p>
            <a:pPr>
              <a:buNone/>
            </a:pPr>
            <a:endParaRPr lang="en-CA" sz="14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CA" sz="1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__shared__ float </a:t>
            </a:r>
            <a:r>
              <a:rPr lang="en-CA" sz="14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smc</a:t>
            </a:r>
            <a:r>
              <a:rPr lang="en-CA" sz="1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[256];</a:t>
            </a:r>
          </a:p>
          <a:p>
            <a:pPr>
              <a:buNone/>
            </a:pPr>
            <a:r>
              <a:rPr lang="en-CA" sz="14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smc</a:t>
            </a:r>
            <a:r>
              <a:rPr lang="en-CA" sz="1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CA" sz="14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CA" sz="1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] = a[</a:t>
            </a:r>
            <a:r>
              <a:rPr lang="en-CA" sz="14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sz="1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buNone/>
            </a:pPr>
            <a:r>
              <a:rPr lang="en-CA" sz="1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None/>
            </a:pPr>
            <a:r>
              <a:rPr lang="en-CA" sz="1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float sum = a[</a:t>
            </a:r>
            <a:r>
              <a:rPr lang="en-CA" sz="14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CA" sz="1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] + ... + a[i+255];</a:t>
            </a:r>
          </a:p>
          <a:p>
            <a:pPr>
              <a:buNone/>
            </a:pPr>
            <a:r>
              <a:rPr lang="en-CA" sz="14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None/>
            </a:pPr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Software-managed Cache In GPUs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4860032" y="1131590"/>
            <a:ext cx="1800200" cy="1457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GPU Core #1</a:t>
            </a:r>
            <a:endParaRPr lang="en-US" sz="1200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200" baseline="-25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CA" sz="1200" baseline="-25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860032" y="2670134"/>
            <a:ext cx="1800200" cy="792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L1$</a:t>
            </a:r>
          </a:p>
          <a:p>
            <a:pPr algn="ctr"/>
            <a:endParaRPr lang="en-US" sz="1100" b="1" baseline="-25000" dirty="0" smtClean="0">
              <a:solidFill>
                <a:srgbClr val="002060"/>
              </a:solidFill>
              <a:latin typeface="+mj-lt"/>
              <a:cs typeface="Arial" pitchFamily="34" charset="0"/>
            </a:endParaRPr>
          </a:p>
          <a:p>
            <a:pPr algn="ctr"/>
            <a:endParaRPr lang="en-US" sz="1100" b="1" baseline="-25000" dirty="0" smtClean="0">
              <a:solidFill>
                <a:srgbClr val="002060"/>
              </a:solidFill>
              <a:latin typeface="+mj-lt"/>
              <a:cs typeface="Arial" pitchFamily="34" charset="0"/>
            </a:endParaRPr>
          </a:p>
          <a:p>
            <a:pPr algn="ctr"/>
            <a:endParaRPr lang="en-US" sz="1100" b="1" baseline="-25000" dirty="0" smtClean="0">
              <a:solidFill>
                <a:srgbClr val="002060"/>
              </a:solidFill>
              <a:latin typeface="+mj-lt"/>
              <a:cs typeface="Arial" pitchFamily="34" charset="0"/>
            </a:endParaRPr>
          </a:p>
          <a:p>
            <a:pPr algn="ctr"/>
            <a:endParaRPr lang="en-US" sz="1100" b="1" baseline="-25000" dirty="0" smtClean="0">
              <a:solidFill>
                <a:srgbClr val="002060"/>
              </a:solidFill>
              <a:latin typeface="+mj-lt"/>
              <a:cs typeface="Arial" pitchFamily="34" charset="0"/>
            </a:endParaRPr>
          </a:p>
          <a:p>
            <a:pPr algn="ctr"/>
            <a:endParaRPr lang="en-US" sz="1000" b="1" baseline="-25000" dirty="0" smtClean="0">
              <a:solidFill>
                <a:srgbClr val="002060"/>
              </a:solidFill>
              <a:latin typeface="+mj-lt"/>
              <a:cs typeface="Arial" pitchFamily="34" charset="0"/>
            </a:endParaRPr>
          </a:p>
          <a:p>
            <a:pPr algn="ctr"/>
            <a:endParaRPr lang="en-CA" sz="1050" b="1" baseline="-25000" dirty="0">
              <a:solidFill>
                <a:srgbClr val="002060"/>
              </a:solidFill>
              <a:latin typeface="+mj-lt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932406" y="1332866"/>
            <a:ext cx="1655817" cy="273454"/>
          </a:xfrm>
          <a:prstGeom prst="rect">
            <a:avLst/>
          </a:pr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Ready Thread Blocks</a:t>
            </a:r>
            <a:endParaRPr lang="en-CA" sz="1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932039" y="2196962"/>
            <a:ext cx="1656184" cy="288032"/>
          </a:xfrm>
          <a:prstGeom prst="rect">
            <a:avLst/>
          </a:pr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LDST units &amp; SIMDs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724127" y="2859782"/>
            <a:ext cx="877132" cy="529570"/>
          </a:xfrm>
          <a:prstGeom prst="rect">
            <a:avLst/>
          </a:prstGeom>
          <a:solidFill>
            <a:srgbClr val="7030A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1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Shared Memory</a:t>
            </a:r>
          </a:p>
          <a:p>
            <a:pPr algn="ctr"/>
            <a:r>
              <a:rPr lang="en-US" sz="11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(SMC)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932040" y="1781962"/>
            <a:ext cx="1656184" cy="216024"/>
          </a:xfrm>
          <a:prstGeom prst="rect">
            <a:avLst/>
          </a:pr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Scoreboard &amp; </a:t>
            </a:r>
            <a:r>
              <a:rPr lang="en-US" sz="11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Regfile</a:t>
            </a:r>
            <a:endParaRPr lang="en-CA" sz="11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932039" y="3003798"/>
            <a:ext cx="720079" cy="385554"/>
          </a:xfrm>
          <a:prstGeom prst="rect">
            <a:avLst/>
          </a:pr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Other caches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5767189" y="1992082"/>
            <a:ext cx="3418" cy="184547"/>
          </a:xfrm>
          <a:prstGeom prst="straightConnector1">
            <a:avLst/>
          </a:prstGeom>
          <a:ln w="952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5743376" y="1596795"/>
            <a:ext cx="3418" cy="184547"/>
          </a:xfrm>
          <a:prstGeom prst="straightConnector1">
            <a:avLst/>
          </a:prstGeom>
          <a:ln w="952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5148063" y="2488811"/>
            <a:ext cx="3420" cy="514987"/>
          </a:xfrm>
          <a:prstGeom prst="straightConnector1">
            <a:avLst/>
          </a:prstGeom>
          <a:ln w="952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5148064" y="2890262"/>
            <a:ext cx="576064" cy="0"/>
          </a:xfrm>
          <a:prstGeom prst="straightConnector1">
            <a:avLst/>
          </a:prstGeom>
          <a:ln w="95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31" grpId="0" animBg="1"/>
      <p:bldP spid="33" grpId="0" animBg="1"/>
      <p:bldP spid="38" grpId="0" animBg="1"/>
      <p:bldP spid="39" grpId="0" animBg="1"/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This Dissertation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0995-B4CE-4271-A588-D099D60266EA}" type="slidenum">
              <a:rPr lang="en-CA" smtClean="0"/>
              <a:pPr/>
              <a:t>7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4644570" y="4443958"/>
            <a:ext cx="2232248" cy="432048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Performance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12322" y="4443958"/>
            <a:ext cx="2232248" cy="432048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Productivity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12322" y="3795886"/>
            <a:ext cx="4464496" cy="64807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Compare high-level &amp; low-level</a:t>
            </a:r>
          </a:p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programming models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12322" y="3003798"/>
            <a:ext cx="4464496" cy="79208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IPMACC </a:t>
            </a:r>
            <a:r>
              <a:rPr lang="en-CA" sz="1600" dirty="0" err="1" smtClean="0">
                <a:solidFill>
                  <a:schemeClr val="tx1"/>
                </a:solidFill>
              </a:rPr>
              <a:t>OpenACC</a:t>
            </a:r>
            <a:r>
              <a:rPr lang="en-CA" sz="1600" dirty="0" smtClean="0">
                <a:solidFill>
                  <a:schemeClr val="tx1"/>
                </a:solidFill>
              </a:rPr>
              <a:t> Compiler</a:t>
            </a:r>
          </a:p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(</a:t>
            </a:r>
            <a:r>
              <a:rPr lang="en-CA" sz="1600" dirty="0" err="1" smtClean="0">
                <a:solidFill>
                  <a:schemeClr val="tx1"/>
                </a:solidFill>
              </a:rPr>
              <a:t>microbenchmarking</a:t>
            </a:r>
            <a:r>
              <a:rPr lang="en-CA" sz="1600" dirty="0" smtClean="0">
                <a:solidFill>
                  <a:schemeClr val="tx1"/>
                </a:solidFill>
              </a:rPr>
              <a:t> to tune the compiler)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12322" y="2211710"/>
            <a:ext cx="4464496" cy="79208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Major performance bottleneck in</a:t>
            </a:r>
          </a:p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high-level accelerator programming: SMC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80474" y="1851670"/>
            <a:ext cx="3096344" cy="36004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err="1" smtClean="0">
                <a:solidFill>
                  <a:schemeClr val="tx1"/>
                </a:solidFill>
              </a:rPr>
              <a:t>OpenACC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2322" y="1851670"/>
            <a:ext cx="1224136" cy="36004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CUDA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80474" y="1347614"/>
            <a:ext cx="3096344" cy="3600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Implementing cache directive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80474" y="843558"/>
            <a:ext cx="3096344" cy="3600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Enhancing cache Directive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12322" y="843558"/>
            <a:ext cx="1224136" cy="864096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TELEPORT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16" name="Left Brace 15"/>
          <p:cNvSpPr/>
          <p:nvPr/>
        </p:nvSpPr>
        <p:spPr>
          <a:xfrm>
            <a:off x="1836258" y="843558"/>
            <a:ext cx="288032" cy="792088"/>
          </a:xfrm>
          <a:prstGeom prst="leftBrac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TextBox 16"/>
          <p:cNvSpPr txBox="1"/>
          <p:nvPr/>
        </p:nvSpPr>
        <p:spPr>
          <a:xfrm>
            <a:off x="723753" y="915566"/>
            <a:ext cx="10722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 smtClean="0"/>
              <a:t>Proposed</a:t>
            </a:r>
          </a:p>
          <a:p>
            <a:pPr algn="r"/>
            <a:r>
              <a:rPr lang="en-CA" dirty="0" smtClean="0"/>
              <a:t>Solutions</a:t>
            </a:r>
            <a:endParaRPr lang="en-CA" dirty="0"/>
          </a:p>
        </p:txBody>
      </p:sp>
      <p:sp>
        <p:nvSpPr>
          <p:cNvPr id="18" name="Left Brace 17"/>
          <p:cNvSpPr/>
          <p:nvPr/>
        </p:nvSpPr>
        <p:spPr>
          <a:xfrm>
            <a:off x="1836258" y="4443958"/>
            <a:ext cx="288032" cy="432048"/>
          </a:xfrm>
          <a:prstGeom prst="leftBrac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/>
          <p:nvPr/>
        </p:nvSpPr>
        <p:spPr>
          <a:xfrm>
            <a:off x="889587" y="4470389"/>
            <a:ext cx="874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 smtClean="0"/>
              <a:t>Criteria</a:t>
            </a:r>
            <a:endParaRPr lang="en-CA" dirty="0"/>
          </a:p>
        </p:txBody>
      </p:sp>
      <p:sp>
        <p:nvSpPr>
          <p:cNvPr id="20" name="Left Brace 19"/>
          <p:cNvSpPr/>
          <p:nvPr/>
        </p:nvSpPr>
        <p:spPr>
          <a:xfrm>
            <a:off x="1836258" y="3832170"/>
            <a:ext cx="288032" cy="539779"/>
          </a:xfrm>
          <a:prstGeom prst="leftBrac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TextBox 20"/>
          <p:cNvSpPr txBox="1"/>
          <p:nvPr/>
        </p:nvSpPr>
        <p:spPr>
          <a:xfrm>
            <a:off x="674400" y="3910874"/>
            <a:ext cx="10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 smtClean="0"/>
              <a:t>Approach</a:t>
            </a:r>
            <a:endParaRPr lang="en-CA" dirty="0"/>
          </a:p>
        </p:txBody>
      </p:sp>
      <p:sp>
        <p:nvSpPr>
          <p:cNvPr id="22" name="Left Brace 21"/>
          <p:cNvSpPr/>
          <p:nvPr/>
        </p:nvSpPr>
        <p:spPr>
          <a:xfrm>
            <a:off x="1836258" y="3011055"/>
            <a:ext cx="288032" cy="720080"/>
          </a:xfrm>
          <a:prstGeom prst="leftBrac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TextBox 22"/>
          <p:cNvSpPr txBox="1"/>
          <p:nvPr/>
        </p:nvSpPr>
        <p:spPr>
          <a:xfrm>
            <a:off x="323528" y="3169585"/>
            <a:ext cx="1474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 smtClean="0"/>
              <a:t>Infrastructure</a:t>
            </a:r>
            <a:endParaRPr lang="en-CA" dirty="0"/>
          </a:p>
        </p:txBody>
      </p:sp>
      <p:sp>
        <p:nvSpPr>
          <p:cNvPr id="24" name="Left Brace 23"/>
          <p:cNvSpPr/>
          <p:nvPr/>
        </p:nvSpPr>
        <p:spPr>
          <a:xfrm>
            <a:off x="1836258" y="2283718"/>
            <a:ext cx="288032" cy="648072"/>
          </a:xfrm>
          <a:prstGeom prst="leftBrac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TextBox 24"/>
          <p:cNvSpPr txBox="1"/>
          <p:nvPr/>
        </p:nvSpPr>
        <p:spPr>
          <a:xfrm>
            <a:off x="468106" y="2399830"/>
            <a:ext cx="1327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dirty="0" smtClean="0"/>
              <a:t>Observation</a:t>
            </a:r>
            <a:endParaRPr lang="en-CA" dirty="0"/>
          </a:p>
        </p:txBody>
      </p:sp>
      <p:cxnSp>
        <p:nvCxnSpPr>
          <p:cNvPr id="27" name="Straight Arrow Connector 26"/>
          <p:cNvCxnSpPr>
            <a:stCxn id="12" idx="0"/>
            <a:endCxn id="15" idx="2"/>
          </p:cNvCxnSpPr>
          <p:nvPr/>
        </p:nvCxnSpPr>
        <p:spPr>
          <a:xfrm flipV="1">
            <a:off x="3024390" y="1707654"/>
            <a:ext cx="0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5364650" y="1707654"/>
            <a:ext cx="0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364650" y="1203598"/>
            <a:ext cx="0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3347864" y="1923678"/>
            <a:ext cx="2736304" cy="2232248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Oval 30"/>
          <p:cNvSpPr/>
          <p:nvPr/>
        </p:nvSpPr>
        <p:spPr>
          <a:xfrm>
            <a:off x="2843808" y="2715766"/>
            <a:ext cx="1800200" cy="1584176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Oval 31"/>
          <p:cNvSpPr/>
          <p:nvPr/>
        </p:nvSpPr>
        <p:spPr>
          <a:xfrm>
            <a:off x="3491880" y="1203598"/>
            <a:ext cx="3816424" cy="648072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Oval 32"/>
          <p:cNvSpPr/>
          <p:nvPr/>
        </p:nvSpPr>
        <p:spPr>
          <a:xfrm>
            <a:off x="3419872" y="699542"/>
            <a:ext cx="3816424" cy="648072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Oval 33"/>
          <p:cNvSpPr/>
          <p:nvPr/>
        </p:nvSpPr>
        <p:spPr>
          <a:xfrm>
            <a:off x="2339752" y="771550"/>
            <a:ext cx="1440160" cy="1008112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6" name="Straight Arrow Connector 35"/>
          <p:cNvCxnSpPr>
            <a:stCxn id="30" idx="6"/>
          </p:cNvCxnSpPr>
          <p:nvPr/>
        </p:nvCxnSpPr>
        <p:spPr>
          <a:xfrm flipV="1">
            <a:off x="6084168" y="2715766"/>
            <a:ext cx="1368152" cy="324036"/>
          </a:xfrm>
          <a:prstGeom prst="straightConnector1">
            <a:avLst/>
          </a:prstGeom>
          <a:ln w="28575"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1" idx="6"/>
          </p:cNvCxnSpPr>
          <p:nvPr/>
        </p:nvCxnSpPr>
        <p:spPr>
          <a:xfrm flipV="1">
            <a:off x="4644008" y="2283718"/>
            <a:ext cx="2808312" cy="1224136"/>
          </a:xfrm>
          <a:prstGeom prst="straightConnector1">
            <a:avLst/>
          </a:prstGeom>
          <a:ln w="28575"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2" idx="5"/>
            <a:endCxn id="51" idx="1"/>
          </p:cNvCxnSpPr>
          <p:nvPr/>
        </p:nvCxnSpPr>
        <p:spPr>
          <a:xfrm>
            <a:off x="6749401" y="1756762"/>
            <a:ext cx="702919" cy="41778"/>
          </a:xfrm>
          <a:prstGeom prst="straightConnector1">
            <a:avLst/>
          </a:prstGeom>
          <a:ln w="28575"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6749401" y="1203598"/>
            <a:ext cx="702919" cy="144016"/>
          </a:xfrm>
          <a:prstGeom prst="straightConnector1">
            <a:avLst/>
          </a:prstGeom>
          <a:ln w="28575"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4" idx="6"/>
          </p:cNvCxnSpPr>
          <p:nvPr/>
        </p:nvCxnSpPr>
        <p:spPr>
          <a:xfrm flipV="1">
            <a:off x="3779912" y="794450"/>
            <a:ext cx="3672408" cy="481156"/>
          </a:xfrm>
          <a:prstGeom prst="straightConnector1">
            <a:avLst/>
          </a:prstGeom>
          <a:ln w="28575"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452320" y="2499742"/>
            <a:ext cx="1101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Chapter 3</a:t>
            </a:r>
            <a:endParaRPr lang="en-CA" dirty="0"/>
          </a:p>
        </p:txBody>
      </p:sp>
      <p:sp>
        <p:nvSpPr>
          <p:cNvPr id="50" name="TextBox 49"/>
          <p:cNvSpPr txBox="1"/>
          <p:nvPr/>
        </p:nvSpPr>
        <p:spPr>
          <a:xfrm>
            <a:off x="7452320" y="2067694"/>
            <a:ext cx="1101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Chapter 4</a:t>
            </a:r>
            <a:endParaRPr lang="en-CA" dirty="0"/>
          </a:p>
        </p:txBody>
      </p:sp>
      <p:sp>
        <p:nvSpPr>
          <p:cNvPr id="51" name="TextBox 50"/>
          <p:cNvSpPr txBox="1"/>
          <p:nvPr/>
        </p:nvSpPr>
        <p:spPr>
          <a:xfrm>
            <a:off x="7452320" y="1613874"/>
            <a:ext cx="1101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Chapter 5</a:t>
            </a:r>
            <a:endParaRPr lang="en-CA" dirty="0"/>
          </a:p>
        </p:txBody>
      </p:sp>
      <p:sp>
        <p:nvSpPr>
          <p:cNvPr id="52" name="TextBox 51"/>
          <p:cNvSpPr txBox="1"/>
          <p:nvPr/>
        </p:nvSpPr>
        <p:spPr>
          <a:xfrm>
            <a:off x="7452320" y="1131590"/>
            <a:ext cx="1101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Chapter 6</a:t>
            </a:r>
            <a:endParaRPr lang="en-CA" dirty="0"/>
          </a:p>
        </p:txBody>
      </p:sp>
      <p:sp>
        <p:nvSpPr>
          <p:cNvPr id="53" name="TextBox 52"/>
          <p:cNvSpPr txBox="1"/>
          <p:nvPr/>
        </p:nvSpPr>
        <p:spPr>
          <a:xfrm>
            <a:off x="7452320" y="627534"/>
            <a:ext cx="1101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Chapter 7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  <p:bldP spid="18" grpId="0" animBg="1"/>
      <p:bldP spid="19" grpId="0"/>
      <p:bldP spid="20" grpId="0" animBg="1"/>
      <p:bldP spid="21" grpId="0"/>
      <p:bldP spid="22" grpId="0" animBg="1"/>
      <p:bldP spid="23" grpId="0"/>
      <p:bldP spid="24" grpId="0" animBg="1"/>
      <p:bldP spid="25" grpId="0"/>
      <p:bldP spid="30" grpId="0" animBg="1"/>
      <p:bldP spid="31" grpId="0" animBg="1"/>
      <p:bldP spid="32" grpId="0" animBg="1"/>
      <p:bldP spid="33" grpId="0" animBg="1"/>
      <p:bldP spid="34" grpId="0" animBg="1"/>
      <p:bldP spid="49" grpId="0"/>
      <p:bldP spid="50" grpId="0"/>
      <p:bldP spid="51" grpId="0"/>
      <p:bldP spid="52" grpId="0"/>
      <p:bldP spid="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Outline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bg1">
                    <a:lumMod val="50000"/>
                  </a:schemeClr>
                </a:solidFill>
              </a:rPr>
              <a:t>Overview</a:t>
            </a:r>
          </a:p>
          <a:p>
            <a:r>
              <a:rPr lang="en-CA" dirty="0" smtClean="0"/>
              <a:t>Chapter 3: IPMACC</a:t>
            </a:r>
          </a:p>
          <a:p>
            <a:r>
              <a:rPr lang="en-CA" dirty="0" smtClean="0"/>
              <a:t>Chapter 4: </a:t>
            </a:r>
            <a:r>
              <a:rPr lang="en-CA" dirty="0" err="1" smtClean="0"/>
              <a:t>Microbenchmarking</a:t>
            </a:r>
            <a:r>
              <a:rPr lang="en-CA" dirty="0" smtClean="0"/>
              <a:t> GPGPUs</a:t>
            </a:r>
          </a:p>
          <a:p>
            <a:r>
              <a:rPr lang="en-CA" dirty="0" smtClean="0"/>
              <a:t>Chapter 5: Implementing </a:t>
            </a:r>
            <a:r>
              <a:rPr lang="en-CA" dirty="0" err="1" smtClean="0"/>
              <a:t>OpenACC</a:t>
            </a:r>
            <a:r>
              <a:rPr lang="en-CA" dirty="0" smtClean="0"/>
              <a:t> cache Directive</a:t>
            </a:r>
          </a:p>
          <a:p>
            <a:r>
              <a:rPr lang="en-CA" dirty="0" smtClean="0"/>
              <a:t>Chapter 6: Enhancing cache Directive</a:t>
            </a:r>
          </a:p>
          <a:p>
            <a:r>
              <a:rPr lang="en-CA" dirty="0" smtClean="0"/>
              <a:t>Chapter 7: TELEPORT</a:t>
            </a:r>
          </a:p>
          <a:p>
            <a:r>
              <a:rPr lang="en-CA" dirty="0" smtClean="0"/>
              <a:t>Conclusion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0995-B4CE-4271-A588-D099D60266EA}" type="slidenum">
              <a:rPr lang="en-CA" smtClean="0"/>
              <a:pPr/>
              <a:t>8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Developed from scratch to run </a:t>
            </a:r>
            <a:r>
              <a:rPr lang="en-CA" dirty="0" err="1" smtClean="0"/>
              <a:t>OpenACC</a:t>
            </a:r>
            <a:r>
              <a:rPr lang="en-CA" dirty="0" smtClean="0"/>
              <a:t> codes on vector processors (GPUs and CPUs):</a:t>
            </a:r>
          </a:p>
          <a:p>
            <a:pPr lvl="1"/>
            <a:endParaRPr lang="en-CA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Chapter 3: IPMACC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50995-B4CE-4271-A588-D099D60266EA}" type="slidenum">
              <a:rPr lang="en-CA" smtClean="0"/>
              <a:pPr/>
              <a:t>9</a:t>
            </a:fld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5004048" y="2228190"/>
            <a:ext cx="2217054" cy="1656184"/>
          </a:xfrm>
          <a:prstGeom prst="rect">
            <a:avLst/>
          </a:prstGeom>
          <a:solidFill>
            <a:srgbClr val="7030A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b="1" dirty="0" smtClean="0">
                <a:solidFill>
                  <a:schemeClr val="bg1">
                    <a:lumMod val="95000"/>
                  </a:schemeClr>
                </a:solidFill>
              </a:rPr>
              <a:t>System Compilers</a:t>
            </a:r>
          </a:p>
          <a:p>
            <a:pPr algn="ctr"/>
            <a:endParaRPr lang="en-CA" sz="14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n-CA" sz="14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n-CA" sz="14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n-CA" sz="14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n-CA" sz="14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n-CA" sz="14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19672" y="2228190"/>
            <a:ext cx="1728192" cy="1656184"/>
          </a:xfrm>
          <a:prstGeom prst="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b="1" dirty="0" smtClean="0">
                <a:solidFill>
                  <a:schemeClr val="bg1"/>
                </a:solidFill>
              </a:rPr>
              <a:t>Translator</a:t>
            </a:r>
          </a:p>
          <a:p>
            <a:pPr algn="ctr"/>
            <a:endParaRPr lang="en-CA" sz="1400" b="1" dirty="0" smtClean="0">
              <a:solidFill>
                <a:schemeClr val="bg1"/>
              </a:solidFill>
            </a:endParaRPr>
          </a:p>
          <a:p>
            <a:pPr algn="ctr"/>
            <a:endParaRPr lang="en-CA" sz="1400" b="1" dirty="0" smtClean="0">
              <a:solidFill>
                <a:schemeClr val="bg1"/>
              </a:solidFill>
            </a:endParaRPr>
          </a:p>
          <a:p>
            <a:pPr algn="ctr"/>
            <a:endParaRPr lang="en-CA" sz="1400" b="1" dirty="0" smtClean="0">
              <a:solidFill>
                <a:schemeClr val="bg1"/>
              </a:solidFill>
            </a:endParaRPr>
          </a:p>
          <a:p>
            <a:pPr algn="ctr"/>
            <a:endParaRPr lang="en-CA" sz="1400" b="1" dirty="0" smtClean="0">
              <a:solidFill>
                <a:schemeClr val="bg1"/>
              </a:solidFill>
            </a:endParaRPr>
          </a:p>
          <a:p>
            <a:pPr algn="ctr"/>
            <a:endParaRPr lang="en-CA" sz="1400" b="1" dirty="0" smtClean="0">
              <a:solidFill>
                <a:schemeClr val="bg1"/>
              </a:solidFill>
            </a:endParaRPr>
          </a:p>
          <a:p>
            <a:pPr algn="ctr"/>
            <a:endParaRPr lang="en-CA" sz="1400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35696" y="2588230"/>
            <a:ext cx="1368152" cy="360040"/>
          </a:xfrm>
          <a:prstGeom prst="rect">
            <a:avLst/>
          </a:prstGeom>
          <a:solidFill>
            <a:srgbClr val="66FF66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dirty="0" smtClean="0">
                <a:solidFill>
                  <a:schemeClr val="tx1"/>
                </a:solidFill>
              </a:rPr>
              <a:t>to CUDA</a:t>
            </a:r>
            <a:endParaRPr lang="en-CA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35696" y="3020278"/>
            <a:ext cx="1368152" cy="360040"/>
          </a:xfrm>
          <a:prstGeom prst="rect">
            <a:avLst/>
          </a:prstGeom>
          <a:solidFill>
            <a:srgbClr val="66FF66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dirty="0" smtClean="0">
                <a:solidFill>
                  <a:schemeClr val="tx1"/>
                </a:solidFill>
              </a:rPr>
              <a:t>to ISPC</a:t>
            </a:r>
            <a:endParaRPr lang="en-CA" sz="1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35696" y="3452326"/>
            <a:ext cx="1368152" cy="360040"/>
          </a:xfrm>
          <a:prstGeom prst="rect">
            <a:avLst/>
          </a:prstGeom>
          <a:solidFill>
            <a:srgbClr val="66FF66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dirty="0" smtClean="0">
                <a:solidFill>
                  <a:schemeClr val="tx1"/>
                </a:solidFill>
              </a:rPr>
              <a:t>to </a:t>
            </a:r>
            <a:r>
              <a:rPr lang="en-CA" sz="1400" dirty="0" err="1" smtClean="0">
                <a:solidFill>
                  <a:schemeClr val="tx1"/>
                </a:solidFill>
              </a:rPr>
              <a:t>OpenCL</a:t>
            </a:r>
            <a:endParaRPr lang="en-CA" sz="14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19" idx="3"/>
            <a:endCxn id="8" idx="1"/>
          </p:cNvCxnSpPr>
          <p:nvPr/>
        </p:nvCxnSpPr>
        <p:spPr>
          <a:xfrm flipV="1">
            <a:off x="1403648" y="3200298"/>
            <a:ext cx="432048" cy="866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19" idx="3"/>
          </p:cNvCxnSpPr>
          <p:nvPr/>
        </p:nvCxnSpPr>
        <p:spPr>
          <a:xfrm flipV="1">
            <a:off x="1403648" y="2726604"/>
            <a:ext cx="432000" cy="47456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9" idx="3"/>
          </p:cNvCxnSpPr>
          <p:nvPr/>
        </p:nvCxnSpPr>
        <p:spPr>
          <a:xfrm>
            <a:off x="1403648" y="3201164"/>
            <a:ext cx="432000" cy="389536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3"/>
            <a:endCxn id="23" idx="1"/>
          </p:cNvCxnSpPr>
          <p:nvPr/>
        </p:nvCxnSpPr>
        <p:spPr>
          <a:xfrm>
            <a:off x="3203848" y="3200298"/>
            <a:ext cx="2088232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3"/>
            <a:endCxn id="22" idx="1"/>
          </p:cNvCxnSpPr>
          <p:nvPr/>
        </p:nvCxnSpPr>
        <p:spPr>
          <a:xfrm>
            <a:off x="3203848" y="2768250"/>
            <a:ext cx="2088232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3"/>
            <a:endCxn id="24" idx="1"/>
          </p:cNvCxnSpPr>
          <p:nvPr/>
        </p:nvCxnSpPr>
        <p:spPr>
          <a:xfrm>
            <a:off x="3203848" y="3632346"/>
            <a:ext cx="2088232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3492746" y="2084174"/>
            <a:ext cx="6508" cy="15480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004048" y="4172406"/>
            <a:ext cx="2217054" cy="792088"/>
          </a:xfrm>
          <a:prstGeom prst="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b="1" dirty="0" err="1" smtClean="0">
                <a:solidFill>
                  <a:schemeClr val="bg1"/>
                </a:solidFill>
              </a:rPr>
              <a:t>OpenACC</a:t>
            </a:r>
            <a:r>
              <a:rPr lang="en-CA" sz="1400" b="1" dirty="0" smtClean="0">
                <a:solidFill>
                  <a:schemeClr val="bg1"/>
                </a:solidFill>
              </a:rPr>
              <a:t> API</a:t>
            </a:r>
          </a:p>
          <a:p>
            <a:pPr algn="ctr"/>
            <a:endParaRPr lang="en-CA" sz="1400" b="1" dirty="0" smtClean="0">
              <a:solidFill>
                <a:schemeClr val="bg1"/>
              </a:solidFill>
            </a:endParaRPr>
          </a:p>
          <a:p>
            <a:pPr algn="ctr"/>
            <a:endParaRPr lang="en-CA" sz="1400" b="1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283968" y="1491630"/>
            <a:ext cx="1440160" cy="592544"/>
          </a:xfrm>
          <a:prstGeom prst="rect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b="1" dirty="0" smtClean="0">
                <a:solidFill>
                  <a:srgbClr val="002060"/>
                </a:solidFill>
              </a:rPr>
              <a:t>Hand Optimization</a:t>
            </a:r>
            <a:endParaRPr lang="en-CA" sz="1400" b="1" dirty="0">
              <a:solidFill>
                <a:srgbClr val="002060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95536" y="2841124"/>
            <a:ext cx="1008112" cy="72008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b="1" dirty="0" err="1" smtClean="0">
                <a:solidFill>
                  <a:srgbClr val="002060"/>
                </a:solidFill>
              </a:rPr>
              <a:t>OpenACC</a:t>
            </a:r>
            <a:r>
              <a:rPr lang="en-CA" sz="1400" b="1" dirty="0" smtClean="0">
                <a:solidFill>
                  <a:srgbClr val="002060"/>
                </a:solidFill>
              </a:rPr>
              <a:t> Source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2808670" y="1491630"/>
            <a:ext cx="1224136" cy="592544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b="1" dirty="0" smtClean="0">
                <a:solidFill>
                  <a:srgbClr val="002060"/>
                </a:solidFill>
              </a:rPr>
              <a:t>Translated</a:t>
            </a:r>
          </a:p>
          <a:p>
            <a:pPr algn="ctr"/>
            <a:r>
              <a:rPr lang="en-CA" sz="1400" b="1" dirty="0" smtClean="0">
                <a:solidFill>
                  <a:srgbClr val="002060"/>
                </a:solidFill>
              </a:rPr>
              <a:t>Source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7640580" y="2845034"/>
            <a:ext cx="936104" cy="72008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b="1" dirty="0" smtClean="0">
                <a:solidFill>
                  <a:srgbClr val="002060"/>
                </a:solidFill>
              </a:rPr>
              <a:t>Machine Binary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292080" y="2588230"/>
            <a:ext cx="1712998" cy="36004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b="1" dirty="0" err="1" smtClean="0">
                <a:solidFill>
                  <a:srgbClr val="002060"/>
                </a:solidFill>
              </a:rPr>
              <a:t>gcc</a:t>
            </a:r>
            <a:r>
              <a:rPr lang="en-CA" sz="1400" b="1" dirty="0" smtClean="0">
                <a:solidFill>
                  <a:srgbClr val="002060"/>
                </a:solidFill>
              </a:rPr>
              <a:t>/</a:t>
            </a:r>
            <a:r>
              <a:rPr lang="en-CA" sz="1400" b="1" dirty="0" err="1" smtClean="0">
                <a:solidFill>
                  <a:srgbClr val="002060"/>
                </a:solidFill>
              </a:rPr>
              <a:t>nvcc</a:t>
            </a:r>
            <a:endParaRPr lang="en-CA" sz="1400" b="1" dirty="0">
              <a:solidFill>
                <a:srgbClr val="00206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292080" y="3020278"/>
            <a:ext cx="1712998" cy="36004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b="1" dirty="0" err="1" smtClean="0">
                <a:solidFill>
                  <a:srgbClr val="002060"/>
                </a:solidFill>
              </a:rPr>
              <a:t>gcc</a:t>
            </a:r>
            <a:r>
              <a:rPr lang="en-CA" sz="1400" b="1" dirty="0" smtClean="0">
                <a:solidFill>
                  <a:srgbClr val="002060"/>
                </a:solidFill>
              </a:rPr>
              <a:t>/</a:t>
            </a:r>
            <a:r>
              <a:rPr lang="en-CA" sz="1400" b="1" dirty="0" err="1" smtClean="0">
                <a:solidFill>
                  <a:srgbClr val="002060"/>
                </a:solidFill>
              </a:rPr>
              <a:t>ispc</a:t>
            </a:r>
            <a:endParaRPr lang="en-CA" sz="1400" b="1" dirty="0">
              <a:solidFill>
                <a:srgbClr val="00206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92080" y="3452326"/>
            <a:ext cx="1712998" cy="36004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b="1" dirty="0" err="1" smtClean="0">
                <a:solidFill>
                  <a:srgbClr val="002060"/>
                </a:solidFill>
              </a:rPr>
              <a:t>gcc</a:t>
            </a:r>
            <a:endParaRPr lang="en-CA" sz="1400" b="1" dirty="0">
              <a:solidFill>
                <a:srgbClr val="002060"/>
              </a:solidFill>
            </a:endParaRPr>
          </a:p>
        </p:txBody>
      </p:sp>
      <p:cxnSp>
        <p:nvCxnSpPr>
          <p:cNvPr id="25" name="Straight Arrow Connector 24"/>
          <p:cNvCxnSpPr>
            <a:stCxn id="23" idx="3"/>
            <a:endCxn id="21" idx="1"/>
          </p:cNvCxnSpPr>
          <p:nvPr/>
        </p:nvCxnSpPr>
        <p:spPr>
          <a:xfrm>
            <a:off x="7005078" y="3200298"/>
            <a:ext cx="635502" cy="4776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2" idx="3"/>
            <a:endCxn id="21" idx="1"/>
          </p:cNvCxnSpPr>
          <p:nvPr/>
        </p:nvCxnSpPr>
        <p:spPr>
          <a:xfrm>
            <a:off x="7005078" y="2768250"/>
            <a:ext cx="635502" cy="436824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4" idx="3"/>
            <a:endCxn id="21" idx="1"/>
          </p:cNvCxnSpPr>
          <p:nvPr/>
        </p:nvCxnSpPr>
        <p:spPr>
          <a:xfrm flipV="1">
            <a:off x="7005078" y="3205074"/>
            <a:ext cx="635502" cy="427272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7" idx="0"/>
            <a:endCxn id="5" idx="2"/>
          </p:cNvCxnSpPr>
          <p:nvPr/>
        </p:nvCxnSpPr>
        <p:spPr>
          <a:xfrm flipV="1">
            <a:off x="6112575" y="3884374"/>
            <a:ext cx="0" cy="288032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499992" y="2084174"/>
            <a:ext cx="0" cy="15480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3635896" y="2084174"/>
            <a:ext cx="0" cy="11160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3779912" y="2084174"/>
            <a:ext cx="0" cy="6840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644008" y="2084174"/>
            <a:ext cx="0" cy="11160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788024" y="2084174"/>
            <a:ext cx="0" cy="6840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0" idx="3"/>
            <a:endCxn id="18" idx="1"/>
          </p:cNvCxnSpPr>
          <p:nvPr/>
        </p:nvCxnSpPr>
        <p:spPr>
          <a:xfrm>
            <a:off x="4032806" y="1787902"/>
            <a:ext cx="251162" cy="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5292080" y="4532446"/>
            <a:ext cx="1728192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b="1" dirty="0" err="1" smtClean="0">
                <a:solidFill>
                  <a:srgbClr val="002060"/>
                </a:solidFill>
              </a:rPr>
              <a:t>libopenacc.so</a:t>
            </a:r>
            <a:endParaRPr lang="en-CA" sz="1400" b="1" dirty="0" smtClean="0">
              <a:solidFill>
                <a:srgbClr val="002060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475656" y="2139702"/>
            <a:ext cx="5976664" cy="2952328"/>
          </a:xfrm>
          <a:prstGeom prst="roundRect">
            <a:avLst/>
          </a:prstGeom>
          <a:noFill/>
          <a:ln w="57150">
            <a:solidFill>
              <a:srgbClr val="0066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3" name="TextBox 42"/>
          <p:cNvSpPr txBox="1"/>
          <p:nvPr/>
        </p:nvSpPr>
        <p:spPr>
          <a:xfrm>
            <a:off x="1907704" y="4497169"/>
            <a:ext cx="1719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b="1" dirty="0" smtClean="0">
                <a:solidFill>
                  <a:srgbClr val="006600"/>
                </a:solidFill>
              </a:rPr>
              <a:t>IPMACC</a:t>
            </a:r>
            <a:endParaRPr lang="en-CA" sz="36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35" grpId="0" animBg="1"/>
      <p:bldP spid="37" grpId="0" animBg="1"/>
      <p:bldP spid="4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9229</TotalTime>
  <Words>1638</Words>
  <Application>Microsoft Office PowerPoint</Application>
  <PresentationFormat>On-screen Show (16:9)</PresentationFormat>
  <Paragraphs>596</Paragraphs>
  <Slides>29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Addressing Software-Managed Cache Development Effort in GPGPUs</vt:lpstr>
      <vt:lpstr>Heterogeneous Computing</vt:lpstr>
      <vt:lpstr>Accelerator Hardware/Software Stack</vt:lpstr>
      <vt:lpstr>Hardware</vt:lpstr>
      <vt:lpstr>Software Interface</vt:lpstr>
      <vt:lpstr>Software-managed Cache In GPUs</vt:lpstr>
      <vt:lpstr>This Dissertation</vt:lpstr>
      <vt:lpstr>Outline</vt:lpstr>
      <vt:lpstr>Chapter 3: IPMACC</vt:lpstr>
      <vt:lpstr>Chapter 3: IPMACC (2)</vt:lpstr>
      <vt:lpstr>Chapter 3: IPMACC (2)</vt:lpstr>
      <vt:lpstr>Chapter 4: Micro-benchmarking GPGPUs</vt:lpstr>
      <vt:lpstr>Chapter 4: Micro-benchmarking GPGPUs (2)</vt:lpstr>
      <vt:lpstr>Chapter 4: Micro-benchmarking GPGPUs (3)</vt:lpstr>
      <vt:lpstr>This Dissertation</vt:lpstr>
      <vt:lpstr>Chapter 5: Implementing cache Directive</vt:lpstr>
      <vt:lpstr>Chapter 5: Implementing cache Directive (2)</vt:lpstr>
      <vt:lpstr>This Dissertation</vt:lpstr>
      <vt:lpstr>Chapter 6: Enhancing cache Directive</vt:lpstr>
      <vt:lpstr>Chapter 6: Enhancing cache Directive (2)</vt:lpstr>
      <vt:lpstr>This Dissertation</vt:lpstr>
      <vt:lpstr>Chapter 7:  TELEPORT</vt:lpstr>
      <vt:lpstr>Chapter 7:  TELEPORT (2)</vt:lpstr>
      <vt:lpstr>Chapter 7:  TELEPORT (2)</vt:lpstr>
      <vt:lpstr>Chapter 7:  TELEPORT (2)</vt:lpstr>
      <vt:lpstr>Chapter 7:  TELEPORT (3)</vt:lpstr>
      <vt:lpstr>Conclusion</vt:lpstr>
      <vt:lpstr>List of Publications</vt:lpstr>
      <vt:lpstr>Slide 29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Outstanding Memory Request Handling Resources in GPGPUs</dc:title>
  <dc:creator>Ahmad</dc:creator>
  <cp:lastModifiedBy>Ahmad</cp:lastModifiedBy>
  <cp:revision>828</cp:revision>
  <dcterms:created xsi:type="dcterms:W3CDTF">2015-05-18T17:12:07Z</dcterms:created>
  <dcterms:modified xsi:type="dcterms:W3CDTF">2017-08-08T03:22:12Z</dcterms:modified>
</cp:coreProperties>
</file>